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73" r:id="rId6"/>
    <p:sldId id="283" r:id="rId7"/>
    <p:sldId id="285" r:id="rId8"/>
    <p:sldId id="286" r:id="rId9"/>
    <p:sldId id="279" r:id="rId10"/>
    <p:sldId id="289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18.2.2024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4" descr="Puu ihmis kuva">
            <a:extLst>
              <a:ext uri="{FF2B5EF4-FFF2-40B4-BE49-F238E27FC236}">
                <a16:creationId xmlns:a16="http://schemas.microsoft.com/office/drawing/2014/main" id="{518F71F9-7633-A4C7-69EB-0D56871BB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-1" b="157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  <a:cs typeface="Calibri Light"/>
              </a:rPr>
              <a:t>1. Mitä tunteet ovat?</a:t>
            </a:r>
          </a:p>
        </p:txBody>
      </p:sp>
      <p:cxnSp>
        <p:nvCxnSpPr>
          <p:cNvPr id="35" name="Straight Connector 3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4418C48-2038-4F1B-88AB-D26B27073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20" y="1096899"/>
            <a:ext cx="5831646" cy="41739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Tunteen 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931809" cy="417391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Tunne</a:t>
            </a:r>
            <a:r>
              <a:rPr lang="fi-FI" dirty="0">
                <a:ea typeface="+mn-lt"/>
                <a:cs typeface="+mn-lt"/>
              </a:rPr>
              <a:t> eli </a:t>
            </a:r>
            <a:r>
              <a:rPr lang="fi-FI" b="1" dirty="0">
                <a:ea typeface="+mn-lt"/>
                <a:cs typeface="+mn-lt"/>
              </a:rPr>
              <a:t>emootio</a:t>
            </a:r>
            <a:r>
              <a:rPr lang="fi-FI" dirty="0">
                <a:ea typeface="+mn-lt"/>
                <a:cs typeface="+mn-lt"/>
              </a:rPr>
              <a:t>: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lyhytkestoinen kehon ja mielen tila,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joka tuottaa yleensä jonkinlaisen mielihyvän tai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mielipahan sävyttämän tuntemuksen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psyykkinen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b="1" dirty="0">
                <a:ea typeface="+mn-lt"/>
                <a:cs typeface="+mn-lt"/>
              </a:rPr>
              <a:t>biologinen, sosiaalinen</a:t>
            </a:r>
            <a:r>
              <a:rPr lang="fi-FI" dirty="0">
                <a:ea typeface="+mn-lt"/>
                <a:cs typeface="+mn-lt"/>
              </a:rPr>
              <a:t> ja</a:t>
            </a:r>
            <a:r>
              <a:rPr lang="fi-FI" b="1" dirty="0">
                <a:ea typeface="+mn-lt"/>
                <a:cs typeface="+mn-lt"/>
              </a:rPr>
              <a:t> kulttuurinen taso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adaptiivinen tunne</a:t>
            </a:r>
            <a:r>
              <a:rPr lang="fi-FI" dirty="0">
                <a:ea typeface="+mn-lt"/>
                <a:cs typeface="+mn-lt"/>
              </a:rPr>
              <a:t>: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tunne edistää sopeutumista ja selviytymistä</a:t>
            </a:r>
            <a:endParaRPr lang="fi-FI" b="1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epäadaptiivinen tunne</a:t>
            </a:r>
            <a:r>
              <a:rPr lang="fi-FI" dirty="0">
                <a:ea typeface="+mn-lt"/>
                <a:cs typeface="+mn-lt"/>
              </a:rPr>
              <a:t>: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tunne aiheuttaa tunne-elämän epätasapainoa</a:t>
            </a:r>
          </a:p>
          <a:p>
            <a:pPr marL="127635" lvl="1" indent="0">
              <a:buNone/>
            </a:pPr>
            <a:endParaRPr lang="fi-FI" b="1" dirty="0"/>
          </a:p>
          <a:p>
            <a:pPr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Mieliala</a:t>
            </a:r>
            <a:r>
              <a:rPr lang="fi-FI" dirty="0">
                <a:ea typeface="+mn-lt"/>
                <a:cs typeface="+mn-lt"/>
              </a:rPr>
              <a:t>: tunnetta pitkäkestoisempi taipumus kokea tietyntyyppisiä tunteita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92A268D-8576-4011-8F3F-8B499438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6" y="1972817"/>
            <a:ext cx="8711374" cy="4791257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TUNNE</a:t>
            </a:r>
            <a:r>
              <a:rPr lang="fi-FI" dirty="0">
                <a:ea typeface="+mj-lt"/>
                <a:cs typeface="+mj-lt"/>
              </a:rPr>
              <a:t> MUODOSTUU TUNNEREAKTIOSTA JA TUNNEKOKEMUKSESTA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5457" y="193729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2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Tunnereaktio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532" y="2065150"/>
            <a:ext cx="7258780" cy="4193040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Tunnereaktio</a:t>
            </a:r>
            <a:r>
              <a:rPr lang="fi-FI" sz="2800" dirty="0">
                <a:ea typeface="+mn-lt"/>
                <a:cs typeface="+mn-lt"/>
              </a:rPr>
              <a:t>: tunteeseen sisältyvä nopea ja automaattinen reaktio</a:t>
            </a:r>
          </a:p>
          <a:p>
            <a:pPr marL="0" indent="0">
              <a:buNone/>
            </a:pPr>
            <a:endParaRPr lang="fi-FI" sz="1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Saa ihmisen reagoimaan ympäristön tapahtumiin</a:t>
            </a:r>
            <a:r>
              <a:rPr lang="fi-FI" sz="2800" b="1" dirty="0">
                <a:ea typeface="+mn-lt"/>
                <a:cs typeface="+mn-lt"/>
              </a:rPr>
              <a:t> </a:t>
            </a:r>
            <a:r>
              <a:rPr lang="fi-FI" sz="2800" dirty="0">
                <a:ea typeface="+mn-lt"/>
                <a:cs typeface="+mn-lt"/>
              </a:rPr>
              <a:t>nopeasti, ilman tietoista ponnistelua</a:t>
            </a:r>
          </a:p>
          <a:p>
            <a:pPr marL="0" indent="0">
              <a:buNone/>
            </a:pPr>
            <a:endParaRPr lang="fi-FI" sz="1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Käynnistää autonomisen hermoston → vaikuttaa fysiologisten muutosten syntymiseen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Autonominen hermosto</a:t>
            </a:r>
            <a:r>
              <a:rPr lang="fi-FI" sz="2400" dirty="0">
                <a:ea typeface="+mn-lt"/>
                <a:cs typeface="+mn-lt"/>
              </a:rPr>
              <a:t>: 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ei edellytä ihmiseltä tietoista kontrollia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liittyy kehon moniin säätelytoimintoihin</a:t>
            </a:r>
            <a:endParaRPr lang="fi-FI" sz="28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5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67571B1-AD34-5032-E640-09831350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1889185"/>
            <a:ext cx="3131388" cy="46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Tunnekokemus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40324"/>
            <a:ext cx="6066818" cy="4023360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Tunnekokemus</a:t>
            </a:r>
            <a:r>
              <a:rPr lang="fi-FI" sz="2400" dirty="0">
                <a:ea typeface="+mn-lt"/>
                <a:cs typeface="+mn-lt"/>
              </a:rPr>
              <a:t>: tunteen tiedostamisesta syntyvä kokemus</a:t>
            </a:r>
            <a:endParaRPr lang="fi-FI" sz="2400" dirty="0"/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esim. ihminen tulee tietoiseksi siitä, että on vihainen</a:t>
            </a:r>
          </a:p>
          <a:p>
            <a:pPr marL="127635" lvl="1" indent="0">
              <a:buNone/>
            </a:pPr>
            <a:endParaRPr lang="fi-FI" sz="100" dirty="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Syntyy, kun ihminen arvioi tapahtumia </a:t>
            </a:r>
            <a:r>
              <a:rPr lang="fi-FI" sz="2400" b="1" dirty="0">
                <a:ea typeface="+mn-lt"/>
                <a:cs typeface="+mn-lt"/>
              </a:rPr>
              <a:t>skeemojensa</a:t>
            </a:r>
            <a:r>
              <a:rPr lang="fi-FI" sz="2400" dirty="0">
                <a:ea typeface="+mn-lt"/>
                <a:cs typeface="+mn-lt"/>
              </a:rPr>
              <a:t> perusteella</a:t>
            </a:r>
          </a:p>
          <a:p>
            <a:pPr marL="0" indent="0">
              <a:buNone/>
            </a:pPr>
            <a:endParaRPr lang="fi-FI" sz="100" dirty="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Subjektiivista</a:t>
            </a:r>
            <a:r>
              <a:rPr lang="fi-FI" sz="2400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fi-FI" sz="100" dirty="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Tunteisiin liittyvien tilanteiden arviointi on kuitenkin usein nopeaa, eikä siksi aina täysin tietoista</a:t>
            </a:r>
            <a:endParaRPr lang="fi-FI" sz="2400" dirty="0"/>
          </a:p>
          <a:p>
            <a:pPr>
              <a:buFont typeface="Arial,Sans-Serif" panose="020B0602020104020603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CA96EBBE-03EB-B5CA-CDFE-A4450D1B9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Perustunteet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2749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Perustunteet</a:t>
            </a:r>
            <a:r>
              <a:rPr lang="fi-FI" sz="2400" dirty="0">
                <a:ea typeface="+mn-lt"/>
                <a:cs typeface="+mn-lt"/>
              </a:rPr>
              <a:t>: </a:t>
            </a:r>
            <a:r>
              <a:rPr lang="fi-FI" sz="2400" b="1" dirty="0">
                <a:ea typeface="+mn-lt"/>
                <a:cs typeface="+mn-lt"/>
              </a:rPr>
              <a:t>mielihyvä</a:t>
            </a:r>
            <a:r>
              <a:rPr lang="fi-FI" sz="2400" dirty="0">
                <a:ea typeface="+mn-lt"/>
                <a:cs typeface="+mn-lt"/>
              </a:rPr>
              <a:t>, </a:t>
            </a:r>
            <a:r>
              <a:rPr lang="fi-FI" sz="2400" b="1" dirty="0">
                <a:ea typeface="+mn-lt"/>
                <a:cs typeface="+mn-lt"/>
              </a:rPr>
              <a:t>inho</a:t>
            </a:r>
            <a:r>
              <a:rPr lang="fi-FI" sz="2400" dirty="0">
                <a:ea typeface="+mn-lt"/>
                <a:cs typeface="+mn-lt"/>
              </a:rPr>
              <a:t>, </a:t>
            </a:r>
            <a:r>
              <a:rPr lang="fi-FI" sz="2400" b="1" dirty="0">
                <a:ea typeface="+mn-lt"/>
                <a:cs typeface="+mn-lt"/>
              </a:rPr>
              <a:t>pelko</a:t>
            </a:r>
            <a:r>
              <a:rPr lang="fi-FI" sz="2400" dirty="0">
                <a:ea typeface="+mn-lt"/>
                <a:cs typeface="+mn-lt"/>
              </a:rPr>
              <a:t>, </a:t>
            </a:r>
            <a:r>
              <a:rPr lang="fi-FI" sz="2400" b="1" dirty="0">
                <a:ea typeface="+mn-lt"/>
                <a:cs typeface="+mn-lt"/>
              </a:rPr>
              <a:t>suru</a:t>
            </a:r>
            <a:r>
              <a:rPr lang="fi-FI" sz="2400" dirty="0">
                <a:ea typeface="+mn-lt"/>
                <a:cs typeface="+mn-lt"/>
              </a:rPr>
              <a:t>, </a:t>
            </a:r>
            <a:r>
              <a:rPr lang="fi-FI" sz="2400" b="1" dirty="0">
                <a:ea typeface="+mn-lt"/>
                <a:cs typeface="+mn-lt"/>
              </a:rPr>
              <a:t>viha</a:t>
            </a:r>
            <a:r>
              <a:rPr lang="fi-FI" sz="2400" dirty="0">
                <a:ea typeface="+mn-lt"/>
                <a:cs typeface="+mn-lt"/>
              </a:rPr>
              <a:t> ja </a:t>
            </a:r>
            <a:r>
              <a:rPr lang="fi-FI" sz="2400" b="1" dirty="0">
                <a:ea typeface="+mn-lt"/>
                <a:cs typeface="+mn-lt"/>
              </a:rPr>
              <a:t>hämmästys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evolutiivisesti vanhoja ja kaikilla ihmisillä ilmeneviä tunteita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biologinen pohja: kehittyvät samalla tavalla kasvuympäristöstä riippumatta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adaptiivisia: edistävät selviytymistä </a:t>
            </a:r>
          </a:p>
          <a:p>
            <a:pPr marL="127635" lvl="1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Tunteiden universaalisuus:</a:t>
            </a:r>
            <a:r>
              <a:rPr lang="fi-FI" sz="2400" dirty="0">
                <a:ea typeface="+mn-lt"/>
                <a:cs typeface="+mn-lt"/>
              </a:rPr>
              <a:t> tunteet ilmenevät kaikilla ihmisillä yleismaailmallisesti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erityisesti perustunteita pidetään universaaleina</a:t>
            </a:r>
            <a:endParaRPr lang="fi-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6" name="Kuva 6" descr="Kuva, joka sisältää kohteen tennis, vesi, yleisurheilu, urheilu&#10;&#10;Kuvaus luotu automaattisesti">
            <a:extLst>
              <a:ext uri="{FF2B5EF4-FFF2-40B4-BE49-F238E27FC236}">
                <a16:creationId xmlns:a16="http://schemas.microsoft.com/office/drawing/2014/main" id="{DD21EBB8-3013-8D16-B912-C250A227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sz="4600"/>
              <a:t>Perustunteita monimutkaisemmat tunteet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6534150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Monimutkaisempien tunteiden</a:t>
            </a:r>
            <a:r>
              <a:rPr lang="fi-FI" dirty="0">
                <a:ea typeface="+mn-lt"/>
                <a:cs typeface="+mn-lt"/>
              </a:rPr>
              <a:t> kokemista ja ilmaisua opitaan sosiaalisessa vuorovaikutuksessa muiden kanssa</a:t>
            </a:r>
          </a:p>
          <a:p>
            <a:pPr marL="0" indent="0">
              <a:buNone/>
            </a:pPr>
            <a:endParaRPr lang="fi-FI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Sosiaaliset tunteet: </a:t>
            </a:r>
            <a:r>
              <a:rPr lang="fi-FI" dirty="0">
                <a:ea typeface="+mn-lt"/>
                <a:cs typeface="+mn-lt"/>
              </a:rPr>
              <a:t>riippuvat toisen henkilön ajatuksista, tunteista ja käyttäytymistä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esim. syyllisyys, häpeä, kateus, ylpeys ja empatia</a:t>
            </a:r>
          </a:p>
          <a:p>
            <a:pPr marL="127635" lvl="1" indent="0">
              <a:buNone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Tunteiden kulttuurisidonnaisuus</a:t>
            </a:r>
            <a:r>
              <a:rPr lang="fi-FI" dirty="0">
                <a:ea typeface="+mn-lt"/>
                <a:cs typeface="+mn-lt"/>
              </a:rPr>
              <a:t>: kulttuuri ja yhteisö vaikuttavat siihen, millaisia tunteita eri tilanteet herättävät</a:t>
            </a:r>
            <a:endParaRPr lang="fi-FI" b="1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48D8BA09-C74E-DA57-9793-EE9BB0B7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fi-FI" dirty="0"/>
              <a:t>Tunneilmaisu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47" y="2112136"/>
            <a:ext cx="5038114" cy="4044824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Tunneilmaisun universaalisuus:</a:t>
            </a:r>
            <a:endParaRPr lang="fi-FI" sz="2400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tunnekokemuksia ilmennetään kasvojen ilmeillä samalla tavalla kasvuympäristöstä riippumatta (etenkin perustunteita)</a:t>
            </a:r>
          </a:p>
          <a:p>
            <a:pPr marL="127635" lvl="1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Tunneilmaisun kulttuurisidonnaisuus</a:t>
            </a:r>
            <a:r>
              <a:rPr lang="fi-FI" sz="2400" dirty="0">
                <a:ea typeface="+mn-lt"/>
                <a:cs typeface="+mn-lt"/>
              </a:rPr>
              <a:t>:</a:t>
            </a:r>
            <a:endParaRPr lang="fi-FI" sz="2400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kulttuurin normit ohjaavat tunneilmaisua sekä tunteisiin suhtautumista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18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pic>
        <p:nvPicPr>
          <p:cNvPr id="5" name="Kuva 5" descr="Kuva, joka sisältää kohteen poseeraaminen, henkilö, ryhmä, henkilöt&#10;&#10;Kuvaus luotu automaattisesti">
            <a:extLst>
              <a:ext uri="{FF2B5EF4-FFF2-40B4-BE49-F238E27FC236}">
                <a16:creationId xmlns:a16="http://schemas.microsoft.com/office/drawing/2014/main" id="{A95E55DA-D8CC-B6D7-03E7-066F5D0B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1020"/>
            <a:ext cx="5775960" cy="577596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84DC8C-661B-4A80-AFE5-D0B9CDFB6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13371</TotalTime>
  <Words>332</Words>
  <Application>Microsoft Office PowerPoint</Application>
  <PresentationFormat>Laajakuva</PresentationFormat>
  <Paragraphs>58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1. Mitä tunteet ovat?</vt:lpstr>
      <vt:lpstr>Tunteen määrittely</vt:lpstr>
      <vt:lpstr>TUNNE MUODOSTUU TUNNEREAKTIOSTA JA TUNNEKOKEMUKSESTA</vt:lpstr>
      <vt:lpstr>Tunnereaktio</vt:lpstr>
      <vt:lpstr>Tunnekokemus</vt:lpstr>
      <vt:lpstr>Perustunteet</vt:lpstr>
      <vt:lpstr>Perustunteita monimutkaisemmat tunteet</vt:lpstr>
      <vt:lpstr>Tunneilmaisu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1007</cp:revision>
  <dcterms:created xsi:type="dcterms:W3CDTF">2021-05-18T05:21:46Z</dcterms:created>
  <dcterms:modified xsi:type="dcterms:W3CDTF">2024-02-18T18:27:10Z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