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  <p:sldMasterId id="2147483676" r:id="rId2"/>
    <p:sldMasterId id="2147483713" r:id="rId3"/>
    <p:sldMasterId id="2147483666" r:id="rId4"/>
  </p:sldMasterIdLst>
  <p:sldIdLst>
    <p:sldId id="290" r:id="rId5"/>
    <p:sldId id="257" r:id="rId6"/>
    <p:sldId id="258" r:id="rId7"/>
    <p:sldId id="259" r:id="rId8"/>
    <p:sldId id="296" r:id="rId9"/>
    <p:sldId id="298" r:id="rId10"/>
    <p:sldId id="293" r:id="rId11"/>
    <p:sldId id="297" r:id="rId12"/>
    <p:sldId id="303" r:id="rId13"/>
    <p:sldId id="294" r:id="rId14"/>
    <p:sldId id="302" r:id="rId15"/>
    <p:sldId id="295" r:id="rId16"/>
    <p:sldId id="260" r:id="rId17"/>
    <p:sldId id="29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ruspohja" id="{F6F34771-ADFA-454D-9DCA-C3064AF01513}">
          <p14:sldIdLst>
            <p14:sldId id="290"/>
            <p14:sldId id="257"/>
            <p14:sldId id="258"/>
            <p14:sldId id="259"/>
            <p14:sldId id="296"/>
            <p14:sldId id="298"/>
            <p14:sldId id="293"/>
            <p14:sldId id="297"/>
            <p14:sldId id="303"/>
            <p14:sldId id="294"/>
            <p14:sldId id="302"/>
            <p14:sldId id="295"/>
            <p14:sldId id="260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7"/>
  </p:normalViewPr>
  <p:slideViewPr>
    <p:cSldViewPr snapToGrid="0" snapToObjects="1">
      <p:cViewPr varScale="1">
        <p:scale>
          <a:sx n="123" d="100"/>
          <a:sy n="123" d="100"/>
        </p:scale>
        <p:origin x="90" y="20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9495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2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353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6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61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95" y="288233"/>
            <a:ext cx="7447209" cy="992811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2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023731"/>
            <a:ext cx="6656854" cy="887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02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90" y="854765"/>
            <a:ext cx="6174599" cy="82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3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01" y="649104"/>
            <a:ext cx="7107223" cy="947486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4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0311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6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74" y="3351657"/>
            <a:ext cx="5185393" cy="3210304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895" y="4322053"/>
            <a:ext cx="1766946" cy="1934667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3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3" y="-446017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040" y="-249846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57" y="3057068"/>
            <a:ext cx="5386016" cy="3334511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4" y="4536513"/>
            <a:ext cx="1580949" cy="1731015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07" y="1103243"/>
            <a:ext cx="6225653" cy="8299616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8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43509"/>
            <a:ext cx="6659929" cy="8878563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89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9122" y="-869430"/>
            <a:ext cx="15720079" cy="1119906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721" y="1615782"/>
            <a:ext cx="4824958" cy="6432305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78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6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218174" y="-672158"/>
            <a:ext cx="12628346" cy="5848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236" y="-27328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986" y="2662926"/>
            <a:ext cx="3129688" cy="3426762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7" y="3382697"/>
            <a:ext cx="5185393" cy="3210304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00" y="3412514"/>
            <a:ext cx="4655965" cy="2863188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33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22055" y="876475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278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303" y="-24731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3554655-B708-AB4D-B74A-BDD11265A357}"/>
              </a:ext>
            </a:extLst>
          </p:cNvPr>
          <p:cNvGrpSpPr/>
          <p:nvPr userDrawn="1"/>
        </p:nvGrpSpPr>
        <p:grpSpPr>
          <a:xfrm>
            <a:off x="734042" y="2544601"/>
            <a:ext cx="10619758" cy="3930075"/>
            <a:chOff x="588007" y="2662926"/>
            <a:chExt cx="10619758" cy="3930075"/>
          </a:xfrm>
        </p:grpSpPr>
        <p:pic>
          <p:nvPicPr>
            <p:cNvPr id="2" name="Kuva 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86" y="2662926"/>
              <a:ext cx="3129688" cy="3426762"/>
            </a:xfrm>
            <a:prstGeom prst="rect">
              <a:avLst/>
            </a:prstGeom>
          </p:spPr>
        </p:pic>
        <p:pic>
          <p:nvPicPr>
            <p:cNvPr id="14" name="Kuva 13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07" y="3382697"/>
              <a:ext cx="5185393" cy="3210304"/>
            </a:xfrm>
            <a:prstGeom prst="rect">
              <a:avLst/>
            </a:prstGeom>
          </p:spPr>
        </p:pic>
        <p:pic>
          <p:nvPicPr>
            <p:cNvPr id="13" name="Kuva 12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1800" y="3412514"/>
              <a:ext cx="4655965" cy="2863188"/>
            </a:xfrm>
            <a:prstGeom prst="rect">
              <a:avLst/>
            </a:prstGeom>
          </p:spPr>
        </p:pic>
      </p:grp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880" y="4990791"/>
            <a:ext cx="1173519" cy="1284911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151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58852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290" y="-232074"/>
            <a:ext cx="2646650" cy="176235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90B4AE4-7A5E-6342-B4C9-A74115F944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55921" y="2011729"/>
            <a:ext cx="5794760" cy="193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375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406337F4-53A3-954B-8470-B55C1ED32B29}"/>
              </a:ext>
            </a:extLst>
          </p:cNvPr>
          <p:cNvSpPr/>
          <p:nvPr userDrawn="1"/>
        </p:nvSpPr>
        <p:spPr>
          <a:xfrm>
            <a:off x="-315716" y="-316089"/>
            <a:ext cx="12628346" cy="71966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0F8484A-F03A-7F45-87D2-3F0E203063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2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58A451E-FC12-7445-BA1F-65F712595917}"/>
              </a:ext>
            </a:extLst>
          </p:cNvPr>
          <p:cNvSpPr/>
          <p:nvPr userDrawn="1"/>
        </p:nvSpPr>
        <p:spPr>
          <a:xfrm>
            <a:off x="-218173" y="-270934"/>
            <a:ext cx="12628346" cy="73603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059" y="-847564"/>
            <a:ext cx="15343681" cy="10930912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31D43A49-7C5F-354B-97DC-1D024C76B0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04407" y="1323393"/>
            <a:ext cx="6809014" cy="33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59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91712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1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264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064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84667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204716" y="4834008"/>
            <a:ext cx="6318912" cy="2387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-1" y="0"/>
            <a:ext cx="6114197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isällön paikkamerkki 3"/>
          <p:cNvSpPr>
            <a:spLocks noGrp="1"/>
          </p:cNvSpPr>
          <p:nvPr>
            <p:ph sz="half" idx="2"/>
          </p:nvPr>
        </p:nvSpPr>
        <p:spPr>
          <a:xfrm>
            <a:off x="6649872" y="1784681"/>
            <a:ext cx="5181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545164" y="5051022"/>
            <a:ext cx="6960891" cy="21699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1088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73255" y="-77002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  <p:sp>
        <p:nvSpPr>
          <p:cNvPr id="1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Otsikk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80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 userDrawn="1"/>
        </p:nvSpPr>
        <p:spPr>
          <a:xfrm>
            <a:off x="-193133" y="0"/>
            <a:ext cx="12628346" cy="70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49062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napsauttamalla</a:t>
            </a:r>
          </a:p>
        </p:txBody>
      </p:sp>
      <p:sp>
        <p:nvSpPr>
          <p:cNvPr id="10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 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1290" y="-10220"/>
            <a:ext cx="2646650" cy="13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0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image" Target="../media/image4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297198" y="-954158"/>
            <a:ext cx="12628346" cy="79214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530" y="-95415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7161" y="734786"/>
            <a:ext cx="8488083" cy="422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9712096" y="126179"/>
            <a:ext cx="2354775" cy="11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4" r:id="rId4"/>
    <p:sldLayoutId id="2147483685" r:id="rId5"/>
    <p:sldLayoutId id="2147483692" r:id="rId6"/>
    <p:sldLayoutId id="2147483680" r:id="rId7"/>
    <p:sldLayoutId id="2147483704" r:id="rId8"/>
    <p:sldLayoutId id="2147483703" r:id="rId9"/>
    <p:sldLayoutId id="2147483705" r:id="rId10"/>
    <p:sldLayoutId id="2147483690" r:id="rId11"/>
    <p:sldLayoutId id="2147483691" r:id="rId12"/>
    <p:sldLayoutId id="2147483700" r:id="rId13"/>
    <p:sldLayoutId id="2147483706" r:id="rId14"/>
    <p:sldLayoutId id="2147483693" r:id="rId15"/>
    <p:sldLayoutId id="2147483701" r:id="rId16"/>
    <p:sldLayoutId id="2147483702" r:id="rId17"/>
    <p:sldLayoutId id="2147483689" r:id="rId18"/>
    <p:sldLayoutId id="2147483682" r:id="rId19"/>
    <p:sldLayoutId id="2147483698" r:id="rId20"/>
    <p:sldLayoutId id="2147483707" r:id="rId21"/>
    <p:sldLayoutId id="2147483683" r:id="rId22"/>
    <p:sldLayoutId id="2147483687" r:id="rId23"/>
    <p:sldLayoutId id="2147483710" r:id="rId24"/>
    <p:sldLayoutId id="2147483708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1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78303" y="2052666"/>
            <a:ext cx="5835393" cy="2907386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039" y="3835021"/>
            <a:ext cx="2952576" cy="3935657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98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-436346" y="-705787"/>
            <a:ext cx="12628346" cy="5848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878" y="-2766708"/>
            <a:ext cx="15720079" cy="1119906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0FBC4-D373-B446-A82D-9D1651E2E792}" type="datetimeFigureOut">
              <a:rPr lang="fi-FI" smtClean="0"/>
              <a:t>1.8.2025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Esim. Esityksen esittäjä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8B7A-E2F5-F745-A0BB-9EC53335C27D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35" y="2766776"/>
            <a:ext cx="2849279" cy="311973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95" y="3422058"/>
            <a:ext cx="4720800" cy="292267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53" y="3449204"/>
            <a:ext cx="4238806" cy="2606656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827" y="4934167"/>
            <a:ext cx="1068376" cy="116978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D81A330B-9B1F-1B4C-809F-EF96B1BB671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30059" y="156401"/>
            <a:ext cx="7420620" cy="36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5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678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5586"/>
            <a:ext cx="10515600" cy="4681377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Jatkuvaa arviointia, monipuolisin menetelmin koko lukuvuoden aikana</a:t>
            </a:r>
          </a:p>
          <a:p>
            <a:r>
              <a:rPr lang="fi-FI" u="sng" dirty="0"/>
              <a:t>1. luokat</a:t>
            </a:r>
          </a:p>
          <a:p>
            <a:pPr>
              <a:buFontTx/>
              <a:buChar char="-"/>
            </a:pPr>
            <a:r>
              <a:rPr lang="fi-FI" sz="2400" dirty="0"/>
              <a:t>väliarviointi: arviointikeskustelu (n. 20 min) marras- tammikuussa. Vanhemman velvollisuus on varata aika keskusteluun, lapsi osallistuu myös.</a:t>
            </a:r>
          </a:p>
          <a:p>
            <a:pPr>
              <a:buFontTx/>
              <a:buChar char="-"/>
            </a:pPr>
            <a:r>
              <a:rPr lang="fi-FI" sz="2400" dirty="0"/>
              <a:t>Sanallinen lukuvuositodistus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/>
              <a:t>2.-3. luokat</a:t>
            </a:r>
          </a:p>
          <a:p>
            <a:pPr>
              <a:buFontTx/>
              <a:buChar char="-"/>
            </a:pPr>
            <a:r>
              <a:rPr lang="fi-FI" sz="2400" dirty="0"/>
              <a:t>Väliarviointi sanallisella arvioinnilla, arvosanat nähtävissä Wilmasta 20.12. alkaen</a:t>
            </a:r>
          </a:p>
          <a:p>
            <a:pPr>
              <a:buFontTx/>
              <a:buChar char="-"/>
            </a:pPr>
            <a:r>
              <a:rPr lang="fi-FI" sz="2400" dirty="0"/>
              <a:t>Sanallinen lukuvuositodistus</a:t>
            </a:r>
            <a:endParaRPr lang="fi-FI" sz="2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fi-FI" u="sng" dirty="0"/>
              <a:t>4.-6. luokat</a:t>
            </a:r>
          </a:p>
          <a:p>
            <a:pPr>
              <a:buFontTx/>
              <a:buChar char="-"/>
            </a:pPr>
            <a:r>
              <a:rPr lang="fi-FI" sz="2400" dirty="0"/>
              <a:t>Väliarviointi numeroin, arvosanat nähtävissä Wilmasta 20.12. alkaen</a:t>
            </a:r>
          </a:p>
          <a:p>
            <a:pPr>
              <a:buFontTx/>
              <a:buChar char="-"/>
            </a:pPr>
            <a:r>
              <a:rPr lang="fi-FI" sz="2400" dirty="0"/>
              <a:t>Lukuvuositodistus: numeroarviointi 3.-6.luokat</a:t>
            </a:r>
          </a:p>
          <a:p>
            <a:pPr>
              <a:buFontTx/>
              <a:buChar char="-"/>
            </a:pPr>
            <a:r>
              <a:rPr lang="fi-FI" sz="2400" dirty="0"/>
              <a:t>Mikäli oppilaan suomen kielen taito on vielä alkuvaiheessa, voidaan numeroarvioinnin sijasta antaa arviointi hyväksytty (S)</a:t>
            </a:r>
          </a:p>
        </p:txBody>
      </p:sp>
    </p:spTree>
    <p:extLst>
      <p:ext uri="{BB962C8B-B14F-4D97-AF65-F5344CB8AC3E}">
        <p14:creationId xmlns:p14="http://schemas.microsoft.com/office/powerpoint/2010/main" val="37314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65803D-4C01-5B8E-E9EC-5EE49FC2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muutokset 1.8. alkaen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3CC3A0-88A2-56E8-D02C-FD9B3E1F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Tehostettu ja erityinen tuki jäävät pois. Tilalle tulevat ryhmäkohtainen ja oppilaskohtainen tuki.</a:t>
            </a:r>
          </a:p>
          <a:p>
            <a:r>
              <a:rPr lang="fi-FI" dirty="0"/>
              <a:t>Käytännössä tehostetun tuen oppilaat saavat jatkossa ryhmäkohtaista tukea ja jos se ei riitä siirrytään oppilaskohtaiseen tukeen. Erityisen tuen oppilaat siirtyvät suoraan oppilaskohtaiseen tukeen.</a:t>
            </a:r>
          </a:p>
          <a:p>
            <a:r>
              <a:rPr lang="fi-FI" dirty="0"/>
              <a:t>Uusia tuen muotoja ovat tukiopetukset (samanaikaisopetus), joita voidaan antaa koulupäivän sisällä oppituntien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92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keinot tukea oppilasta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9320939" cy="4351338"/>
          </a:xfrm>
        </p:spPr>
        <p:txBody>
          <a:bodyPr/>
          <a:lstStyle/>
          <a:p>
            <a:r>
              <a:rPr lang="fi-FI" dirty="0"/>
              <a:t>Yleistä tukea: mm. tukiopetus, erilaiset koe- ja kotitehtäväjärjestelyt, tehtävien eriyttäminen, laaja-alainen erityisopetus, oppimateriaali</a:t>
            </a:r>
          </a:p>
          <a:p>
            <a:r>
              <a:rPr lang="fi-FI" dirty="0"/>
              <a:t>Tarvittaessa oppilaskohtainen tuki</a:t>
            </a:r>
          </a:p>
          <a:p>
            <a:r>
              <a:rPr lang="fi-FI" dirty="0"/>
              <a:t>Koulunuorisotyöntekijä 5.-6. </a:t>
            </a:r>
            <a:r>
              <a:rPr lang="fi-FI" dirty="0" err="1"/>
              <a:t>lk:t</a:t>
            </a:r>
            <a:r>
              <a:rPr lang="fi-FI" dirty="0"/>
              <a:t> (Harju ja Kontiopuisto)</a:t>
            </a:r>
          </a:p>
          <a:p>
            <a:r>
              <a:rPr lang="fi-FI" dirty="0"/>
              <a:t>Oppilashuollon palvelut; kouluterveydenhuolto, kuraattori, psykologi</a:t>
            </a:r>
          </a:p>
          <a:p>
            <a:r>
              <a:rPr lang="fi-FI" dirty="0"/>
              <a:t>Yhteistyö lapsi- ja perhepalveluiden sekä sosiaalitoimen kanssa</a:t>
            </a:r>
          </a:p>
        </p:txBody>
      </p:sp>
    </p:spTree>
    <p:extLst>
      <p:ext uri="{BB962C8B-B14F-4D97-AF65-F5344CB8AC3E}">
        <p14:creationId xmlns:p14="http://schemas.microsoft.com/office/powerpoint/2010/main" val="316670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0985" y="381540"/>
            <a:ext cx="5066654" cy="835993"/>
          </a:xfrm>
        </p:spPr>
        <p:txBody>
          <a:bodyPr>
            <a:normAutofit fontScale="90000"/>
          </a:bodyPr>
          <a:lstStyle/>
          <a:p>
            <a:r>
              <a:rPr lang="fi-FI" sz="4900" dirty="0">
                <a:latin typeface="+mn-lt"/>
              </a:rPr>
              <a:t>Miten tuen lasta?</a:t>
            </a:r>
            <a:br>
              <a:rPr lang="fi-FI" dirty="0">
                <a:latin typeface="+mn-lt"/>
              </a:rPr>
            </a:br>
            <a:endParaRPr lang="fi-FI" dirty="0">
              <a:latin typeface="+mn-lt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348353"/>
            <a:ext cx="9878878" cy="4828610"/>
          </a:xfrm>
        </p:spPr>
        <p:txBody>
          <a:bodyPr>
            <a:normAutofit/>
          </a:bodyPr>
          <a:lstStyle/>
          <a:p>
            <a:pPr marL="342900" indent="-342900"/>
            <a:r>
              <a:rPr lang="fi-FI" dirty="0">
                <a:cs typeface="Calibri" panose="020F0502020204030204"/>
              </a:rPr>
              <a:t>Kysy lapsen koulupäivästä, läksyistä, kavereista 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Auta (tarvittaessa) kokeeseen valmistautumisessa (esim. kyselemällä, yhdessä lukemalla)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Kannusta lukuharrastuneisuuden pariin, lukutaito on tärkein taito.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Varmista riittävä lepo, monipuolinen ravinto sekä sopivasti harrastuksia.</a:t>
            </a:r>
          </a:p>
          <a:p>
            <a:pPr marL="342900" indent="-342900"/>
            <a:r>
              <a:rPr lang="fi-FI" dirty="0">
                <a:cs typeface="Calibri" panose="020F0502020204030204"/>
              </a:rPr>
              <a:t>Ohjaa ja valvo lapsen älylaitteiden käyttöä mm. määrä, laatu, ikärajoitukset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56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72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Vanhempainilta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Pieksämäen alakoulut</a:t>
            </a:r>
          </a:p>
          <a:p>
            <a:r>
              <a:rPr lang="fi-FI" dirty="0"/>
              <a:t>syyslukukausi 2025</a:t>
            </a:r>
          </a:p>
        </p:txBody>
      </p:sp>
    </p:spTree>
    <p:extLst>
      <p:ext uri="{BB962C8B-B14F-4D97-AF65-F5344CB8AC3E}">
        <p14:creationId xmlns:p14="http://schemas.microsoft.com/office/powerpoint/2010/main" val="37356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tehtävät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Tuetaan vanhempia kasvatustehtävässä</a:t>
            </a:r>
          </a:p>
          <a:p>
            <a:r>
              <a:rPr lang="fi-FI" dirty="0"/>
              <a:t>Opetetaan akateemisia tietoja ja taitoja</a:t>
            </a:r>
          </a:p>
          <a:p>
            <a:pPr marL="0" indent="0">
              <a:buNone/>
            </a:pPr>
            <a:r>
              <a:rPr lang="fi-FI" dirty="0"/>
              <a:t>-&gt; nostetaan vahvat perustaidot kunniaan</a:t>
            </a:r>
          </a:p>
          <a:p>
            <a:pPr marL="0" indent="0">
              <a:buNone/>
            </a:pPr>
            <a:r>
              <a:rPr lang="fi-FI" dirty="0"/>
              <a:t>-&gt; perusopetuksen tavoitteena on, että oppilas saavuttaa riittävät tiedot ja taidot jatko-opintoja varten</a:t>
            </a:r>
          </a:p>
          <a:p>
            <a:r>
              <a:rPr lang="fi-FI" dirty="0"/>
              <a:t>Opetetaan ja tuetaan lasta tunne- ja vuorovaikutustaidoissa</a:t>
            </a:r>
          </a:p>
        </p:txBody>
      </p:sp>
    </p:spTree>
    <p:extLst>
      <p:ext uri="{BB962C8B-B14F-4D97-AF65-F5344CB8AC3E}">
        <p14:creationId xmlns:p14="http://schemas.microsoft.com/office/powerpoint/2010/main" val="119129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977"/>
          </a:xfrm>
        </p:spPr>
        <p:txBody>
          <a:bodyPr/>
          <a:lstStyle/>
          <a:p>
            <a:r>
              <a:rPr lang="fi-FI" dirty="0"/>
              <a:t>Koululaistaidot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838200" y="1410346"/>
            <a:ext cx="5181600" cy="47666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u="sng" dirty="0">
                <a:latin typeface="+mj-lt"/>
              </a:rPr>
              <a:t>KÄYTTÄYTYMISEN TAVOITTEET OPS:SSA</a:t>
            </a:r>
          </a:p>
          <a:p>
            <a:pPr marL="0" indent="0">
              <a:buNone/>
            </a:pPr>
            <a:endParaRPr lang="fi-FI" b="1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1. Oppilas kantaa vastuuta koulussa tehtävästä työstä ja on omaehtoisesti valmis auttamaan muita.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2. Oppilas ottaa myönteisesti toiset huomioon ja käyttäytyy kohteliaasti.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3. Oppilas arvostaa ja kunnioittaa ympäristöään sekä kouluyhteisöä.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4. Oppilas noudattaa yhteisiä sääntöjä ja edistää työrauhaa eikä hänellä ole seuraamuksia.</a:t>
            </a:r>
            <a:endParaRPr lang="fi-FI" dirty="0">
              <a:latin typeface="+mj-lt"/>
            </a:endParaRPr>
          </a:p>
          <a:p>
            <a:pPr marL="0" indent="0">
              <a:buNone/>
            </a:pPr>
            <a:r>
              <a:rPr lang="fi-FI" b="1" dirty="0">
                <a:latin typeface="+mj-lt"/>
              </a:rPr>
              <a:t>5. Oppilaan kielenkäyttö on asiallista ja kunnioittavaa.</a:t>
            </a:r>
            <a:endParaRPr lang="fi-FI" dirty="0">
              <a:latin typeface="+mj-lt"/>
            </a:endParaRP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6172200" y="1356102"/>
            <a:ext cx="5181600" cy="48208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400" u="sng" dirty="0"/>
              <a:t>ARJESSA:</a:t>
            </a:r>
            <a:endParaRPr lang="fi-FI" u="sng" dirty="0"/>
          </a:p>
          <a:p>
            <a:r>
              <a:rPr lang="fi-FI" sz="2000" dirty="0"/>
              <a:t>Oppilas huolehtii koulutavaroista ja kotitehtävistä sekä liikuntavarusteista</a:t>
            </a:r>
          </a:p>
          <a:p>
            <a:pPr>
              <a:buFontTx/>
              <a:buChar char="-"/>
            </a:pPr>
            <a:r>
              <a:rPr lang="fi-FI" sz="1700" dirty="0"/>
              <a:t>Vaatii vaivannäköä ja sitkeyttä</a:t>
            </a:r>
          </a:p>
          <a:p>
            <a:pPr>
              <a:buFontTx/>
              <a:buChar char="-"/>
            </a:pPr>
            <a:r>
              <a:rPr lang="fi-FI" sz="1700" dirty="0"/>
              <a:t>Useat tarvitsevat alakoulussa vielä vanhemman tukea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Opitaan olemaan ja työskentelemään erilaisten ihmisten kanssa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/>
              <a:t>Harjoitellaan oman työn arvostamista: aloitettu työ tehdään loppuun, töitä ei heitetä roskiin</a:t>
            </a:r>
          </a:p>
          <a:p>
            <a:r>
              <a:rPr lang="fi-FI" sz="2000" dirty="0"/>
              <a:t>Käytösodotuksia:</a:t>
            </a:r>
          </a:p>
          <a:p>
            <a:pPr marL="0" indent="0">
              <a:buNone/>
            </a:pPr>
            <a:r>
              <a:rPr lang="fi-FI" sz="1800" dirty="0"/>
              <a:t>- </a:t>
            </a:r>
            <a:r>
              <a:rPr lang="fi-FI" sz="1700" dirty="0"/>
              <a:t>maltillinen äänenkäyttö (sisätiloissa)</a:t>
            </a:r>
          </a:p>
          <a:p>
            <a:pPr marL="0" indent="0">
              <a:buNone/>
            </a:pPr>
            <a:r>
              <a:rPr lang="fi-FI" sz="1700" dirty="0"/>
              <a:t>- rauhallinen liikkuminen (sisätiloissa)</a:t>
            </a:r>
          </a:p>
          <a:p>
            <a:pPr marL="0" indent="0">
              <a:buNone/>
            </a:pPr>
            <a:r>
              <a:rPr lang="fi-FI" sz="1700" dirty="0"/>
              <a:t>- asiallinen puhetapa</a:t>
            </a:r>
          </a:p>
          <a:p>
            <a:pPr marL="0" indent="0">
              <a:buNone/>
            </a:pPr>
            <a:r>
              <a:rPr lang="fi-FI" sz="1700" dirty="0"/>
              <a:t>- hyväntahtoinen kohtaaminen</a:t>
            </a:r>
          </a:p>
          <a:p>
            <a:pPr marL="0" indent="0">
              <a:buNone/>
            </a:pPr>
            <a:r>
              <a:rPr lang="fi-FI" sz="1700" dirty="0"/>
              <a:t>- tervehtiminen ja kiittäminen (hyvät käytöstavat)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2200" dirty="0"/>
          </a:p>
          <a:p>
            <a:endParaRPr lang="fi-FI" sz="22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25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Koulun käytänteitä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4705214"/>
          </a:xfrm>
        </p:spPr>
        <p:txBody>
          <a:bodyPr/>
          <a:lstStyle/>
          <a:p>
            <a:r>
              <a:rPr lang="fi-FI" sz="2400" dirty="0"/>
              <a:t>Kouluilla on yhteiset Pieksämäen kaupungin koulujen järjestyssäännöt, jotka päivittyvät lakimuutosten vuoksi syksyn aikana. Esitys on, että kännyköiden käyttö tullaan kieltämään alakouluilla koulupäivän aikana . Poikkeuksena on terveyden seuranta ( esim. diabetes) tai opettajan lupa kännykän käyttöön</a:t>
            </a:r>
          </a:p>
          <a:p>
            <a:r>
              <a:rPr lang="fi-FI" sz="2400" dirty="0"/>
              <a:t>Koulupäivän päättyessä oppilas lähtee kotimatkalle ellei ole menossa IP-kerhoon, koulun pihalle ei voi jäädä leikkimään</a:t>
            </a:r>
          </a:p>
          <a:p>
            <a:r>
              <a:rPr lang="fi-FI" sz="2400" dirty="0"/>
              <a:t>Vapaa-ajalla tapahtuneita ristiriitoja/kiusaamista </a:t>
            </a:r>
            <a:r>
              <a:rPr lang="fi-FI" sz="2400" dirty="0" err="1"/>
              <a:t>tmv</a:t>
            </a:r>
            <a:r>
              <a:rPr lang="fi-FI" sz="2400" dirty="0"/>
              <a:t>. ei koulu selvitä. Koulussa selvitetään kouluajalla tapahtuneita tilanteita. Vanhemmat vastaavat vapaa-ajasta.</a:t>
            </a:r>
          </a:p>
          <a:p>
            <a:r>
              <a:rPr lang="fi-FI" sz="2400" dirty="0"/>
              <a:t>Perheen muuttaessa uusi osoite on ilmoitettava koululle, koulupaikka voi vaihtua.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214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C39FC-A0F0-7943-D8BD-EA4A47B6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929"/>
          </a:xfrm>
        </p:spPr>
        <p:txBody>
          <a:bodyPr/>
          <a:lstStyle/>
          <a:p>
            <a:r>
              <a:rPr lang="fi-FI" dirty="0"/>
              <a:t>Tutkimustietoa älylaitteiden käytöstä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406538-C806-F27F-6DD8-8EA1B4F9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3914"/>
            <a:ext cx="10515600" cy="5248961"/>
          </a:xfrm>
        </p:spPr>
        <p:txBody>
          <a:bodyPr>
            <a:normAutofit lnSpcReduction="10000"/>
          </a:bodyPr>
          <a:lstStyle/>
          <a:p>
            <a:endParaRPr lang="fi-FI" dirty="0"/>
          </a:p>
          <a:p>
            <a:pPr marL="0" indent="0">
              <a:buNone/>
            </a:pPr>
            <a:r>
              <a:rPr lang="fi-FI" sz="1900" dirty="0"/>
              <a:t>• Sillä mihin, miten ja kuinka paljon lapsi älylaitteita käyttää on oppimisen (ja hyvinvoinnin) kannalta väliä (Hietajärvi, 2020). </a:t>
            </a:r>
          </a:p>
          <a:p>
            <a:pPr marL="0" indent="0">
              <a:buNone/>
            </a:pPr>
            <a:r>
              <a:rPr lang="fi-FI" sz="1900" dirty="0"/>
              <a:t>• Liiallisella älylaitteiden käytöllä on havaittu olevan suoria ja välillisiä (negatiivisia) vaikutuksia oppimiselle (</a:t>
            </a:r>
            <a:r>
              <a:rPr lang="fi-FI" sz="1900" dirty="0" err="1"/>
              <a:t>Ng</a:t>
            </a:r>
            <a:r>
              <a:rPr lang="fi-FI" sz="1900" dirty="0"/>
              <a:t> et al., 2017; </a:t>
            </a:r>
            <a:r>
              <a:rPr lang="fi-FI" sz="1900" dirty="0" err="1"/>
              <a:t>Baert</a:t>
            </a:r>
            <a:r>
              <a:rPr lang="fi-FI" sz="1900" dirty="0"/>
              <a:t> et al., 2018;Lepp et al., 2015; </a:t>
            </a:r>
            <a:r>
              <a:rPr lang="fi-FI" sz="1900" dirty="0" err="1"/>
              <a:t>Boumosleh</a:t>
            </a:r>
            <a:r>
              <a:rPr lang="fi-FI" sz="1900" dirty="0"/>
              <a:t>&amp; </a:t>
            </a:r>
            <a:r>
              <a:rPr lang="fi-FI" sz="1900" dirty="0" err="1"/>
              <a:t>Aalouk</a:t>
            </a:r>
            <a:r>
              <a:rPr lang="fi-FI" sz="1900" dirty="0"/>
              <a:t>, 2018; </a:t>
            </a:r>
            <a:r>
              <a:rPr lang="fi-FI" sz="1900" dirty="0" err="1"/>
              <a:t>Arefin</a:t>
            </a:r>
            <a:r>
              <a:rPr lang="fi-FI" sz="1900" dirty="0"/>
              <a:t> et al. 2017</a:t>
            </a:r>
          </a:p>
          <a:p>
            <a:pPr marL="0" indent="0">
              <a:buNone/>
            </a:pPr>
            <a:r>
              <a:rPr lang="fi-FI" sz="1900" dirty="0"/>
              <a:t>• Jatkuvat keskeytykset haastavat oppimisen kannalta välttämättömän keskittymisen (</a:t>
            </a:r>
            <a:r>
              <a:rPr lang="fi-FI" sz="1900" dirty="0" err="1"/>
              <a:t>Firth</a:t>
            </a:r>
            <a:r>
              <a:rPr lang="fi-FI" sz="1900" dirty="0"/>
              <a:t> ym., 2019; Moisala ym., 2016; </a:t>
            </a:r>
            <a:r>
              <a:rPr lang="fi-FI" sz="1900" dirty="0" err="1"/>
              <a:t>Rozgonjuk</a:t>
            </a:r>
            <a:r>
              <a:rPr lang="fi-FI" sz="1900" dirty="0"/>
              <a:t> ym., 2018). </a:t>
            </a:r>
          </a:p>
          <a:p>
            <a:pPr marL="0" indent="0">
              <a:buNone/>
            </a:pPr>
            <a:r>
              <a:rPr lang="fi-FI" sz="1900" dirty="0"/>
              <a:t>• Erityisesti älylaitteiden (ilta/yö)käyttöön liittyvä univaje heikentää kykyä keskittyä, muistaa ja oppia (De-Sola </a:t>
            </a:r>
            <a:r>
              <a:rPr lang="fi-FI" sz="1900" dirty="0" err="1"/>
              <a:t>Gutiérrez</a:t>
            </a:r>
            <a:r>
              <a:rPr lang="fi-FI" sz="1900" dirty="0"/>
              <a:t> et al., 2016). </a:t>
            </a:r>
          </a:p>
          <a:p>
            <a:pPr marL="0" indent="0">
              <a:buNone/>
            </a:pPr>
            <a:r>
              <a:rPr lang="fi-FI" sz="2000" dirty="0"/>
              <a:t>• Tiedollinen/ärsykkeiden jatkuva virta (yli)kuormittaa ja vaikeuttaa pitkäkestoista ponnistelua vaativien tehtävien tekemistä, mikä heikentää oppimistuloksia (</a:t>
            </a:r>
            <a:r>
              <a:rPr lang="fi-FI" sz="2000" dirty="0" err="1"/>
              <a:t>Aru</a:t>
            </a:r>
            <a:r>
              <a:rPr lang="fi-FI" sz="2000" dirty="0"/>
              <a:t> &amp; </a:t>
            </a:r>
            <a:r>
              <a:rPr lang="fi-FI" sz="2000" dirty="0" err="1"/>
              <a:t>Rozgonjuk</a:t>
            </a:r>
            <a:r>
              <a:rPr lang="fi-FI" sz="2000" dirty="0"/>
              <a:t>, 2022; </a:t>
            </a:r>
            <a:r>
              <a:rPr lang="fi-FI" sz="2000" dirty="0" err="1"/>
              <a:t>Baert</a:t>
            </a:r>
            <a:r>
              <a:rPr lang="fi-FI" sz="2000" dirty="0"/>
              <a:t> et al., 2020; </a:t>
            </a:r>
            <a:r>
              <a:rPr lang="fi-FI" sz="2000" dirty="0" err="1"/>
              <a:t>Dontre</a:t>
            </a:r>
            <a:r>
              <a:rPr lang="fi-FI" sz="2000" dirty="0"/>
              <a:t>, 2021). </a:t>
            </a:r>
          </a:p>
          <a:p>
            <a:pPr marL="0" indent="0">
              <a:buNone/>
            </a:pPr>
            <a:r>
              <a:rPr lang="fi-FI" sz="2000" dirty="0"/>
              <a:t>• Älylaitteiden liiallinen käyttö lisää mielenterveyden oireilua, kuten stressiä, ahdistusta ja masennusta, jotka edelleen heikentää oppimistuloksia (</a:t>
            </a:r>
            <a:r>
              <a:rPr lang="fi-FI" sz="2000" dirty="0" err="1"/>
              <a:t>Augner</a:t>
            </a:r>
            <a:r>
              <a:rPr lang="fi-FI" sz="2000" dirty="0"/>
              <a:t>&amp; </a:t>
            </a:r>
            <a:r>
              <a:rPr lang="fi-FI" sz="2000" dirty="0" err="1"/>
              <a:t>Hacker</a:t>
            </a:r>
            <a:r>
              <a:rPr lang="fi-FI" sz="2000" dirty="0"/>
              <a:t> 2012). </a:t>
            </a:r>
          </a:p>
          <a:p>
            <a:pPr marL="0" indent="0">
              <a:buNone/>
            </a:pPr>
            <a:r>
              <a:rPr lang="fi-FI" sz="2000" dirty="0"/>
              <a:t>• Älypuhelimien rajoittaminen johti parempiin oppimistuloksiin ja kiusaamisen vähentymiseen (</a:t>
            </a:r>
            <a:r>
              <a:rPr lang="fi-FI" sz="2000" dirty="0" err="1"/>
              <a:t>Beneito</a:t>
            </a:r>
            <a:r>
              <a:rPr lang="fi-FI" sz="2000" dirty="0"/>
              <a:t>&amp; </a:t>
            </a:r>
            <a:r>
              <a:rPr lang="fi-FI" sz="2000" dirty="0" err="1"/>
              <a:t>Vicente-Chirivella</a:t>
            </a:r>
            <a:r>
              <a:rPr lang="fi-FI" sz="2000" dirty="0"/>
              <a:t>, 2022).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937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Wilma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49092"/>
            <a:ext cx="10515600" cy="472787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 Tuntimerkinnät:</a:t>
            </a:r>
          </a:p>
          <a:p>
            <a:pPr>
              <a:buFontTx/>
              <a:buChar char="-"/>
            </a:pPr>
            <a:r>
              <a:rPr lang="fi-FI" sz="2000" dirty="0"/>
              <a:t>säännöllinen seuranta, osa koulun ja kodin yhteistyötä</a:t>
            </a:r>
          </a:p>
          <a:p>
            <a:pPr>
              <a:buFontTx/>
              <a:buChar char="-"/>
            </a:pPr>
            <a:r>
              <a:rPr lang="fi-FI" sz="2000" dirty="0"/>
              <a:t>opettajan huomioita kouluarjesta, helppo keino nähdä miten koulu sujuu</a:t>
            </a:r>
          </a:p>
          <a:p>
            <a:pPr>
              <a:buFontTx/>
              <a:buChar char="-"/>
            </a:pPr>
            <a:r>
              <a:rPr lang="fi-FI" sz="2000" dirty="0"/>
              <a:t>Jos negatiivisia merkintöjä alkaa kertyä, silloin lapsi tarvitsee myös vanhempien tukea ja asiaan puuttumista.</a:t>
            </a:r>
            <a:endParaRPr lang="fi-FI" dirty="0"/>
          </a:p>
          <a:p>
            <a:r>
              <a:rPr lang="fi-FI" dirty="0"/>
              <a:t>Kotitehtävät</a:t>
            </a:r>
          </a:p>
          <a:p>
            <a:pPr>
              <a:buFontTx/>
              <a:buChar char="-"/>
            </a:pPr>
            <a:r>
              <a:rPr lang="fi-FI" sz="1800" dirty="0"/>
              <a:t>luokkakohtaisia eroja, osa opettajista käyttää </a:t>
            </a:r>
            <a:r>
              <a:rPr lang="fi-FI" sz="1800" dirty="0" err="1"/>
              <a:t>pedanettiä</a:t>
            </a:r>
            <a:r>
              <a:rPr lang="fi-FI" sz="1800" dirty="0"/>
              <a:t>. Osalla kouluista tarjolla myös läksyparkki kotitehtävien tueksi.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Kokeet</a:t>
            </a:r>
          </a:p>
          <a:p>
            <a:pPr marL="0" indent="0">
              <a:buNone/>
            </a:pPr>
            <a:r>
              <a:rPr lang="fi-FI" sz="1800" dirty="0"/>
              <a:t>-  Kokeet ilmoitetaan Wilmassa, koetulokset merkitään Wilmaan</a:t>
            </a:r>
          </a:p>
          <a:p>
            <a:pPr marL="0" indent="0">
              <a:buNone/>
            </a:pPr>
            <a:r>
              <a:rPr lang="fi-FI" sz="1800" dirty="0"/>
              <a:t>-  Koetulos on kuitattava Wilmassa, koepaperit saa pyydettäessä nähtäväksi kotiin</a:t>
            </a:r>
          </a:p>
          <a:p>
            <a:r>
              <a:rPr lang="fi-FI" dirty="0"/>
              <a:t>Loma-anomukset ja poissaolot</a:t>
            </a:r>
          </a:p>
          <a:p>
            <a:pPr marL="0" indent="0">
              <a:buNone/>
            </a:pPr>
            <a:r>
              <a:rPr lang="fi-FI" sz="1800" dirty="0"/>
              <a:t>-  sairauspoissaoloilmoitus viipymättä</a:t>
            </a:r>
          </a:p>
          <a:p>
            <a:pPr marL="0" indent="0">
              <a:buNone/>
            </a:pPr>
            <a:r>
              <a:rPr lang="fi-FI" sz="1800" dirty="0"/>
              <a:t>-  kaikki lomat haettava ennalta kirjallisesti : 1-3 päivän poissaolo opettajalta Wilma-viestillä  ja yli kolmen päivän Wilman </a:t>
            </a:r>
            <a:r>
              <a:rPr lang="fi-FI" sz="1800" dirty="0" err="1"/>
              <a:t>sähköoisellä</a:t>
            </a:r>
            <a:r>
              <a:rPr lang="fi-FI" sz="1800" dirty="0"/>
              <a:t> lomakkeella rehtorilta. Lomien läksyjä ei anneta ennalta, poissaolojen ajalta seurattava luokan läksypalstaa.</a:t>
            </a:r>
          </a:p>
          <a:p>
            <a:r>
              <a:rPr lang="fi-FI" dirty="0"/>
              <a:t>Opettajat tavoittaa Wilmasta ja puhelimitse työpäivän aikana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443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Oppilaiden poissaolojen seuraaminen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14476"/>
            <a:ext cx="10515600" cy="4662488"/>
          </a:xfrm>
        </p:spPr>
        <p:txBody>
          <a:bodyPr>
            <a:normAutofit fontScale="40000" lnSpcReduction="20000"/>
          </a:bodyPr>
          <a:lstStyle/>
          <a:p>
            <a:r>
              <a:rPr lang="fi-FI" sz="3800" b="1" dirty="0"/>
              <a:t>Koululla on lakiin perustuva velvoite seurata poissaoloja ja myös tukea kouluun kiinnittymistä, niin ettei poissaoloja tulisi. </a:t>
            </a:r>
          </a:p>
          <a:p>
            <a:pPr marL="0" indent="0">
              <a:buNone/>
            </a:pPr>
            <a:endParaRPr lang="fi-FI" sz="3800" dirty="0"/>
          </a:p>
          <a:p>
            <a:pPr marL="0" indent="0">
              <a:buNone/>
            </a:pPr>
            <a:r>
              <a:rPr lang="fi-FI" sz="3800" b="1" dirty="0"/>
              <a:t>Toimintamallin taustatietoa huoltajalle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Luokanopettajalla/luokanohjaajalla on vastuu oppilaiden poissaolojen seurannasta ja niihin puuttumisesta.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Poissaolojen seurannassa lasketaan kaikki lukuvuoden aikana kertyneet poissaolot, myös terveydellisistä syistä kertyneet ja luvalliset anotut poissaolot. 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Poissaolomäärä ei nollaudu missään vaiheessa lukuvuotta. 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Myöhästyminen oppitunnilta ei tilastoidu poissaoloksi. Opettaja kirjaa Wilma-merkinnän yhteyteen poissaolon minuuttimäärän ja ottaa myöhästymiset puheeksi oppilaan kanssa viipymättä.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Oppilaalla on oikeus käyttää opiskeluhuoltopalveluita (terveydenhoitaja, kuraattori, koulupsykologi, koululääkäri) koulupäivän aikana. Opiskeluhuoltopalveluiden käyttäminen ei tilastoidu poissaoloksi.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Poissaolojen seuranta ja niihin reagointi tapahtuu poissaolojen prosentuaalisen määrän mukaisesti. Tämä tarkoittaa, että tiettynä ajankohtana huomioidaan prosenttimääräinen tuntimäärä tähän mennessä tarjotusta opetuksesta. Opettajan seurantaa helpottamaan on laskettu valmiit taulukot prosentti- ja tuntimääristä. (Viikkotuntimäärät poikkeavat eri vuosiluokilla toisistaan.)</a:t>
            </a:r>
            <a:r>
              <a:rPr lang="en-US" sz="3800" dirty="0">
                <a:ea typeface="Arial"/>
                <a:cs typeface="Arial"/>
              </a:rPr>
              <a:t>​</a:t>
            </a:r>
          </a:p>
          <a:p>
            <a:pPr lvl="0">
              <a:buFont typeface=""/>
              <a:buChar char="•"/>
            </a:pPr>
            <a:r>
              <a:rPr lang="fi-FI" sz="3800" dirty="0">
                <a:ea typeface="Arial"/>
                <a:cs typeface="Arial"/>
              </a:rPr>
              <a:t>Prosenttimääräinen tarkastelu perustuu tutkimukseen siitä, että jo 5-10% poissaolomäärä tarjotusta opetuksesta voi heikentää oppilaan oppimista ja hyvinvointia. 20% poissaolomäärä tarjotusta opetuksesta heikentää oppimista ja hyvinvointia merkittävästi.</a:t>
            </a:r>
          </a:p>
          <a:p>
            <a:pPr>
              <a:buFont typeface=""/>
              <a:buChar char="•"/>
            </a:pPr>
            <a:r>
              <a:rPr lang="fi-FI" sz="3800" dirty="0">
                <a:cs typeface="Arial"/>
              </a:rPr>
              <a:t>Toimintamallin tarkoitus on myös lisätä kodin ja koulun välistä positiivista vuorovaikutusta oppilaan koulunkäynnin tueksi.</a:t>
            </a:r>
          </a:p>
          <a:p>
            <a:endParaRPr lang="fi-FI" sz="3800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55CDAEF-5183-8D72-7040-D5E00856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725" y="2371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301AFD-34D0-67D2-4BCC-0F29159E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13" y="2371724"/>
            <a:ext cx="14508012" cy="55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7130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D57609-D1A4-D235-B657-7D62344F1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825"/>
            <a:ext cx="9239250" cy="1185863"/>
          </a:xfrm>
        </p:spPr>
        <p:txBody>
          <a:bodyPr>
            <a:normAutofit fontScale="90000"/>
          </a:bodyPr>
          <a:lstStyle/>
          <a:p>
            <a:pPr fontAlgn="b"/>
            <a:br>
              <a:rPr lang="fi-FI" b="0" dirty="0"/>
            </a:br>
            <a:r>
              <a:rPr lang="fi-FI" dirty="0"/>
              <a:t>Poissaolorajat prosentteina ja tunteina, Pieksämäki</a:t>
            </a:r>
            <a:br>
              <a:rPr lang="fi-FI" b="0" dirty="0"/>
            </a:br>
            <a:endParaRPr lang="fi-FI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8E428956-CCC0-2B0D-CFEA-4BAD5580EA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594913"/>
              </p:ext>
            </p:extLst>
          </p:nvPr>
        </p:nvGraphicFramePr>
        <p:xfrm>
          <a:off x="904875" y="1027906"/>
          <a:ext cx="9772652" cy="4734718"/>
        </p:xfrm>
        <a:graphic>
          <a:graphicData uri="http://schemas.openxmlformats.org/drawingml/2006/table">
            <a:tbl>
              <a:tblPr firstRow="1" firstCol="1" bandRow="1"/>
              <a:tblGrid>
                <a:gridCol w="1486314">
                  <a:extLst>
                    <a:ext uri="{9D8B030D-6E8A-4147-A177-3AD203B41FA5}">
                      <a16:colId xmlns:a16="http://schemas.microsoft.com/office/drawing/2014/main" val="2412425757"/>
                    </a:ext>
                  </a:extLst>
                </a:gridCol>
                <a:gridCol w="1486314">
                  <a:extLst>
                    <a:ext uri="{9D8B030D-6E8A-4147-A177-3AD203B41FA5}">
                      <a16:colId xmlns:a16="http://schemas.microsoft.com/office/drawing/2014/main" val="1403528836"/>
                    </a:ext>
                  </a:extLst>
                </a:gridCol>
                <a:gridCol w="561637">
                  <a:extLst>
                    <a:ext uri="{9D8B030D-6E8A-4147-A177-3AD203B41FA5}">
                      <a16:colId xmlns:a16="http://schemas.microsoft.com/office/drawing/2014/main" val="3963442593"/>
                    </a:ext>
                  </a:extLst>
                </a:gridCol>
                <a:gridCol w="560843">
                  <a:extLst>
                    <a:ext uri="{9D8B030D-6E8A-4147-A177-3AD203B41FA5}">
                      <a16:colId xmlns:a16="http://schemas.microsoft.com/office/drawing/2014/main" val="1502785364"/>
                    </a:ext>
                  </a:extLst>
                </a:gridCol>
                <a:gridCol w="633134">
                  <a:extLst>
                    <a:ext uri="{9D8B030D-6E8A-4147-A177-3AD203B41FA5}">
                      <a16:colId xmlns:a16="http://schemas.microsoft.com/office/drawing/2014/main" val="2677565085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317306855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349364392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2725413540"/>
                    </a:ext>
                  </a:extLst>
                </a:gridCol>
                <a:gridCol w="727666">
                  <a:extLst>
                    <a:ext uri="{9D8B030D-6E8A-4147-A177-3AD203B41FA5}">
                      <a16:colId xmlns:a16="http://schemas.microsoft.com/office/drawing/2014/main" val="305947499"/>
                    </a:ext>
                  </a:extLst>
                </a:gridCol>
                <a:gridCol w="1066873">
                  <a:extLst>
                    <a:ext uri="{9D8B030D-6E8A-4147-A177-3AD203B41FA5}">
                      <a16:colId xmlns:a16="http://schemas.microsoft.com/office/drawing/2014/main" val="435297019"/>
                    </a:ext>
                  </a:extLst>
                </a:gridCol>
                <a:gridCol w="1066873">
                  <a:extLst>
                    <a:ext uri="{9D8B030D-6E8A-4147-A177-3AD203B41FA5}">
                      <a16:colId xmlns:a16="http://schemas.microsoft.com/office/drawing/2014/main" val="4205153414"/>
                    </a:ext>
                  </a:extLst>
                </a:gridCol>
              </a:tblGrid>
              <a:tr h="571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338652"/>
                  </a:ext>
                </a:extLst>
              </a:tr>
              <a:tr h="256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i-FI" sz="1100" kern="1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515892"/>
                  </a:ext>
                </a:extLst>
              </a:tr>
              <a:tr h="5220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tarkistusaika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syysloma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joululoma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talviloma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lukuvuoden lopussa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opetusta yhteensä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83647"/>
                  </a:ext>
                </a:extLst>
              </a:tr>
              <a:tr h="338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poissaolot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20 %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75569"/>
                  </a:ext>
                </a:extLst>
              </a:tr>
              <a:tr h="338462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luokka-aste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78145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705491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225470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912h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28394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478911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77378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9772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80730"/>
                  </a:ext>
                </a:extLst>
              </a:tr>
              <a:tr h="338462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b="1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9.lk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 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114h</a:t>
                      </a:r>
                      <a:endParaRPr lang="fi-FI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228h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i-FI" sz="1100" kern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1140h</a:t>
                      </a:r>
                      <a:endParaRPr lang="fi-FI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F2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273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9311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12A15E2-D51F-4DD6-BDAC-6A624D7D556A}"/>
    </a:ext>
  </a:extLst>
</a:theme>
</file>

<file path=ppt/theme/theme2.xml><?xml version="1.0" encoding="utf-8"?>
<a:theme xmlns:a="http://schemas.openxmlformats.org/drawingml/2006/main" name="2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DAF4A8E7-6A3C-42A2-AB95-0FB1CDBB0AA5}"/>
    </a:ext>
  </a:extLst>
</a:theme>
</file>

<file path=ppt/theme/theme3.xml><?xml version="1.0" encoding="utf-8"?>
<a:theme xmlns:a="http://schemas.openxmlformats.org/drawingml/2006/main" name="4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F9624F6C-2CF3-46A4-B110-80ECEB032BC8}"/>
    </a:ext>
  </a:extLst>
</a:theme>
</file>

<file path=ppt/theme/theme4.xml><?xml version="1.0" encoding="utf-8"?>
<a:theme xmlns:a="http://schemas.openxmlformats.org/drawingml/2006/main" name="1_Office-teema">
  <a:themeElements>
    <a:clrScheme name="Pieksämäk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BB800"/>
      </a:accent1>
      <a:accent2>
        <a:srgbClr val="64C5E0"/>
      </a:accent2>
      <a:accent3>
        <a:srgbClr val="0068A0"/>
      </a:accent3>
      <a:accent4>
        <a:srgbClr val="EE866F"/>
      </a:accent4>
      <a:accent5>
        <a:srgbClr val="646464"/>
      </a:accent5>
      <a:accent6>
        <a:srgbClr val="FFFFFF"/>
      </a:accent6>
      <a:hlink>
        <a:srgbClr val="FFFFFF"/>
      </a:hlink>
      <a:folHlink>
        <a:srgbClr val="64C5E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ksämäki_peruspohja_valkoinen.pptx" id="{7955CE0E-1CAA-45AB-92C1-5E7586399679}" vid="{37A8F998-33AD-4DDC-BA1A-5B0A9CE5E9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Pieksämäki_peruspohja_valkoinen</Template>
  <TotalTime>459</TotalTime>
  <Words>1242</Words>
  <Application>Microsoft Office PowerPoint</Application>
  <PresentationFormat>Laajakuva</PresentationFormat>
  <Paragraphs>211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14</vt:i4>
      </vt:variant>
    </vt:vector>
  </HeadingPairs>
  <TitlesOfParts>
    <vt:vector size="23" baseType="lpstr">
      <vt:lpstr>Aptos</vt:lpstr>
      <vt:lpstr>Aptos Narrow</vt:lpstr>
      <vt:lpstr>Arial</vt:lpstr>
      <vt:lpstr>Calibri</vt:lpstr>
      <vt:lpstr>Calibri Light</vt:lpstr>
      <vt:lpstr>3_Office-teema</vt:lpstr>
      <vt:lpstr>2_Office-teema</vt:lpstr>
      <vt:lpstr>4_Office-teema</vt:lpstr>
      <vt:lpstr>1_Office-teema</vt:lpstr>
      <vt:lpstr>PowerPoint-esitys</vt:lpstr>
      <vt:lpstr>Vanhempainilta</vt:lpstr>
      <vt:lpstr>Koulun tehtävät</vt:lpstr>
      <vt:lpstr>Koululaistaidot</vt:lpstr>
      <vt:lpstr>Koulun käytänteitä</vt:lpstr>
      <vt:lpstr>Tutkimustietoa älylaitteiden käytöstä</vt:lpstr>
      <vt:lpstr>Wilma </vt:lpstr>
      <vt:lpstr>Oppilaiden poissaolojen seuraaminen</vt:lpstr>
      <vt:lpstr> Poissaolorajat prosentteina ja tunteina, Pieksämäki </vt:lpstr>
      <vt:lpstr>Arviointi</vt:lpstr>
      <vt:lpstr>Tuen muutokset 1.8. alkaen</vt:lpstr>
      <vt:lpstr>Koulun keinot tukea oppilasta</vt:lpstr>
      <vt:lpstr>Miten tuen lasta? </vt:lpstr>
      <vt:lpstr>PowerPoint-esitys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Lehvonen Johanna</dc:creator>
  <cp:lastModifiedBy>Naumanen Pasi</cp:lastModifiedBy>
  <cp:revision>24</cp:revision>
  <dcterms:created xsi:type="dcterms:W3CDTF">2023-06-12T13:04:26Z</dcterms:created>
  <dcterms:modified xsi:type="dcterms:W3CDTF">2025-08-01T14:58:33Z</dcterms:modified>
</cp:coreProperties>
</file>