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tiff" ContentType="image/tif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</p:sldMasterIdLst>
  <p:notesMasterIdLst>
    <p:notesMasterId r:id="rId15"/>
  </p:notesMasterIdLst>
  <p:handoutMasterIdLst>
    <p:handoutMasterId r:id="rId16"/>
  </p:handoutMasterIdLst>
  <p:sldIdLst>
    <p:sldId id="280" r:id="rId5"/>
    <p:sldId id="290" r:id="rId6"/>
    <p:sldId id="291" r:id="rId7"/>
    <p:sldId id="288" r:id="rId8"/>
    <p:sldId id="289" r:id="rId9"/>
    <p:sldId id="281" r:id="rId10"/>
    <p:sldId id="285" r:id="rId11"/>
    <p:sldId id="282" r:id="rId12"/>
    <p:sldId id="284" r:id="rId13"/>
    <p:sldId id="278" r:id="rId14"/>
  </p:sldIdLst>
  <p:sldSz cx="9144000" cy="6858000" type="screen4x3"/>
  <p:notesSz cx="6808788" cy="9940925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883"/>
    <a:srgbClr val="D9640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26" autoAdjust="0"/>
    <p:restoredTop sz="92891" autoAdjust="0"/>
  </p:normalViewPr>
  <p:slideViewPr>
    <p:cSldViewPr>
      <p:cViewPr varScale="1">
        <p:scale>
          <a:sx n="85" d="100"/>
          <a:sy n="85" d="100"/>
        </p:scale>
        <p:origin x="-1642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266" y="-120"/>
      </p:cViewPr>
      <p:guideLst>
        <p:guide orient="horz" pos="3130"/>
        <p:guide pos="2145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3547" cy="517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348" tIns="44174" rIns="88348" bIns="44174" numCol="1" anchor="t" anchorCtr="0" compatLnSpc="1">
            <a:prstTxWarp prst="textNoShape">
              <a:avLst/>
            </a:prstTxWarp>
          </a:bodyPr>
          <a:lstStyle>
            <a:lvl1pPr defTabSz="883135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4021" y="0"/>
            <a:ext cx="2921944" cy="517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348" tIns="44174" rIns="88348" bIns="44174" numCol="1" anchor="t" anchorCtr="0" compatLnSpc="1">
            <a:prstTxWarp prst="textNoShape">
              <a:avLst/>
            </a:prstTxWarp>
          </a:bodyPr>
          <a:lstStyle>
            <a:lvl1pPr algn="r" defTabSz="883135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74320"/>
            <a:ext cx="2923547" cy="444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348" tIns="44174" rIns="88348" bIns="44174" numCol="1" anchor="b" anchorCtr="0" compatLnSpc="1">
            <a:prstTxWarp prst="textNoShape">
              <a:avLst/>
            </a:prstTxWarp>
          </a:bodyPr>
          <a:lstStyle>
            <a:lvl1pPr defTabSz="883135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4021" y="9474320"/>
            <a:ext cx="2921944" cy="444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348" tIns="44174" rIns="88348" bIns="44174" numCol="1" anchor="b" anchorCtr="0" compatLnSpc="1">
            <a:prstTxWarp prst="textNoShape">
              <a:avLst/>
            </a:prstTxWarp>
          </a:bodyPr>
          <a:lstStyle>
            <a:lvl1pPr algn="r" defTabSz="883135">
              <a:defRPr sz="1200">
                <a:cs typeface="+mn-cs"/>
              </a:defRPr>
            </a:lvl1pPr>
          </a:lstStyle>
          <a:p>
            <a:pPr>
              <a:defRPr/>
            </a:pPr>
            <a:fld id="{427D5255-CF73-492F-B10F-955D90C448C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0796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98" tIns="47849" rIns="95698" bIns="47849" numCol="1" anchor="t" anchorCtr="0" compatLnSpc="1">
            <a:prstTxWarp prst="textNoShape">
              <a:avLst/>
            </a:prstTxWarp>
          </a:bodyPr>
          <a:lstStyle>
            <a:lvl1pPr defTabSz="956730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390" y="0"/>
            <a:ext cx="2950796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98" tIns="47849" rIns="95698" bIns="47849" numCol="1" anchor="t" anchorCtr="0" compatLnSpc="1">
            <a:prstTxWarp prst="textNoShape">
              <a:avLst/>
            </a:prstTxWarp>
          </a:bodyPr>
          <a:lstStyle>
            <a:lvl1pPr algn="r" defTabSz="956730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5825" y="773113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201" y="4721980"/>
            <a:ext cx="5446389" cy="447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98" tIns="47849" rIns="95698" bIns="478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361"/>
            <a:ext cx="2950796" cy="496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98" tIns="47849" rIns="95698" bIns="47849" numCol="1" anchor="b" anchorCtr="0" compatLnSpc="1">
            <a:prstTxWarp prst="textNoShape">
              <a:avLst/>
            </a:prstTxWarp>
          </a:bodyPr>
          <a:lstStyle>
            <a:lvl1pPr defTabSz="956730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390" y="9442361"/>
            <a:ext cx="2950796" cy="496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98" tIns="47849" rIns="95698" bIns="47849" numCol="1" anchor="b" anchorCtr="0" compatLnSpc="1">
            <a:prstTxWarp prst="textNoShape">
              <a:avLst/>
            </a:prstTxWarp>
          </a:bodyPr>
          <a:lstStyle>
            <a:lvl1pPr algn="r" defTabSz="956730">
              <a:defRPr sz="1200">
                <a:cs typeface="+mn-cs"/>
              </a:defRPr>
            </a:lvl1pPr>
          </a:lstStyle>
          <a:p>
            <a:pPr>
              <a:defRPr/>
            </a:pPr>
            <a:fld id="{5312E06E-8A9D-4E03-A5FC-18B53F18C2A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879950" y="773414"/>
            <a:ext cx="4984777" cy="3728047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12E06E-8A9D-4E03-A5FC-18B53F18C2A2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443290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99592" y="2924944"/>
            <a:ext cx="5976664" cy="1656184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noProof="0" smtClean="0"/>
              <a:t>Muokkaa perustyyl. napsautt.</a:t>
            </a:r>
            <a:endParaRPr lang="fi-FI" noProof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99592" y="4581128"/>
            <a:ext cx="5976664" cy="1440160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419872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CCF88DF6-3613-4768-A814-7B21893C7A80}" type="datetime1">
              <a:rPr lang="fi-FI" smtClean="0"/>
              <a:pPr/>
              <a:t>11.12.2014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899592" y="6021288"/>
            <a:ext cx="597666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Tuija Toivakainen 21.3.2014</a:t>
            </a:r>
            <a:endParaRPr lang="fi-FI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Tuija Toivakainen 21.3.2014</a:t>
            </a:r>
            <a:endParaRPr lang="fi-FI" dirty="0"/>
          </a:p>
        </p:txBody>
      </p:sp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Tuija Toivakainen 21.3.2014</a:t>
            </a:r>
            <a:endParaRPr lang="fi-FI" dirty="0"/>
          </a:p>
        </p:txBody>
      </p:sp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Tuija Toivakainen 21.3.2014</a:t>
            </a:r>
            <a:endParaRPr lang="fi-FI" dirty="0"/>
          </a:p>
        </p:txBody>
      </p:sp>
      <p:pic>
        <p:nvPicPr>
          <p:cNvPr id="8" name="Kuva 7" descr="sipuli_blue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53359" y="3933056"/>
            <a:ext cx="1290641" cy="2924944"/>
          </a:xfrm>
          <a:prstGeom prst="rect">
            <a:avLst/>
          </a:prstGeom>
        </p:spPr>
      </p:pic>
      <p:sp>
        <p:nvSpPr>
          <p:cNvPr id="11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Tuija Toivakainen 21.3.2014</a:t>
            </a:r>
            <a:endParaRPr lang="fi-FI" dirty="0"/>
          </a:p>
        </p:txBody>
      </p:sp>
      <p:pic>
        <p:nvPicPr>
          <p:cNvPr id="11" name="Kuva 10" descr="sipuli_green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73505" y="3978713"/>
            <a:ext cx="1270495" cy="2879287"/>
          </a:xfrm>
          <a:prstGeom prst="rect">
            <a:avLst/>
          </a:prstGeom>
        </p:spPr>
      </p:pic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Tuija Toivakainen 21.3.2014</a:t>
            </a:r>
            <a:endParaRPr lang="fi-FI" dirty="0"/>
          </a:p>
        </p:txBody>
      </p:sp>
      <p:pic>
        <p:nvPicPr>
          <p:cNvPr id="8" name="Kuva 7" descr="sipuli_orange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60266" y="3948708"/>
            <a:ext cx="1283734" cy="2909290"/>
          </a:xfrm>
          <a:prstGeom prst="rect">
            <a:avLst/>
          </a:prstGeom>
        </p:spPr>
      </p:pic>
      <p:sp>
        <p:nvSpPr>
          <p:cNvPr id="10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 ja sisältö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590465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Tuija Toivakainen 21.3.2014</a:t>
            </a:r>
            <a:endParaRPr lang="fi-FI" dirty="0"/>
          </a:p>
        </p:txBody>
      </p:sp>
      <p:sp>
        <p:nvSpPr>
          <p:cNvPr id="11" name="Platshållare för bild 2"/>
          <p:cNvSpPr>
            <a:spLocks noGrp="1"/>
          </p:cNvSpPr>
          <p:nvPr>
            <p:ph type="pic" idx="1"/>
          </p:nvPr>
        </p:nvSpPr>
        <p:spPr>
          <a:xfrm>
            <a:off x="7056784" y="0"/>
            <a:ext cx="205172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590465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_Otsikko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71600" y="4947046"/>
            <a:ext cx="6480720" cy="498178"/>
          </a:xfrm>
          <a:prstGeom prst="rect">
            <a:avLst/>
          </a:prstGeom>
        </p:spPr>
        <p:txBody>
          <a:bodyPr anchor="b"/>
          <a:lstStyle>
            <a:lvl1pPr algn="l">
              <a:defRPr sz="2200" b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971600" y="1268760"/>
            <a:ext cx="6480720" cy="360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71600" y="5511354"/>
            <a:ext cx="6480720" cy="50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Tuija Toivakainen 21.3.2014</a:t>
            </a:r>
            <a:endParaRPr lang="fi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51520" y="260648"/>
            <a:ext cx="8640960" cy="53285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51520" y="5661248"/>
            <a:ext cx="8640960" cy="50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Tuija Toivakainen 21.3.2014</a:t>
            </a:r>
            <a:endParaRPr lang="fi-FI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 otsikko ja sisältöloke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8352928" cy="1143000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51520" y="2564904"/>
            <a:ext cx="8373616" cy="326896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Tuija Toivakainen 21.3.2014</a:t>
            </a:r>
            <a:endParaRPr lang="fi-FI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5_ Otsikko ja kaksi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980728"/>
            <a:ext cx="8568952" cy="1008112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251520" y="1988841"/>
            <a:ext cx="4254624" cy="432048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0" y="1988841"/>
            <a:ext cx="4248472" cy="432048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SE" dirty="0" smtClean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Tuija Toivakainen 21.3.2014</a:t>
            </a:r>
            <a:endParaRPr lang="fi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83568" y="2924944"/>
            <a:ext cx="6048672" cy="1584176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83568" y="4509120"/>
            <a:ext cx="6048672" cy="1584176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203848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5CF76F7B-A4BD-46A6-B602-85E2A9C56E6E}" type="datetime1">
              <a:rPr lang="fi-FI" smtClean="0"/>
              <a:pPr/>
              <a:t>11.12.2014</a:t>
            </a:fld>
            <a:endParaRPr lang="fi-FI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683568" y="6093296"/>
            <a:ext cx="6048672" cy="28803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Tuija Toivakainen 21.3.2014</a:t>
            </a:r>
            <a:endParaRPr lang="fi-FI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5_ Otsikot ja kaksi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196752"/>
            <a:ext cx="8640960" cy="576064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251520" y="1988840"/>
            <a:ext cx="4248472" cy="72008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251520" y="2894955"/>
            <a:ext cx="4248472" cy="3414365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buClr>
                <a:schemeClr val="accent6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4008" y="1988840"/>
            <a:ext cx="4248472" cy="71177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894955"/>
            <a:ext cx="4247455" cy="3414365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Tuija Toivakainen 21.3.2014</a:t>
            </a:r>
            <a:endParaRPr lang="fi-FI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5_ Otsikko ja kaksi erikokoista 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4032448" cy="792088"/>
          </a:xfrm>
          <a:prstGeom prst="rect">
            <a:avLst/>
          </a:prstGeom>
        </p:spPr>
        <p:txBody>
          <a:bodyPr anchor="b"/>
          <a:lstStyle>
            <a:lvl1pPr algn="l">
              <a:defRPr sz="2200" b="0">
                <a:solidFill>
                  <a:schemeClr val="tx1"/>
                </a:solidFill>
              </a:defRPr>
            </a:lvl1pPr>
          </a:lstStyle>
          <a:p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0" y="404665"/>
            <a:ext cx="4320480" cy="576064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51520" y="2204864"/>
            <a:ext cx="4032448" cy="39604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Tuija Toivakainen 21.3.2014</a:t>
            </a:r>
            <a:endParaRPr lang="fi-FI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Tuija Toivakainen 21.3.2014</a:t>
            </a:r>
            <a:endParaRPr lang="fi-FI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83568" y="2924944"/>
            <a:ext cx="5976664" cy="1656184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83568" y="4581128"/>
            <a:ext cx="5976664" cy="1440160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203848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5F6A8D32-C1E0-466E-9B01-06F86C4E0206}" type="datetime1">
              <a:rPr lang="fi-FI" smtClean="0"/>
              <a:pPr/>
              <a:t>11.12.2014</a:t>
            </a:fld>
            <a:endParaRPr lang="fi-FI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683568" y="6021288"/>
            <a:ext cx="597666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Tuija Toivakainen 21.3.2014</a:t>
            </a:r>
            <a:endParaRPr lang="fi-FI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776864" cy="64294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7782694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56350"/>
            <a:ext cx="4000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Tuija Toivakainen 21.3.2014</a:t>
            </a:r>
            <a:endParaRPr lang="fi-FI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 hankelogoi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776864" cy="642942"/>
          </a:xfrm>
          <a:prstGeom prst="rect">
            <a:avLst/>
          </a:prstGeom>
        </p:spPr>
        <p:txBody>
          <a:bodyPr/>
          <a:lstStyle>
            <a:lvl1pPr>
              <a:defRPr lang="fi-FI" sz="3000" dirty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7782694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Tuija Toivakainen 21.3.2014</a:t>
            </a:r>
            <a:endParaRPr lang="fi-FI" dirty="0"/>
          </a:p>
        </p:txBody>
      </p:sp>
      <p:pic>
        <p:nvPicPr>
          <p:cNvPr id="10" name="Kuva 11" descr="sosiaali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6278" y="260350"/>
            <a:ext cx="903287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Kuva 12" descr="vipuvoimaaEU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68803" y="260350"/>
            <a:ext cx="1163637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tsikko ja sisältö_ilman log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11560" y="548680"/>
            <a:ext cx="7776864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11560" y="1556792"/>
            <a:ext cx="7782694" cy="4536504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Tuija Toivakainen 21.3.2014</a:t>
            </a:r>
            <a:endParaRPr lang="fi-FI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tsikko ja sisältö_keskitet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27584" y="1988840"/>
            <a:ext cx="7344816" cy="1470025"/>
          </a:xfrm>
          <a:prstGeom prst="rect">
            <a:avLst/>
          </a:prstGeom>
        </p:spPr>
        <p:txBody>
          <a:bodyPr/>
          <a:lstStyle>
            <a:lvl1pPr algn="ctr"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27584" y="3886200"/>
            <a:ext cx="7344816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 smtClean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Tuija Toivakainen 21.3.2014</a:t>
            </a:r>
            <a:endParaRPr lang="fi-FI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Vain iso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992888" cy="44644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Tuija Toivakainen 21.3.2014</a:t>
            </a:r>
            <a:endParaRPr lang="fi-FI"/>
          </a:p>
        </p:txBody>
      </p:sp>
      <p:sp>
        <p:nvSpPr>
          <p:cNvPr id="7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Tuija Toivakainen 21.3.2014</a:t>
            </a:r>
            <a:endParaRPr lang="fi-FI" dirty="0"/>
          </a:p>
        </p:txBody>
      </p:sp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323850" y="6021388"/>
            <a:ext cx="19446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fi-FI">
              <a:cs typeface="+mn-cs"/>
            </a:endParaRP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2"/>
          </p:nvPr>
        </p:nvSpPr>
        <p:spPr>
          <a:xfrm>
            <a:off x="6713538" y="6357938"/>
            <a:ext cx="8107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 dirty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5E9A52F5-CFCA-4E52-8BE2-D18C61E7EE8D}" type="datetime1">
              <a:rPr lang="fi-FI" smtClean="0"/>
              <a:pPr>
                <a:defRPr/>
              </a:pPr>
              <a:t>11.12.2014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284163" y="6357938"/>
            <a:ext cx="63579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fi-FI" smtClean="0"/>
              <a:t>Tuija Toivakainen 21.3.2014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4"/>
          </p:nvPr>
        </p:nvSpPr>
        <p:spPr>
          <a:xfrm>
            <a:off x="7740352" y="6381328"/>
            <a:ext cx="400050" cy="36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1F70512E-3501-4C97-9457-F6C16E24E41E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pic>
        <p:nvPicPr>
          <p:cNvPr id="8" name="Kuva 7" descr="ELY_LB01_FiSvEn_3L_B3___RGB_tresprak.jpg"/>
          <p:cNvPicPr>
            <a:picLocks noChangeAspect="1"/>
          </p:cNvPicPr>
          <p:nvPr/>
        </p:nvPicPr>
        <p:blipFill>
          <a:blip r:embed="rId24" cstate="print"/>
          <a:stretch>
            <a:fillRect/>
          </a:stretch>
        </p:blipFill>
        <p:spPr>
          <a:xfrm>
            <a:off x="179512" y="116632"/>
            <a:ext cx="4055487" cy="86409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748" r:id="rId2"/>
    <p:sldLayoutId id="2147483749" r:id="rId3"/>
    <p:sldLayoutId id="2147483735" r:id="rId4"/>
    <p:sldLayoutId id="2147483750" r:id="rId5"/>
    <p:sldLayoutId id="2147483736" r:id="rId6"/>
    <p:sldLayoutId id="2147483734" r:id="rId7"/>
    <p:sldLayoutId id="2147483725" r:id="rId8"/>
    <p:sldLayoutId id="2147483738" r:id="rId9"/>
    <p:sldLayoutId id="2147483739" r:id="rId10"/>
    <p:sldLayoutId id="2147483740" r:id="rId11"/>
    <p:sldLayoutId id="2147483742" r:id="rId12"/>
    <p:sldLayoutId id="2147483743" r:id="rId13"/>
    <p:sldLayoutId id="2147483744" r:id="rId14"/>
    <p:sldLayoutId id="2147483745" r:id="rId15"/>
    <p:sldLayoutId id="2147483728" r:id="rId16"/>
    <p:sldLayoutId id="2147483737" r:id="rId17"/>
    <p:sldLayoutId id="2147483721" r:id="rId18"/>
    <p:sldLayoutId id="2147483723" r:id="rId19"/>
    <p:sldLayoutId id="2147483724" r:id="rId20"/>
    <p:sldLayoutId id="2147483727" r:id="rId21"/>
    <p:sldLayoutId id="2147483726" r:id="rId22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50000"/>
        <a:buFont typeface="Wingdings" pitchFamily="2" charset="2"/>
        <a:buChar char="§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150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mailto:nuorisotakuu.etela-savo@ely-keskus.fi" TargetMode="External"/><Relationship Id="rId7" Type="http://schemas.openxmlformats.org/officeDocument/2006/relationships/image" Target="../media/image3.png"/><Relationship Id="rId12" Type="http://schemas.openxmlformats.org/officeDocument/2006/relationships/image" Target="../media/image25.tiff"/><Relationship Id="rId2" Type="http://schemas.openxmlformats.org/officeDocument/2006/relationships/hyperlink" Target="mailto:tuija.toivakainen@ely-keskus.fi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nuorisotakuu.fi/" TargetMode="External"/><Relationship Id="rId11" Type="http://schemas.openxmlformats.org/officeDocument/2006/relationships/image" Target="../media/image24.png"/><Relationship Id="rId5" Type="http://schemas.openxmlformats.org/officeDocument/2006/relationships/hyperlink" Target="mailto:kirjaamo.etel&#228;-savo@ely-keskus.fi" TargetMode="External"/><Relationship Id="rId10" Type="http://schemas.openxmlformats.org/officeDocument/2006/relationships/image" Target="cid:image001.jpg@01CE4BD0.9CBFF670" TargetMode="External"/><Relationship Id="rId4" Type="http://schemas.openxmlformats.org/officeDocument/2006/relationships/hyperlink" Target="http://www.ely-keskus.fi/etela-savo" TargetMode="External"/><Relationship Id="rId9" Type="http://schemas.openxmlformats.org/officeDocument/2006/relationships/image" Target="../media/image2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18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14.png"/><Relationship Id="rId11" Type="http://schemas.openxmlformats.org/officeDocument/2006/relationships/image" Target="../media/image21.png"/><Relationship Id="rId5" Type="http://schemas.openxmlformats.org/officeDocument/2006/relationships/image" Target="../media/image13.png"/><Relationship Id="rId15" Type="http://schemas.openxmlformats.org/officeDocument/2006/relationships/image" Target="../media/image22.png"/><Relationship Id="rId10" Type="http://schemas.openxmlformats.org/officeDocument/2006/relationships/image" Target="../media/image20.png"/><Relationship Id="rId4" Type="http://schemas.openxmlformats.org/officeDocument/2006/relationships/image" Target="../media/image12.png"/><Relationship Id="rId9" Type="http://schemas.openxmlformats.org/officeDocument/2006/relationships/image" Target="../media/image19.png"/><Relationship Id="rId1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99592" y="1412776"/>
            <a:ext cx="5976664" cy="2736304"/>
          </a:xfrm>
          <a:noFill/>
        </p:spPr>
        <p:txBody>
          <a:bodyPr/>
          <a:lstStyle/>
          <a:p>
            <a:r>
              <a:rPr lang="fi-FI" dirty="0" smtClean="0"/>
              <a:t>Ryhmien tehtävistä 2015 - 2016: Etelä-Savon </a:t>
            </a:r>
            <a:r>
              <a:rPr lang="fi-FI" dirty="0" smtClean="0"/>
              <a:t>nuorisotakuu </a:t>
            </a:r>
            <a:r>
              <a:rPr lang="fi-FI" dirty="0" smtClean="0"/>
              <a:t>ja elinikäinen </a:t>
            </a:r>
            <a:r>
              <a:rPr lang="fi-FI" dirty="0" smtClean="0"/>
              <a:t>oppiminen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899592" y="4149080"/>
            <a:ext cx="5976664" cy="1872208"/>
          </a:xfrm>
          <a:noFill/>
        </p:spPr>
        <p:txBody>
          <a:bodyPr/>
          <a:lstStyle/>
          <a:p>
            <a:endParaRPr lang="fi-FI" sz="1800" dirty="0" smtClean="0"/>
          </a:p>
          <a:p>
            <a:endParaRPr lang="fi-FI" sz="1800" dirty="0" smtClean="0"/>
          </a:p>
          <a:p>
            <a:endParaRPr lang="fi-FI" sz="1800" dirty="0" smtClean="0"/>
          </a:p>
          <a:p>
            <a:endParaRPr lang="fi-FI" sz="1800" dirty="0" smtClean="0"/>
          </a:p>
          <a:p>
            <a:endParaRPr lang="fi-FI" sz="1400" dirty="0" smtClean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fi-FI" dirty="0" smtClean="0"/>
              <a:t>Tuija Toivakainen ja Tea Raatikainen 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D0369EF9-49AB-4549-A6BD-86AB3DA3B03B}" type="datetime1">
              <a:rPr lang="fi-FI" smtClean="0"/>
              <a:pPr/>
              <a:t>11.12.2014</a:t>
            </a:fld>
            <a:endParaRPr lang="fi-FI" dirty="0"/>
          </a:p>
        </p:txBody>
      </p:sp>
      <p:pic>
        <p:nvPicPr>
          <p:cNvPr id="1026" name="Picture 2" descr="V:\ELY Etelä-Savo\TE-keskus\TYO-yksikkö\TNO_ELO\2014_TNO_ELO\Tavoitteet_ELO_Nuorisotakuu_2014-2016\030314_Kuva_Martti_Hanninen\Puu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3645024"/>
            <a:ext cx="1824433" cy="2448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solidFill>
                  <a:srgbClr val="002060"/>
                </a:solidFill>
              </a:rPr>
              <a:t>Lisätietoja </a:t>
            </a:r>
            <a:endParaRPr lang="fi-FI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7782694" cy="4153074"/>
          </a:xfrm>
        </p:spPr>
        <p:txBody>
          <a:bodyPr/>
          <a:lstStyle/>
          <a:p>
            <a:r>
              <a:rPr lang="fi-FI" sz="2400" dirty="0" smtClean="0">
                <a:latin typeface="Freestyle Script" pitchFamily="66" charset="0"/>
              </a:rPr>
              <a:t>Tuija Toivakainen</a:t>
            </a:r>
          </a:p>
          <a:p>
            <a:r>
              <a:rPr lang="fi-FI" sz="1200" dirty="0" smtClean="0"/>
              <a:t>Puh. +358 295 024 220</a:t>
            </a:r>
          </a:p>
          <a:p>
            <a:r>
              <a:rPr lang="fi-FI" sz="1200" dirty="0" err="1" smtClean="0"/>
              <a:t>Sähköp</a:t>
            </a:r>
            <a:r>
              <a:rPr lang="fi-FI" sz="1200" dirty="0" smtClean="0"/>
              <a:t>. </a:t>
            </a:r>
            <a:r>
              <a:rPr lang="fi-FI" sz="1200" dirty="0" err="1" smtClean="0">
                <a:hlinkClick r:id="rId2"/>
              </a:rPr>
              <a:t>tuija.toivakainen@ely-keskus.fi</a:t>
            </a:r>
            <a:r>
              <a:rPr lang="fi-FI" sz="1200" dirty="0" smtClean="0"/>
              <a:t>  tai </a:t>
            </a:r>
            <a:r>
              <a:rPr lang="fi-FI" sz="1200" dirty="0" err="1" smtClean="0">
                <a:hlinkClick r:id="rId3"/>
              </a:rPr>
              <a:t>nuorisotakuu.etela-savo@ely-keskus.fi</a:t>
            </a:r>
            <a:r>
              <a:rPr lang="fi-FI" sz="1200" dirty="0" smtClean="0"/>
              <a:t>      </a:t>
            </a:r>
          </a:p>
          <a:p>
            <a:pPr>
              <a:buNone/>
            </a:pPr>
            <a:r>
              <a:rPr lang="fi-FI" sz="1200" dirty="0" smtClean="0"/>
              <a:t>	Kehityspäällikkö</a:t>
            </a:r>
          </a:p>
          <a:p>
            <a:pPr lvl="2">
              <a:buNone/>
            </a:pPr>
            <a:r>
              <a:rPr lang="fi-FI" sz="1200" dirty="0" smtClean="0"/>
              <a:t>Etelä-Savon elinkeino-, liikenne- ja ympäristökeskus</a:t>
            </a:r>
          </a:p>
          <a:p>
            <a:pPr lvl="2">
              <a:buNone/>
            </a:pPr>
            <a:r>
              <a:rPr lang="fi-FI" sz="1200" dirty="0" err="1" smtClean="0">
                <a:hlinkClick r:id="rId4"/>
              </a:rPr>
              <a:t>www.ely-keskus.fi/etela-savo</a:t>
            </a:r>
            <a:r>
              <a:rPr lang="fi-FI" sz="1200" dirty="0" smtClean="0"/>
              <a:t> &gt; Alueen tila ja näkymät &gt; Nuorisotakuun seuranta</a:t>
            </a:r>
          </a:p>
          <a:p>
            <a:pPr lvl="2">
              <a:buNone/>
            </a:pPr>
            <a:r>
              <a:rPr lang="fi-FI" sz="1200" dirty="0" smtClean="0"/>
              <a:t>Puh. vaihde +358 29 502 4000</a:t>
            </a:r>
          </a:p>
          <a:p>
            <a:pPr lvl="2">
              <a:buNone/>
            </a:pPr>
            <a:r>
              <a:rPr lang="fi-FI" sz="1200" dirty="0" smtClean="0"/>
              <a:t>Kirjaamon </a:t>
            </a:r>
            <a:r>
              <a:rPr lang="fi-FI" sz="1200" dirty="0" err="1" smtClean="0"/>
              <a:t>sähköp</a:t>
            </a:r>
            <a:r>
              <a:rPr lang="fi-FI" sz="1200" dirty="0" smtClean="0"/>
              <a:t>. </a:t>
            </a:r>
            <a:r>
              <a:rPr lang="fi-FI" sz="1200" dirty="0" err="1" smtClean="0">
                <a:hlinkClick r:id="rId5"/>
              </a:rPr>
              <a:t>kirjaamo.etelä-savo@ely-keskus.fi</a:t>
            </a:r>
            <a:endParaRPr lang="fi-FI" sz="1200" dirty="0" smtClean="0"/>
          </a:p>
          <a:p>
            <a:pPr lvl="2">
              <a:buNone/>
            </a:pPr>
            <a:r>
              <a:rPr lang="fi-FI" sz="1200" dirty="0" err="1" smtClean="0"/>
              <a:t>Käyntios</a:t>
            </a:r>
            <a:r>
              <a:rPr lang="fi-FI" sz="1200" dirty="0" smtClean="0"/>
              <a:t>. Jääkärinkatu 14, Mikkeli </a:t>
            </a:r>
          </a:p>
          <a:p>
            <a:pPr lvl="2">
              <a:buNone/>
            </a:pPr>
            <a:r>
              <a:rPr lang="fi-FI" sz="1200" dirty="0" err="1" smtClean="0"/>
              <a:t>Postios</a:t>
            </a:r>
            <a:r>
              <a:rPr lang="fi-FI" sz="1200" dirty="0" smtClean="0"/>
              <a:t>. PL 164, 50101 Mikkeli</a:t>
            </a:r>
          </a:p>
          <a:p>
            <a:pPr lvl="2"/>
            <a:r>
              <a:rPr lang="fi-FI" sz="1400" dirty="0" smtClean="0"/>
              <a:t> </a:t>
            </a:r>
            <a:r>
              <a:rPr lang="fi-FI" sz="1400" b="1" dirty="0" smtClean="0"/>
              <a:t>Nuori duuniin! </a:t>
            </a:r>
            <a:r>
              <a:rPr lang="fi-FI" sz="1400" dirty="0" err="1" smtClean="0"/>
              <a:t>www.lansi-savo.fi</a:t>
            </a:r>
            <a:r>
              <a:rPr lang="fi-FI" sz="1400" dirty="0" smtClean="0"/>
              <a:t> &gt; Teemat &gt; Nuori duuniin!</a:t>
            </a:r>
          </a:p>
          <a:p>
            <a:pPr lvl="2"/>
            <a:r>
              <a:rPr lang="fi-FI" sz="1400" b="1" dirty="0" smtClean="0"/>
              <a:t>Digitaalinen kaupunkiseikkailu</a:t>
            </a:r>
            <a:r>
              <a:rPr lang="fi-FI" sz="1400" dirty="0" smtClean="0"/>
              <a:t> syksyllä 2014: http://www.digitaalinenkaupunkiseikkailu.fi/   </a:t>
            </a:r>
          </a:p>
          <a:p>
            <a:pPr lvl="2"/>
            <a:r>
              <a:rPr lang="fi-FI" sz="1400" b="1" dirty="0" smtClean="0"/>
              <a:t>Valtakunnalliset uudistuneet nuorisotakuun</a:t>
            </a:r>
            <a:r>
              <a:rPr lang="fi-FI" sz="1400" dirty="0" smtClean="0"/>
              <a:t> sivut: </a:t>
            </a:r>
            <a:r>
              <a:rPr lang="fi-FI" sz="1400" dirty="0" err="1" smtClean="0">
                <a:hlinkClick r:id="rId6"/>
              </a:rPr>
              <a:t>www.nuorisotakuu.fi</a:t>
            </a:r>
            <a:r>
              <a:rPr lang="fi-FI" sz="1400" dirty="0" smtClean="0"/>
              <a:t>   </a:t>
            </a:r>
          </a:p>
          <a:p>
            <a:r>
              <a:rPr lang="fi-FI" sz="1200" b="1" dirty="0" smtClean="0"/>
              <a:t> </a:t>
            </a:r>
          </a:p>
          <a:p>
            <a:pPr lvl="0"/>
            <a:endParaRPr lang="fi-FI" sz="1200" b="1" dirty="0" smtClean="0"/>
          </a:p>
          <a:p>
            <a:pPr lvl="0"/>
            <a:endParaRPr lang="fi-FI" sz="1200" dirty="0" smtClean="0"/>
          </a:p>
          <a:p>
            <a:endParaRPr lang="fi-FI" dirty="0" smtClean="0"/>
          </a:p>
          <a:p>
            <a:endParaRPr lang="fi-FI" dirty="0"/>
          </a:p>
        </p:txBody>
      </p:sp>
      <p:pic>
        <p:nvPicPr>
          <p:cNvPr id="6" name="Kuva 11" descr="sosiaali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227787" y="260648"/>
            <a:ext cx="903287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Kuva 12" descr="vipuvoimaaEU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80312" y="260648"/>
            <a:ext cx="1163637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Alatunnisteen paikkamerkki 7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12" name="Kuva 11" descr="ELY_NT01_ntakuu_FI_B____RGB"/>
          <p:cNvPicPr/>
          <p:nvPr/>
        </p:nvPicPr>
        <p:blipFill>
          <a:blip r:embed="rId9" r:link="rId10" cstate="print"/>
          <a:srcRect/>
          <a:stretch>
            <a:fillRect/>
          </a:stretch>
        </p:blipFill>
        <p:spPr bwMode="auto">
          <a:xfrm>
            <a:off x="755576" y="5661248"/>
            <a:ext cx="18383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Kuva 12" descr="V:\ELY Etelä-Savo\TE-keskus\TYO-yksikkö\Nuorisotakuu\Viestinta_nuorisotakuu\Nuorisotakuun_logot_tunnukset_kortit\Nuori duuniin!.png"/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03848" y="5733256"/>
            <a:ext cx="2548890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 descr="V:\ELY Etelä-Savo\TE-keskus\TYO-yksikkö\Nuorisotakuu\Digitaalinen_kaupunkiseikkailu_02-070913\Logoja_02-070913\kaupunkiseikkailu_logo_pisteilla_3.tif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156176" y="5589240"/>
            <a:ext cx="2232248" cy="83522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566"/>
            <a:ext cx="9143245" cy="6857434"/>
          </a:xfrm>
          <a:prstGeom prst="rect">
            <a:avLst/>
          </a:prstGeom>
        </p:spPr>
      </p:pic>
      <p:sp>
        <p:nvSpPr>
          <p:cNvPr id="4" name="Tekstiruutu 3"/>
          <p:cNvSpPr txBox="1"/>
          <p:nvPr/>
        </p:nvSpPr>
        <p:spPr>
          <a:xfrm>
            <a:off x="179512" y="188641"/>
            <a:ext cx="4608512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i-FI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</a:rPr>
              <a:t>Elinikäisen oppimisen tavoitteet </a:t>
            </a:r>
            <a:r>
              <a:rPr lang="fi-FI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</a:rPr>
              <a:t>2014 </a:t>
            </a:r>
            <a:r>
              <a:rPr lang="fi-FI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</a:rPr>
              <a:t>– 2016 Etelä-Savossa</a:t>
            </a:r>
          </a:p>
          <a:p>
            <a:r>
              <a:rPr lang="fi-FI" sz="11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</a:rPr>
              <a:t>(sisältää ohjauksen sekä tieto- ja neuvontapalvelut)</a:t>
            </a:r>
            <a:endParaRPr lang="fi-FI" sz="11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6" name="Tekstin paikkamerkki 2"/>
          <p:cNvSpPr txBox="1">
            <a:spLocks/>
          </p:cNvSpPr>
          <p:nvPr/>
        </p:nvSpPr>
        <p:spPr>
          <a:xfrm>
            <a:off x="7720764" y="2358957"/>
            <a:ext cx="1479335" cy="505875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fi-FI" sz="22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Yrittäen</a:t>
            </a:r>
            <a:endParaRPr lang="fi-FI" sz="2200" b="1" kern="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7" name="Otsikko 1"/>
          <p:cNvSpPr txBox="1">
            <a:spLocks/>
          </p:cNvSpPr>
          <p:nvPr/>
        </p:nvSpPr>
        <p:spPr>
          <a:xfrm>
            <a:off x="2644382" y="3287189"/>
            <a:ext cx="1368152" cy="595721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fi-FI" sz="24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Visio:</a:t>
            </a:r>
            <a:endParaRPr lang="fi-FI" sz="2400" b="1" kern="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" name="Tekstin paikkamerkki 2"/>
          <p:cNvSpPr txBox="1">
            <a:spLocks/>
          </p:cNvSpPr>
          <p:nvPr/>
        </p:nvSpPr>
        <p:spPr>
          <a:xfrm>
            <a:off x="3707904" y="3308510"/>
            <a:ext cx="996671" cy="44395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fi-FI" sz="22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Opin</a:t>
            </a:r>
            <a:endParaRPr lang="fi-FI" sz="2200" b="1" kern="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" name="Tekstin paikkamerkki 2"/>
          <p:cNvSpPr txBox="1">
            <a:spLocks/>
          </p:cNvSpPr>
          <p:nvPr/>
        </p:nvSpPr>
        <p:spPr>
          <a:xfrm>
            <a:off x="4574982" y="3387656"/>
            <a:ext cx="1356441" cy="49525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fi-FI" sz="22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Oivallan</a:t>
            </a:r>
            <a:endParaRPr lang="fi-FI" sz="2200" b="1" kern="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" name="Tekstin paikkamerkki 2"/>
          <p:cNvSpPr txBox="1">
            <a:spLocks/>
          </p:cNvSpPr>
          <p:nvPr/>
        </p:nvSpPr>
        <p:spPr>
          <a:xfrm>
            <a:off x="5479286" y="3018748"/>
            <a:ext cx="1468978" cy="536882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fi-FI" sz="22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Onnistun</a:t>
            </a:r>
            <a:endParaRPr lang="fi-FI" sz="2200" b="1" kern="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1" name="Tekstin paikkamerkki 2"/>
          <p:cNvSpPr txBox="1">
            <a:spLocks/>
          </p:cNvSpPr>
          <p:nvPr/>
        </p:nvSpPr>
        <p:spPr>
          <a:xfrm>
            <a:off x="6804248" y="2667484"/>
            <a:ext cx="1368152" cy="487849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fi-FI" sz="22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Yhdessä</a:t>
            </a:r>
          </a:p>
        </p:txBody>
      </p:sp>
      <p:sp>
        <p:nvSpPr>
          <p:cNvPr id="12" name="Tekstin paikkamerkki 2"/>
          <p:cNvSpPr txBox="1">
            <a:spLocks/>
          </p:cNvSpPr>
          <p:nvPr/>
        </p:nvSpPr>
        <p:spPr>
          <a:xfrm>
            <a:off x="0" y="6209928"/>
            <a:ext cx="9143244" cy="67545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fi-FI" sz="24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Arvot:</a:t>
            </a:r>
            <a:r>
              <a:rPr lang="fi-FI" sz="32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fi-FI" sz="22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luottamus, kunnioitus, tasa-arvo, joustavuus, sivistys</a:t>
            </a:r>
            <a:endParaRPr lang="fi-FI" sz="2200" b="1" kern="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4" name="Tekstin paikkamerkki 2"/>
          <p:cNvSpPr txBox="1">
            <a:spLocks/>
          </p:cNvSpPr>
          <p:nvPr/>
        </p:nvSpPr>
        <p:spPr>
          <a:xfrm>
            <a:off x="265489" y="1248646"/>
            <a:ext cx="1656748" cy="110682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endParaRPr lang="fi-FI" sz="800" kern="0" dirty="0"/>
          </a:p>
        </p:txBody>
      </p:sp>
      <p:sp>
        <p:nvSpPr>
          <p:cNvPr id="18" name="Pyöristetty suorakulmio 17"/>
          <p:cNvSpPr/>
          <p:nvPr/>
        </p:nvSpPr>
        <p:spPr>
          <a:xfrm>
            <a:off x="7092279" y="4600438"/>
            <a:ext cx="1584177" cy="1341594"/>
          </a:xfrm>
          <a:prstGeom prst="roundRect">
            <a:avLst>
              <a:gd name="adj" fmla="val 5029"/>
            </a:avLst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Tekstin paikkamerkki 2"/>
          <p:cNvSpPr txBox="1">
            <a:spLocks/>
          </p:cNvSpPr>
          <p:nvPr/>
        </p:nvSpPr>
        <p:spPr>
          <a:xfrm>
            <a:off x="7157157" y="4680929"/>
            <a:ext cx="1519299" cy="1261102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>
              <a:buClr>
                <a:schemeClr val="accent6"/>
              </a:buClr>
              <a:buSzPct val="150000"/>
              <a:buNone/>
            </a:pPr>
            <a:r>
              <a:rPr lang="fi-FI" sz="800" b="1" kern="0" dirty="0" smtClean="0">
                <a:solidFill>
                  <a:srgbClr val="002060"/>
                </a:solidFill>
              </a:rPr>
              <a:t>Elinikäisen oppimisen </a:t>
            </a:r>
            <a:r>
              <a:rPr lang="fi-FI" sz="800" b="1" kern="0" dirty="0">
                <a:solidFill>
                  <a:srgbClr val="002060"/>
                </a:solidFill>
              </a:rPr>
              <a:t>kansainväliset ja </a:t>
            </a:r>
            <a:br>
              <a:rPr lang="fi-FI" sz="800" b="1" kern="0" dirty="0">
                <a:solidFill>
                  <a:srgbClr val="002060"/>
                </a:solidFill>
              </a:rPr>
            </a:br>
            <a:r>
              <a:rPr lang="fi-FI" sz="800" b="1" kern="0" dirty="0" smtClean="0">
                <a:solidFill>
                  <a:srgbClr val="002060"/>
                </a:solidFill>
              </a:rPr>
              <a:t>kansalliset </a:t>
            </a:r>
            <a:r>
              <a:rPr lang="fi-FI" sz="800" b="1" kern="0" dirty="0">
                <a:solidFill>
                  <a:srgbClr val="002060"/>
                </a:solidFill>
              </a:rPr>
              <a:t>painotukset</a:t>
            </a:r>
          </a:p>
          <a:p>
            <a:pPr marL="144000" lvl="1" indent="-144000">
              <a:buClr>
                <a:schemeClr val="accent6"/>
              </a:buClr>
              <a:buSzPct val="150000"/>
              <a:buFont typeface="Wingdings" pitchFamily="2" charset="2"/>
              <a:buChar char="§"/>
            </a:pPr>
            <a:r>
              <a:rPr lang="fi-FI" sz="800" kern="0" dirty="0" smtClean="0"/>
              <a:t>Ohjausta tasapuolisesti</a:t>
            </a:r>
          </a:p>
          <a:p>
            <a:pPr marL="144000" lvl="1" indent="-144000">
              <a:buClr>
                <a:schemeClr val="accent6"/>
              </a:buClr>
              <a:buSzPct val="150000"/>
              <a:buFont typeface="Wingdings" pitchFamily="2" charset="2"/>
              <a:buChar char="§"/>
            </a:pPr>
            <a:r>
              <a:rPr lang="fi-FI" sz="800" kern="0" smtClean="0"/>
              <a:t>Urasuunnittelun taidot</a:t>
            </a:r>
            <a:endParaRPr lang="fi-FI" sz="800" kern="0" dirty="0" smtClean="0"/>
          </a:p>
          <a:p>
            <a:pPr marL="144000" lvl="1" indent="-144000">
              <a:buClr>
                <a:schemeClr val="accent6"/>
              </a:buClr>
              <a:buSzPct val="150000"/>
              <a:buFont typeface="Wingdings" pitchFamily="2" charset="2"/>
              <a:buChar char="§"/>
            </a:pPr>
            <a:r>
              <a:rPr lang="fi-FI" sz="800" kern="0" dirty="0" smtClean="0"/>
              <a:t>Ohjausosaaminen</a:t>
            </a:r>
          </a:p>
          <a:p>
            <a:pPr marL="144000" lvl="1" indent="-144000">
              <a:buClr>
                <a:schemeClr val="accent6"/>
              </a:buClr>
              <a:buSzPct val="150000"/>
              <a:buFont typeface="Wingdings" pitchFamily="2" charset="2"/>
              <a:buChar char="§"/>
            </a:pPr>
            <a:r>
              <a:rPr lang="fi-FI" sz="800" kern="0" dirty="0" smtClean="0"/>
              <a:t>Laatujärjestelmä</a:t>
            </a:r>
          </a:p>
          <a:p>
            <a:pPr marL="144000" lvl="1" indent="-144000">
              <a:buClr>
                <a:schemeClr val="accent6"/>
              </a:buClr>
              <a:buSzPct val="150000"/>
              <a:buFont typeface="Wingdings" pitchFamily="2" charset="2"/>
              <a:buChar char="§"/>
            </a:pPr>
            <a:r>
              <a:rPr lang="fi-FI" sz="800" kern="0" dirty="0" smtClean="0"/>
              <a:t>Koordinointi</a:t>
            </a:r>
            <a:endParaRPr lang="fi-FI" sz="800" kern="0" dirty="0"/>
          </a:p>
        </p:txBody>
      </p:sp>
      <p:sp>
        <p:nvSpPr>
          <p:cNvPr id="22" name="Pyöristetty suorakulmio 21"/>
          <p:cNvSpPr/>
          <p:nvPr/>
        </p:nvSpPr>
        <p:spPr>
          <a:xfrm>
            <a:off x="231159" y="4804401"/>
            <a:ext cx="1483685" cy="1137631"/>
          </a:xfrm>
          <a:prstGeom prst="roundRect">
            <a:avLst>
              <a:gd name="adj" fmla="val 5029"/>
            </a:avLst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" name="Tekstin paikkamerkki 2"/>
          <p:cNvSpPr txBox="1">
            <a:spLocks/>
          </p:cNvSpPr>
          <p:nvPr/>
        </p:nvSpPr>
        <p:spPr>
          <a:xfrm>
            <a:off x="307794" y="4797153"/>
            <a:ext cx="1263036" cy="114488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fi-FI" sz="800" b="1" dirty="0" smtClean="0">
                <a:solidFill>
                  <a:srgbClr val="002060"/>
                </a:solidFill>
              </a:rPr>
              <a:t>Etelä-Savon elinikäisen oppimisen kehitystehtävät</a:t>
            </a:r>
          </a:p>
          <a:p>
            <a:pPr marL="144000" indent="-144000">
              <a:buClr>
                <a:schemeClr val="accent6"/>
              </a:buClr>
            </a:pPr>
            <a:r>
              <a:rPr lang="fi-FI" sz="800" dirty="0" smtClean="0"/>
              <a:t>Tekee strategiaa</a:t>
            </a:r>
          </a:p>
          <a:p>
            <a:pPr marL="144000" indent="-144000">
              <a:buClr>
                <a:schemeClr val="accent6"/>
              </a:buClr>
            </a:pPr>
            <a:r>
              <a:rPr lang="fi-FI" sz="800" dirty="0" smtClean="0"/>
              <a:t>Kehittää </a:t>
            </a:r>
            <a:r>
              <a:rPr lang="fi-FI" sz="800" dirty="0"/>
              <a:t>ja arvioi</a:t>
            </a:r>
          </a:p>
          <a:p>
            <a:pPr marL="144000" indent="-144000">
              <a:buClr>
                <a:schemeClr val="accent6"/>
              </a:buClr>
            </a:pPr>
            <a:r>
              <a:rPr lang="fi-FI" sz="800" dirty="0" err="1"/>
              <a:t>Yhteensovittaa</a:t>
            </a:r>
            <a:endParaRPr lang="fi-FI" sz="800" dirty="0"/>
          </a:p>
          <a:p>
            <a:pPr marL="144000" indent="-144000">
              <a:buClr>
                <a:schemeClr val="accent6"/>
              </a:buClr>
            </a:pPr>
            <a:r>
              <a:rPr lang="fi-FI" sz="800" dirty="0"/>
              <a:t>Avaa yhteistyötä</a:t>
            </a:r>
          </a:p>
          <a:p>
            <a:pPr marL="144000" indent="-144000">
              <a:buClr>
                <a:schemeClr val="accent6"/>
              </a:buClr>
            </a:pPr>
            <a:r>
              <a:rPr lang="fi-FI" sz="800" dirty="0"/>
              <a:t>Verkostoituu</a:t>
            </a:r>
          </a:p>
        </p:txBody>
      </p:sp>
      <p:sp>
        <p:nvSpPr>
          <p:cNvPr id="36" name="Tekstiruutu 35"/>
          <p:cNvSpPr txBox="1"/>
          <p:nvPr/>
        </p:nvSpPr>
        <p:spPr>
          <a:xfrm>
            <a:off x="6660232" y="634301"/>
            <a:ext cx="1357199" cy="7546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i-FI" sz="1400" b="1" dirty="0" smtClean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Vastuumme </a:t>
            </a:r>
            <a:r>
              <a:rPr lang="fi-FI" sz="1400" b="1" dirty="0" err="1" smtClean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tulevaisuu-</a:t>
            </a:r>
            <a:endParaRPr lang="fi-FI" sz="1400" b="1" dirty="0" smtClean="0">
              <a:ln w="10160">
                <a:solidFill>
                  <a:schemeClr val="accent1"/>
                </a:solidFill>
                <a:prstDash val="solid"/>
              </a:ln>
              <a:latin typeface="+mn-lt"/>
            </a:endParaRPr>
          </a:p>
          <a:p>
            <a:pPr lvl="0" algn="ctr"/>
            <a:r>
              <a:rPr lang="fi-FI" sz="1400" b="1" dirty="0" err="1" smtClean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desta</a:t>
            </a:r>
            <a:endParaRPr lang="fi-FI" sz="1400" b="1" dirty="0">
              <a:ln w="10160">
                <a:solidFill>
                  <a:schemeClr val="accent1"/>
                </a:solidFill>
                <a:prstDash val="solid"/>
              </a:ln>
              <a:latin typeface="+mn-lt"/>
            </a:endParaRPr>
          </a:p>
        </p:txBody>
      </p:sp>
      <p:sp>
        <p:nvSpPr>
          <p:cNvPr id="38" name="Tekstiruutu 37"/>
          <p:cNvSpPr txBox="1"/>
          <p:nvPr/>
        </p:nvSpPr>
        <p:spPr>
          <a:xfrm>
            <a:off x="797912" y="1327869"/>
            <a:ext cx="3600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400" b="1" dirty="0" smtClean="0"/>
              <a:t>Tavoitteet</a:t>
            </a:r>
            <a:endParaRPr lang="fi-FI" sz="1400" b="1" dirty="0"/>
          </a:p>
        </p:txBody>
      </p:sp>
      <p:sp>
        <p:nvSpPr>
          <p:cNvPr id="39" name="Tekstiruutu 38"/>
          <p:cNvSpPr txBox="1"/>
          <p:nvPr/>
        </p:nvSpPr>
        <p:spPr>
          <a:xfrm>
            <a:off x="5725014" y="1388969"/>
            <a:ext cx="13638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i-FI" sz="1200" b="1" dirty="0" smtClean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Työelämä </a:t>
            </a:r>
            <a:r>
              <a:rPr lang="fi-FI" sz="1200" b="1" dirty="0" err="1" smtClean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pirstaloituu</a:t>
            </a:r>
            <a:endParaRPr lang="fi-FI" sz="1200" b="1" dirty="0">
              <a:ln w="10160">
                <a:solidFill>
                  <a:schemeClr val="accent1"/>
                </a:solidFill>
                <a:prstDash val="solid"/>
              </a:ln>
              <a:latin typeface="+mn-lt"/>
            </a:endParaRPr>
          </a:p>
        </p:txBody>
      </p:sp>
      <p:sp>
        <p:nvSpPr>
          <p:cNvPr id="40" name="Tekstiruutu 39"/>
          <p:cNvSpPr txBox="1"/>
          <p:nvPr/>
        </p:nvSpPr>
        <p:spPr>
          <a:xfrm>
            <a:off x="7720764" y="96307"/>
            <a:ext cx="13638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i-FI" sz="1200" b="1" dirty="0" smtClean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Ikärakenne muuttuu</a:t>
            </a:r>
            <a:endParaRPr lang="fi-FI" sz="1200" b="1" dirty="0">
              <a:ln w="10160">
                <a:solidFill>
                  <a:schemeClr val="accent1"/>
                </a:solidFill>
                <a:prstDash val="solid"/>
              </a:ln>
              <a:latin typeface="+mn-lt"/>
            </a:endParaRPr>
          </a:p>
        </p:txBody>
      </p:sp>
      <p:sp>
        <p:nvSpPr>
          <p:cNvPr id="41" name="Tekstiruutu 40"/>
          <p:cNvSpPr txBox="1"/>
          <p:nvPr/>
        </p:nvSpPr>
        <p:spPr>
          <a:xfrm>
            <a:off x="7916806" y="1027528"/>
            <a:ext cx="1263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i-FI" sz="1200" b="1" dirty="0" smtClean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Yksilöllisyys vahvistuu</a:t>
            </a:r>
            <a:endParaRPr lang="fi-FI" sz="1200" b="1" dirty="0">
              <a:ln w="10160">
                <a:solidFill>
                  <a:schemeClr val="accent1"/>
                </a:solidFill>
                <a:prstDash val="solid"/>
              </a:ln>
              <a:latin typeface="+mn-lt"/>
            </a:endParaRPr>
          </a:p>
        </p:txBody>
      </p:sp>
      <p:sp>
        <p:nvSpPr>
          <p:cNvPr id="24" name="Tekstiruutu 23"/>
          <p:cNvSpPr txBox="1"/>
          <p:nvPr/>
        </p:nvSpPr>
        <p:spPr>
          <a:xfrm>
            <a:off x="5396170" y="198066"/>
            <a:ext cx="136383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fi-FI" sz="1200" b="1" dirty="0" smtClean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Globalisaatio kiihtyy</a:t>
            </a:r>
            <a:endParaRPr lang="fi-FI" sz="1200" b="1" dirty="0">
              <a:ln w="10160">
                <a:solidFill>
                  <a:schemeClr val="accent1"/>
                </a:solidFill>
                <a:prstDash val="solid"/>
              </a:ln>
              <a:latin typeface="+mn-lt"/>
            </a:endParaRPr>
          </a:p>
        </p:txBody>
      </p:sp>
      <p:sp>
        <p:nvSpPr>
          <p:cNvPr id="25" name="Tekstiruutu 24"/>
          <p:cNvSpPr txBox="1"/>
          <p:nvPr/>
        </p:nvSpPr>
        <p:spPr>
          <a:xfrm>
            <a:off x="5188810" y="696472"/>
            <a:ext cx="13638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i-FI" sz="1200" b="1" dirty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Tekniikka kehittyy</a:t>
            </a:r>
          </a:p>
        </p:txBody>
      </p:sp>
      <p:sp>
        <p:nvSpPr>
          <p:cNvPr id="26" name="Tekstiruutu 25"/>
          <p:cNvSpPr txBox="1"/>
          <p:nvPr/>
        </p:nvSpPr>
        <p:spPr>
          <a:xfrm>
            <a:off x="135986" y="2647056"/>
            <a:ext cx="11236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000" b="1" dirty="0"/>
              <a:t>Oppimisen ja </a:t>
            </a:r>
            <a:r>
              <a:rPr lang="fi-FI" sz="1000" b="1" dirty="0" smtClean="0"/>
              <a:t>ohjauksen </a:t>
            </a:r>
            <a:r>
              <a:rPr lang="fi-FI" sz="1000" b="1" dirty="0"/>
              <a:t>yhteiset järjestelyt</a:t>
            </a:r>
          </a:p>
        </p:txBody>
      </p:sp>
      <p:sp>
        <p:nvSpPr>
          <p:cNvPr id="27" name="Tekstiruutu 26"/>
          <p:cNvSpPr txBox="1"/>
          <p:nvPr/>
        </p:nvSpPr>
        <p:spPr>
          <a:xfrm>
            <a:off x="1187624" y="2647056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000" b="1" dirty="0" smtClean="0"/>
              <a:t>Läpi-</a:t>
            </a:r>
          </a:p>
          <a:p>
            <a:pPr algn="ctr"/>
            <a:r>
              <a:rPr lang="fi-FI" sz="1000" b="1" dirty="0" smtClean="0"/>
              <a:t>näkyvyys</a:t>
            </a:r>
            <a:endParaRPr lang="fi-FI" sz="1000" b="1" dirty="0"/>
          </a:p>
        </p:txBody>
      </p:sp>
      <p:sp>
        <p:nvSpPr>
          <p:cNvPr id="28" name="Tekstiruutu 27"/>
          <p:cNvSpPr txBox="1"/>
          <p:nvPr/>
        </p:nvSpPr>
        <p:spPr>
          <a:xfrm>
            <a:off x="2051720" y="2647056"/>
            <a:ext cx="697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000" b="1" dirty="0"/>
              <a:t>Helpot </a:t>
            </a:r>
            <a:endParaRPr lang="fi-FI" sz="1000" b="1" dirty="0" smtClean="0"/>
          </a:p>
          <a:p>
            <a:pPr algn="ctr"/>
            <a:r>
              <a:rPr lang="fi-FI" sz="1000" b="1" dirty="0" smtClean="0"/>
              <a:t>palvelut</a:t>
            </a:r>
            <a:endParaRPr lang="fi-FI" sz="1000" b="1" dirty="0"/>
          </a:p>
        </p:txBody>
      </p:sp>
      <p:sp>
        <p:nvSpPr>
          <p:cNvPr id="31" name="Tekstiruutu 30"/>
          <p:cNvSpPr txBox="1"/>
          <p:nvPr/>
        </p:nvSpPr>
        <p:spPr>
          <a:xfrm>
            <a:off x="2785420" y="2647056"/>
            <a:ext cx="111216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000" b="1" dirty="0"/>
              <a:t>Oppimisen kannustavat vaihtoehdot</a:t>
            </a:r>
          </a:p>
        </p:txBody>
      </p:sp>
      <p:sp>
        <p:nvSpPr>
          <p:cNvPr id="32" name="Tekstiruutu 31"/>
          <p:cNvSpPr txBox="1"/>
          <p:nvPr/>
        </p:nvSpPr>
        <p:spPr>
          <a:xfrm>
            <a:off x="3707904" y="2647056"/>
            <a:ext cx="111216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000" b="1" dirty="0"/>
              <a:t>Toimiva </a:t>
            </a:r>
            <a:r>
              <a:rPr lang="fi-FI" sz="1000" b="1" dirty="0" smtClean="0"/>
              <a:t>verkosto-</a:t>
            </a:r>
          </a:p>
          <a:p>
            <a:pPr algn="ctr"/>
            <a:r>
              <a:rPr lang="fi-FI" sz="1000" b="1" dirty="0" smtClean="0"/>
              <a:t>yhteistyö</a:t>
            </a:r>
            <a:endParaRPr lang="fi-FI" sz="1000" b="1" dirty="0"/>
          </a:p>
        </p:txBody>
      </p:sp>
      <p:sp>
        <p:nvSpPr>
          <p:cNvPr id="37" name="Tekstiruutu 36"/>
          <p:cNvSpPr txBox="1"/>
          <p:nvPr/>
        </p:nvSpPr>
        <p:spPr>
          <a:xfrm>
            <a:off x="4708023" y="2647056"/>
            <a:ext cx="11627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i-FI" sz="1000" b="1" dirty="0" smtClean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8898" y="3465663"/>
            <a:ext cx="594130" cy="1215265"/>
          </a:xfrm>
          <a:prstGeom prst="rect">
            <a:avLst/>
          </a:prstGeom>
        </p:spPr>
      </p:pic>
      <p:grpSp>
        <p:nvGrpSpPr>
          <p:cNvPr id="29" name="Ryhmä 33"/>
          <p:cNvGrpSpPr/>
          <p:nvPr/>
        </p:nvGrpSpPr>
        <p:grpSpPr>
          <a:xfrm>
            <a:off x="373890" y="1853462"/>
            <a:ext cx="621340" cy="927466"/>
            <a:chOff x="373890" y="1772816"/>
            <a:chExt cx="621340" cy="927466"/>
          </a:xfrm>
        </p:grpSpPr>
        <p:pic>
          <p:nvPicPr>
            <p:cNvPr id="30" name="Kuva 29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385004" y="2416221"/>
              <a:ext cx="599112" cy="284061"/>
            </a:xfrm>
            <a:prstGeom prst="rect">
              <a:avLst/>
            </a:prstGeom>
          </p:spPr>
        </p:pic>
        <p:pic>
          <p:nvPicPr>
            <p:cNvPr id="13" name="Kuva 1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373890" y="1772816"/>
              <a:ext cx="621340" cy="885985"/>
            </a:xfrm>
            <a:prstGeom prst="rect">
              <a:avLst/>
            </a:prstGeom>
          </p:spPr>
        </p:pic>
      </p:grpSp>
      <p:grpSp>
        <p:nvGrpSpPr>
          <p:cNvPr id="33" name="Ryhmä 47"/>
          <p:cNvGrpSpPr/>
          <p:nvPr/>
        </p:nvGrpSpPr>
        <p:grpSpPr>
          <a:xfrm>
            <a:off x="2091031" y="1890035"/>
            <a:ext cx="641991" cy="937844"/>
            <a:chOff x="2087614" y="1844824"/>
            <a:chExt cx="641991" cy="937844"/>
          </a:xfrm>
        </p:grpSpPr>
        <p:pic>
          <p:nvPicPr>
            <p:cNvPr id="47" name="Kuva 4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2130493" y="2498607"/>
              <a:ext cx="599112" cy="284061"/>
            </a:xfrm>
            <a:prstGeom prst="rect">
              <a:avLst/>
            </a:prstGeom>
          </p:spPr>
        </p:pic>
        <p:pic>
          <p:nvPicPr>
            <p:cNvPr id="16" name="Kuva 15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2087614" y="1844824"/>
              <a:ext cx="641991" cy="847912"/>
            </a:xfrm>
            <a:prstGeom prst="rect">
              <a:avLst/>
            </a:prstGeom>
          </p:spPr>
        </p:pic>
      </p:grpSp>
      <p:grpSp>
        <p:nvGrpSpPr>
          <p:cNvPr id="34" name="Ryhmä 49"/>
          <p:cNvGrpSpPr/>
          <p:nvPr/>
        </p:nvGrpSpPr>
        <p:grpSpPr>
          <a:xfrm>
            <a:off x="3055852" y="1948649"/>
            <a:ext cx="599112" cy="832279"/>
            <a:chOff x="3055852" y="1916832"/>
            <a:chExt cx="599112" cy="832279"/>
          </a:xfrm>
        </p:grpSpPr>
        <p:pic>
          <p:nvPicPr>
            <p:cNvPr id="49" name="Kuva 4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3055852" y="2465050"/>
              <a:ext cx="599112" cy="284061"/>
            </a:xfrm>
            <a:prstGeom prst="rect">
              <a:avLst/>
            </a:prstGeom>
          </p:spPr>
        </p:pic>
        <p:pic>
          <p:nvPicPr>
            <p:cNvPr id="19" name="Kuva 18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3055852" y="1916832"/>
              <a:ext cx="571298" cy="731976"/>
            </a:xfrm>
            <a:prstGeom prst="rect">
              <a:avLst/>
            </a:prstGeom>
          </p:spPr>
        </p:pic>
      </p:grpSp>
      <p:grpSp>
        <p:nvGrpSpPr>
          <p:cNvPr id="35" name="Ryhmä 51"/>
          <p:cNvGrpSpPr/>
          <p:nvPr/>
        </p:nvGrpSpPr>
        <p:grpSpPr>
          <a:xfrm>
            <a:off x="3779912" y="1844824"/>
            <a:ext cx="964679" cy="937844"/>
            <a:chOff x="3779912" y="1844824"/>
            <a:chExt cx="964679" cy="937844"/>
          </a:xfrm>
        </p:grpSpPr>
        <p:pic>
          <p:nvPicPr>
            <p:cNvPr id="51" name="Kuva 5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3975870" y="2498607"/>
              <a:ext cx="599112" cy="284061"/>
            </a:xfrm>
            <a:prstGeom prst="rect">
              <a:avLst/>
            </a:prstGeom>
          </p:spPr>
        </p:pic>
        <p:pic>
          <p:nvPicPr>
            <p:cNvPr id="20" name="Kuva 19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3779912" y="1844824"/>
              <a:ext cx="964679" cy="818516"/>
            </a:xfrm>
            <a:prstGeom prst="rect">
              <a:avLst/>
            </a:prstGeom>
          </p:spPr>
        </p:pic>
      </p:grpSp>
      <p:grpSp>
        <p:nvGrpSpPr>
          <p:cNvPr id="42" name="Ryhmä 52"/>
          <p:cNvGrpSpPr/>
          <p:nvPr/>
        </p:nvGrpSpPr>
        <p:grpSpPr>
          <a:xfrm>
            <a:off x="4708023" y="1080065"/>
            <a:ext cx="1160151" cy="1673859"/>
            <a:chOff x="4708023" y="1080065"/>
            <a:chExt cx="1160151" cy="1673859"/>
          </a:xfrm>
        </p:grpSpPr>
        <p:pic>
          <p:nvPicPr>
            <p:cNvPr id="43" name="Kuva 4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4953646" y="2469863"/>
              <a:ext cx="599112" cy="284061"/>
            </a:xfrm>
            <a:prstGeom prst="rect">
              <a:avLst/>
            </a:prstGeom>
          </p:spPr>
        </p:pic>
        <p:pic>
          <p:nvPicPr>
            <p:cNvPr id="21" name="Kuva 20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4708023" y="1080065"/>
              <a:ext cx="1160151" cy="1556847"/>
            </a:xfrm>
            <a:prstGeom prst="rect">
              <a:avLst/>
            </a:prstGeom>
          </p:spPr>
        </p:pic>
      </p:grpSp>
      <p:pic>
        <p:nvPicPr>
          <p:cNvPr id="54" name="Kuva 5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88172" y="4142095"/>
            <a:ext cx="1648723" cy="776005"/>
          </a:xfrm>
          <a:prstGeom prst="rect">
            <a:avLst/>
          </a:prstGeom>
        </p:spPr>
      </p:pic>
      <p:pic>
        <p:nvPicPr>
          <p:cNvPr id="55" name="Kuva 5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49643" y="3894667"/>
            <a:ext cx="1727256" cy="1329645"/>
          </a:xfrm>
          <a:prstGeom prst="rect">
            <a:avLst/>
          </a:prstGeom>
        </p:spPr>
      </p:pic>
      <p:pic>
        <p:nvPicPr>
          <p:cNvPr id="56" name="Kuva 5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-300000">
            <a:off x="1901593" y="4198001"/>
            <a:ext cx="139594" cy="856177"/>
          </a:xfrm>
          <a:prstGeom prst="rect">
            <a:avLst/>
          </a:prstGeom>
        </p:spPr>
      </p:pic>
      <p:pic>
        <p:nvPicPr>
          <p:cNvPr id="57" name="Kuva 5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80000">
            <a:off x="2937761" y="3820433"/>
            <a:ext cx="136492" cy="856177"/>
          </a:xfrm>
          <a:prstGeom prst="rect">
            <a:avLst/>
          </a:prstGeom>
        </p:spPr>
      </p:pic>
      <p:pic>
        <p:nvPicPr>
          <p:cNvPr id="58" name="Kuva 5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-300000">
            <a:off x="3561758" y="3157107"/>
            <a:ext cx="123229" cy="755805"/>
          </a:xfrm>
          <a:prstGeom prst="rect">
            <a:avLst/>
          </a:prstGeom>
        </p:spPr>
      </p:pic>
      <p:pic>
        <p:nvPicPr>
          <p:cNvPr id="59" name="Kuva 5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80000">
            <a:off x="4550005" y="3152905"/>
            <a:ext cx="114558" cy="718588"/>
          </a:xfrm>
          <a:prstGeom prst="rect">
            <a:avLst/>
          </a:prstGeom>
        </p:spPr>
      </p:pic>
      <p:pic>
        <p:nvPicPr>
          <p:cNvPr id="60" name="Kuva 5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-300000">
            <a:off x="5335888" y="2829525"/>
            <a:ext cx="113324" cy="695057"/>
          </a:xfrm>
          <a:prstGeom prst="rect">
            <a:avLst/>
          </a:prstGeom>
        </p:spPr>
      </p:pic>
      <p:pic>
        <p:nvPicPr>
          <p:cNvPr id="61" name="Kuva 6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80000">
            <a:off x="8888792" y="2465188"/>
            <a:ext cx="136492" cy="856177"/>
          </a:xfrm>
          <a:prstGeom prst="rect">
            <a:avLst/>
          </a:prstGeom>
        </p:spPr>
      </p:pic>
      <p:pic>
        <p:nvPicPr>
          <p:cNvPr id="62" name="Kuva 6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-300000">
            <a:off x="5728277" y="5573868"/>
            <a:ext cx="140529" cy="861912"/>
          </a:xfrm>
          <a:prstGeom prst="rect">
            <a:avLst/>
          </a:prstGeom>
        </p:spPr>
      </p:pic>
      <p:pic>
        <p:nvPicPr>
          <p:cNvPr id="63" name="Kuva 6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80000">
            <a:off x="6393988" y="5243930"/>
            <a:ext cx="137406" cy="861910"/>
          </a:xfrm>
          <a:prstGeom prst="rect">
            <a:avLst/>
          </a:prstGeom>
        </p:spPr>
      </p:pic>
      <p:pic>
        <p:nvPicPr>
          <p:cNvPr id="65" name="Kuva 6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96823" y="2496867"/>
            <a:ext cx="599112" cy="284061"/>
          </a:xfrm>
          <a:prstGeom prst="rect">
            <a:avLst/>
          </a:prstGeom>
        </p:spPr>
      </p:pic>
      <p:pic>
        <p:nvPicPr>
          <p:cNvPr id="1026" name="Picture 2" descr="C:\Users\a002456\AppData\Local\Microsoft\Windows\Temporary Internet Files\Content.Outlook\K1APR0CP\Mukula2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187624" y="2132856"/>
            <a:ext cx="648072" cy="526559"/>
          </a:xfrm>
          <a:prstGeom prst="rect">
            <a:avLst/>
          </a:prstGeom>
          <a:noFill/>
        </p:spPr>
      </p:pic>
      <p:sp>
        <p:nvSpPr>
          <p:cNvPr id="15" name="Tekstiruutu 14"/>
          <p:cNvSpPr txBox="1"/>
          <p:nvPr/>
        </p:nvSpPr>
        <p:spPr>
          <a:xfrm rot="5400000">
            <a:off x="7580967" y="4989225"/>
            <a:ext cx="290141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fi-FI" sz="800" dirty="0" smtClean="0"/>
              <a:t>Kuvat: Martti </a:t>
            </a:r>
            <a:r>
              <a:rPr lang="fi-FI" sz="800" dirty="0"/>
              <a:t>Hänninen ja </a:t>
            </a:r>
            <a:r>
              <a:rPr lang="fi-FI" sz="800" dirty="0" err="1"/>
              <a:t>Kixit</a:t>
            </a:r>
            <a:r>
              <a:rPr lang="fi-FI" sz="800" dirty="0"/>
              <a:t> Oy</a:t>
            </a:r>
            <a:r>
              <a:rPr lang="fi-FI" sz="800" dirty="0" smtClean="0"/>
              <a:t>, Heleen Paukkunen</a:t>
            </a:r>
            <a:endParaRPr lang="fi-FI" sz="800" dirty="0"/>
          </a:p>
        </p:txBody>
      </p:sp>
    </p:spTree>
    <p:extLst>
      <p:ext uri="{BB962C8B-B14F-4D97-AF65-F5344CB8AC3E}">
        <p14:creationId xmlns:p14="http://schemas.microsoft.com/office/powerpoint/2010/main" xmlns="" val="373040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Etelä-Savon elinikäisen oppimisen ja ohjauksen  sekä nuorisotakuun strategia 2013 – 2016 ja toiminta 2014, Tuija Toivakainen 27.1.2014</a:t>
            </a:r>
            <a:endParaRPr lang="fi-FI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245" cy="6857434"/>
          </a:xfrm>
          <a:prstGeom prst="rect">
            <a:avLst/>
          </a:prstGeom>
        </p:spPr>
      </p:pic>
      <p:sp>
        <p:nvSpPr>
          <p:cNvPr id="4" name="Tekstiruutu 3"/>
          <p:cNvSpPr txBox="1"/>
          <p:nvPr/>
        </p:nvSpPr>
        <p:spPr>
          <a:xfrm>
            <a:off x="188855" y="164539"/>
            <a:ext cx="40951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i-FI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</a:rPr>
              <a:t>Nuorisotakuun </a:t>
            </a:r>
            <a:r>
              <a:rPr lang="fi-FI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</a:rPr>
              <a:t>tavoitteet </a:t>
            </a:r>
            <a:endParaRPr lang="fi-FI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lvl="0"/>
            <a:r>
              <a:rPr lang="fi-FI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</a:rPr>
              <a:t>2014 </a:t>
            </a:r>
            <a:r>
              <a:rPr lang="fi-FI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</a:rPr>
              <a:t>– </a:t>
            </a:r>
            <a:r>
              <a:rPr lang="fi-FI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</a:rPr>
              <a:t>2016 Etelä-Savossa</a:t>
            </a:r>
            <a:endParaRPr lang="fi-FI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anose="020B0A04020102020204" pitchFamily="34" charset="0"/>
            </a:endParaRPr>
          </a:p>
          <a:p>
            <a:endParaRPr lang="fi-FI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6" name="Tekstin paikkamerkki 2"/>
          <p:cNvSpPr txBox="1">
            <a:spLocks/>
          </p:cNvSpPr>
          <p:nvPr/>
        </p:nvSpPr>
        <p:spPr>
          <a:xfrm>
            <a:off x="7720764" y="2358957"/>
            <a:ext cx="1479335" cy="505875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fi-FI" sz="22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Yrittäen</a:t>
            </a:r>
            <a:endParaRPr lang="fi-FI" sz="2200" b="1" kern="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2" name="Tekstin paikkamerkki 2"/>
          <p:cNvSpPr txBox="1">
            <a:spLocks/>
          </p:cNvSpPr>
          <p:nvPr/>
        </p:nvSpPr>
        <p:spPr>
          <a:xfrm>
            <a:off x="0" y="6209928"/>
            <a:ext cx="9143244" cy="67545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fi-FI" sz="24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Arvot:</a:t>
            </a:r>
            <a:r>
              <a:rPr lang="fi-FI" sz="32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fi-FI" sz="22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luottamus, kunnioitus, tasa-arvo, joustavuus, sivistys</a:t>
            </a:r>
            <a:endParaRPr lang="fi-FI" sz="2200" b="1" kern="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0" name="Pyöristetty suorakulmio 19"/>
          <p:cNvSpPr/>
          <p:nvPr/>
        </p:nvSpPr>
        <p:spPr>
          <a:xfrm>
            <a:off x="7105492" y="4077072"/>
            <a:ext cx="1754095" cy="957128"/>
          </a:xfrm>
          <a:prstGeom prst="roundRect">
            <a:avLst>
              <a:gd name="adj" fmla="val 5029"/>
            </a:avLst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Tekstin paikkamerkki 2"/>
          <p:cNvSpPr txBox="1">
            <a:spLocks/>
          </p:cNvSpPr>
          <p:nvPr/>
        </p:nvSpPr>
        <p:spPr>
          <a:xfrm>
            <a:off x="7182126" y="4143379"/>
            <a:ext cx="1651487" cy="1085821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fi-FI" sz="800" b="1" dirty="0">
                <a:solidFill>
                  <a:srgbClr val="002060"/>
                </a:solidFill>
              </a:rPr>
              <a:t>Nuorisotakuun kansalliset tavoitteet alle 30-vuotiaille</a:t>
            </a:r>
            <a:endParaRPr lang="fi-FI" sz="800" kern="0" dirty="0" smtClean="0"/>
          </a:p>
          <a:p>
            <a:pPr marL="144000" indent="-144000">
              <a:buClr>
                <a:schemeClr val="accent6"/>
              </a:buClr>
            </a:pPr>
            <a:r>
              <a:rPr lang="fi-FI" sz="800" dirty="0" smtClean="0"/>
              <a:t>Itsenäinen elämä</a:t>
            </a:r>
          </a:p>
          <a:p>
            <a:pPr marL="144000" indent="-144000">
              <a:buClr>
                <a:schemeClr val="accent6"/>
              </a:buClr>
            </a:pPr>
            <a:r>
              <a:rPr lang="fi-FI" sz="800" dirty="0" smtClean="0"/>
              <a:t>Mahdollisuus </a:t>
            </a:r>
            <a:r>
              <a:rPr lang="fi-FI" sz="800" dirty="0"/>
              <a:t>työhön tai </a:t>
            </a:r>
            <a:r>
              <a:rPr lang="fi-FI" sz="800" dirty="0" smtClean="0"/>
              <a:t>koulutukseen</a:t>
            </a:r>
            <a:endParaRPr lang="fi-FI" sz="800" dirty="0"/>
          </a:p>
          <a:p>
            <a:pPr marL="144000" indent="-144000">
              <a:buClr>
                <a:schemeClr val="accent6"/>
              </a:buClr>
            </a:pPr>
            <a:r>
              <a:rPr lang="fi-FI" sz="800" dirty="0"/>
              <a:t>Ammattitaito ja </a:t>
            </a:r>
            <a:r>
              <a:rPr lang="fi-FI" sz="800" dirty="0" smtClean="0"/>
              <a:t>työllistyminen</a:t>
            </a:r>
            <a:endParaRPr lang="fi-FI" sz="800" dirty="0"/>
          </a:p>
        </p:txBody>
      </p:sp>
      <p:sp>
        <p:nvSpPr>
          <p:cNvPr id="24" name="Pyöristetty suorakulmio 23"/>
          <p:cNvSpPr/>
          <p:nvPr/>
        </p:nvSpPr>
        <p:spPr>
          <a:xfrm>
            <a:off x="7093129" y="5120561"/>
            <a:ext cx="1760277" cy="876844"/>
          </a:xfrm>
          <a:prstGeom prst="roundRect">
            <a:avLst>
              <a:gd name="adj" fmla="val 5029"/>
            </a:avLst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5" name="Tekstin paikkamerkki 2"/>
          <p:cNvSpPr txBox="1">
            <a:spLocks/>
          </p:cNvSpPr>
          <p:nvPr/>
        </p:nvSpPr>
        <p:spPr>
          <a:xfrm>
            <a:off x="7169764" y="5175698"/>
            <a:ext cx="1651488" cy="923331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fi-FI" sz="800" b="1" dirty="0">
                <a:solidFill>
                  <a:srgbClr val="002060"/>
                </a:solidFill>
              </a:rPr>
              <a:t>Nuorisotakuun neuvottelukunnan </a:t>
            </a:r>
            <a:r>
              <a:rPr lang="fi-FI" sz="800" b="1" dirty="0" smtClean="0">
                <a:solidFill>
                  <a:srgbClr val="002060"/>
                </a:solidFill>
              </a:rPr>
              <a:t>tehtävät</a:t>
            </a:r>
          </a:p>
          <a:p>
            <a:pPr marL="144000" indent="-144000">
              <a:buClr>
                <a:schemeClr val="accent6"/>
              </a:buClr>
            </a:pPr>
            <a:r>
              <a:rPr lang="fi-FI" sz="800" dirty="0"/>
              <a:t>Vastaa strategiasta</a:t>
            </a:r>
          </a:p>
          <a:p>
            <a:pPr marL="144000" indent="-144000">
              <a:buClr>
                <a:schemeClr val="accent6"/>
              </a:buClr>
            </a:pPr>
            <a:r>
              <a:rPr lang="fi-FI" sz="800" dirty="0"/>
              <a:t>Hyödyntää nuorten ryhmiä</a:t>
            </a:r>
          </a:p>
          <a:p>
            <a:pPr marL="144000" indent="-144000">
              <a:buClr>
                <a:schemeClr val="accent6"/>
              </a:buClr>
            </a:pPr>
            <a:r>
              <a:rPr lang="fi-FI" sz="800" dirty="0"/>
              <a:t>Verkostoituu</a:t>
            </a:r>
          </a:p>
        </p:txBody>
      </p:sp>
      <p:sp>
        <p:nvSpPr>
          <p:cNvPr id="34" name="Kuvaselite-ellipsi 32"/>
          <p:cNvSpPr/>
          <p:nvPr/>
        </p:nvSpPr>
        <p:spPr>
          <a:xfrm>
            <a:off x="1403649" y="3868818"/>
            <a:ext cx="2001030" cy="1091817"/>
          </a:xfrm>
          <a:custGeom>
            <a:avLst/>
            <a:gdLst>
              <a:gd name="connsiteX0" fmla="*/ 796324 w 2730222"/>
              <a:gd name="connsiteY0" fmla="*/ 1361678 h 1210380"/>
              <a:gd name="connsiteX1" fmla="*/ 694253 w 2730222"/>
              <a:gd name="connsiteY1" fmla="*/ 1132260 h 1210380"/>
              <a:gd name="connsiteX2" fmla="*/ 778717 w 2730222"/>
              <a:gd name="connsiteY2" fmla="*/ 58679 h 1210380"/>
              <a:gd name="connsiteX3" fmla="*/ 1757870 w 2730222"/>
              <a:gd name="connsiteY3" fmla="*/ 25589 h 1210380"/>
              <a:gd name="connsiteX4" fmla="*/ 2299802 w 2730222"/>
              <a:gd name="connsiteY4" fmla="*/ 1046267 h 1210380"/>
              <a:gd name="connsiteX5" fmla="*/ 1188470 w 2730222"/>
              <a:gd name="connsiteY5" fmla="*/ 1205292 h 1210380"/>
              <a:gd name="connsiteX6" fmla="*/ 796324 w 2730222"/>
              <a:gd name="connsiteY6" fmla="*/ 1361678 h 1210380"/>
              <a:gd name="connsiteX0" fmla="*/ 796345 w 2730920"/>
              <a:gd name="connsiteY0" fmla="*/ 1361678 h 1361678"/>
              <a:gd name="connsiteX1" fmla="*/ 694274 w 2730920"/>
              <a:gd name="connsiteY1" fmla="*/ 1132260 h 1361678"/>
              <a:gd name="connsiteX2" fmla="*/ 778738 w 2730920"/>
              <a:gd name="connsiteY2" fmla="*/ 58679 h 1361678"/>
              <a:gd name="connsiteX3" fmla="*/ 1757891 w 2730920"/>
              <a:gd name="connsiteY3" fmla="*/ 25589 h 1361678"/>
              <a:gd name="connsiteX4" fmla="*/ 2299823 w 2730920"/>
              <a:gd name="connsiteY4" fmla="*/ 1046267 h 1361678"/>
              <a:gd name="connsiteX5" fmla="*/ 1007337 w 2730920"/>
              <a:gd name="connsiteY5" fmla="*/ 1162160 h 1361678"/>
              <a:gd name="connsiteX6" fmla="*/ 796345 w 2730920"/>
              <a:gd name="connsiteY6" fmla="*/ 1361678 h 1361678"/>
              <a:gd name="connsiteX0" fmla="*/ 771483 w 2730920"/>
              <a:gd name="connsiteY0" fmla="*/ 1622398 h 1622398"/>
              <a:gd name="connsiteX1" fmla="*/ 694274 w 2730920"/>
              <a:gd name="connsiteY1" fmla="*/ 1132260 h 1622398"/>
              <a:gd name="connsiteX2" fmla="*/ 778738 w 2730920"/>
              <a:gd name="connsiteY2" fmla="*/ 58679 h 1622398"/>
              <a:gd name="connsiteX3" fmla="*/ 1757891 w 2730920"/>
              <a:gd name="connsiteY3" fmla="*/ 25589 h 1622398"/>
              <a:gd name="connsiteX4" fmla="*/ 2299823 w 2730920"/>
              <a:gd name="connsiteY4" fmla="*/ 1046267 h 1622398"/>
              <a:gd name="connsiteX5" fmla="*/ 1007337 w 2730920"/>
              <a:gd name="connsiteY5" fmla="*/ 1162160 h 1622398"/>
              <a:gd name="connsiteX6" fmla="*/ 771483 w 2730920"/>
              <a:gd name="connsiteY6" fmla="*/ 1622398 h 1622398"/>
              <a:gd name="connsiteX0" fmla="*/ 771483 w 2730920"/>
              <a:gd name="connsiteY0" fmla="*/ 1948297 h 1948297"/>
              <a:gd name="connsiteX1" fmla="*/ 694274 w 2730920"/>
              <a:gd name="connsiteY1" fmla="*/ 1132260 h 1948297"/>
              <a:gd name="connsiteX2" fmla="*/ 778738 w 2730920"/>
              <a:gd name="connsiteY2" fmla="*/ 58679 h 1948297"/>
              <a:gd name="connsiteX3" fmla="*/ 1757891 w 2730920"/>
              <a:gd name="connsiteY3" fmla="*/ 25589 h 1948297"/>
              <a:gd name="connsiteX4" fmla="*/ 2299823 w 2730920"/>
              <a:gd name="connsiteY4" fmla="*/ 1046267 h 1948297"/>
              <a:gd name="connsiteX5" fmla="*/ 1007337 w 2730920"/>
              <a:gd name="connsiteY5" fmla="*/ 1162160 h 1948297"/>
              <a:gd name="connsiteX6" fmla="*/ 771483 w 2730920"/>
              <a:gd name="connsiteY6" fmla="*/ 1948297 h 1948297"/>
              <a:gd name="connsiteX0" fmla="*/ 936305 w 2730920"/>
              <a:gd name="connsiteY0" fmla="*/ 1979578 h 1979578"/>
              <a:gd name="connsiteX1" fmla="*/ 694274 w 2730920"/>
              <a:gd name="connsiteY1" fmla="*/ 1132260 h 1979578"/>
              <a:gd name="connsiteX2" fmla="*/ 778738 w 2730920"/>
              <a:gd name="connsiteY2" fmla="*/ 58679 h 1979578"/>
              <a:gd name="connsiteX3" fmla="*/ 1757891 w 2730920"/>
              <a:gd name="connsiteY3" fmla="*/ 25589 h 1979578"/>
              <a:gd name="connsiteX4" fmla="*/ 2299823 w 2730920"/>
              <a:gd name="connsiteY4" fmla="*/ 1046267 h 1979578"/>
              <a:gd name="connsiteX5" fmla="*/ 1007337 w 2730920"/>
              <a:gd name="connsiteY5" fmla="*/ 1162160 h 1979578"/>
              <a:gd name="connsiteX6" fmla="*/ 936305 w 2730920"/>
              <a:gd name="connsiteY6" fmla="*/ 1979578 h 19795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30920" h="1979578">
                <a:moveTo>
                  <a:pt x="936305" y="1979578"/>
                </a:moveTo>
                <a:lnTo>
                  <a:pt x="694274" y="1132260"/>
                </a:lnTo>
                <a:cubicBezTo>
                  <a:pt x="-268839" y="891332"/>
                  <a:pt x="-219898" y="269273"/>
                  <a:pt x="778738" y="58679"/>
                </a:cubicBezTo>
                <a:cubicBezTo>
                  <a:pt x="1084565" y="-5814"/>
                  <a:pt x="1433548" y="-17608"/>
                  <a:pt x="1757891" y="25589"/>
                </a:cubicBezTo>
                <a:cubicBezTo>
                  <a:pt x="2764998" y="159718"/>
                  <a:pt x="3066234" y="727067"/>
                  <a:pt x="2299823" y="1046267"/>
                </a:cubicBezTo>
                <a:cubicBezTo>
                  <a:pt x="2001800" y="1170390"/>
                  <a:pt x="1412809" y="1185617"/>
                  <a:pt x="1007337" y="1162160"/>
                </a:cubicBezTo>
                <a:lnTo>
                  <a:pt x="936305" y="1979578"/>
                </a:lnTo>
                <a:close/>
              </a:path>
            </a:pathLst>
          </a:cu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</a:rPr>
              <a:t>Jokainen </a:t>
            </a:r>
            <a:r>
              <a:rPr lang="fi-FI" sz="800" b="1" dirty="0">
                <a:solidFill>
                  <a:schemeClr val="bg1"/>
                </a:solidFill>
              </a:rPr>
              <a:t>voisi kokea </a:t>
            </a:r>
            <a:endParaRPr lang="fi-FI" sz="800" b="1" dirty="0" smtClean="0">
              <a:solidFill>
                <a:schemeClr val="bg1"/>
              </a:solidFill>
            </a:endParaRPr>
          </a:p>
          <a:p>
            <a:pPr algn="ctr"/>
            <a:r>
              <a:rPr lang="fi-FI" sz="800" b="1" dirty="0" smtClean="0">
                <a:solidFill>
                  <a:schemeClr val="bg1"/>
                </a:solidFill>
              </a:rPr>
              <a:t>olevansa </a:t>
            </a:r>
            <a:r>
              <a:rPr lang="fi-FI" sz="800" b="1" dirty="0">
                <a:solidFill>
                  <a:schemeClr val="bg1"/>
                </a:solidFill>
              </a:rPr>
              <a:t>oman elämänsä </a:t>
            </a:r>
            <a:r>
              <a:rPr lang="fi-FI" sz="800" b="1" dirty="0" smtClean="0">
                <a:solidFill>
                  <a:schemeClr val="bg1"/>
                </a:solidFill>
              </a:rPr>
              <a:t>tekijä.</a:t>
            </a:r>
            <a:endParaRPr lang="fi-FI" sz="800" dirty="0" smtClean="0">
              <a:solidFill>
                <a:schemeClr val="bg1"/>
              </a:solidFill>
            </a:endParaRPr>
          </a:p>
          <a:p>
            <a:pPr algn="ctr"/>
            <a:endParaRPr lang="fi-FI" sz="800" dirty="0">
              <a:solidFill>
                <a:schemeClr val="bg1"/>
              </a:solidFill>
            </a:endParaRPr>
          </a:p>
          <a:p>
            <a:pPr algn="ctr"/>
            <a:endParaRPr lang="fi-FI" sz="800" b="1" dirty="0" smtClean="0">
              <a:solidFill>
                <a:schemeClr val="bg1"/>
              </a:solidFill>
            </a:endParaRPr>
          </a:p>
          <a:p>
            <a:pPr algn="ctr"/>
            <a:endParaRPr lang="fi-FI" sz="800" b="1" dirty="0">
              <a:solidFill>
                <a:schemeClr val="bg1"/>
              </a:solidFill>
            </a:endParaRPr>
          </a:p>
          <a:p>
            <a:pPr algn="ctr"/>
            <a:endParaRPr lang="fi-FI" sz="800" b="1" dirty="0">
              <a:solidFill>
                <a:schemeClr val="bg1"/>
              </a:solidFill>
            </a:endParaRPr>
          </a:p>
        </p:txBody>
      </p:sp>
      <p:sp>
        <p:nvSpPr>
          <p:cNvPr id="35" name="Kuvaselite-ellipsi 32"/>
          <p:cNvSpPr/>
          <p:nvPr/>
        </p:nvSpPr>
        <p:spPr>
          <a:xfrm>
            <a:off x="2733022" y="4248578"/>
            <a:ext cx="2264031" cy="871983"/>
          </a:xfrm>
          <a:custGeom>
            <a:avLst/>
            <a:gdLst>
              <a:gd name="connsiteX0" fmla="*/ 796324 w 2730222"/>
              <a:gd name="connsiteY0" fmla="*/ 1361678 h 1210380"/>
              <a:gd name="connsiteX1" fmla="*/ 694253 w 2730222"/>
              <a:gd name="connsiteY1" fmla="*/ 1132260 h 1210380"/>
              <a:gd name="connsiteX2" fmla="*/ 778717 w 2730222"/>
              <a:gd name="connsiteY2" fmla="*/ 58679 h 1210380"/>
              <a:gd name="connsiteX3" fmla="*/ 1757870 w 2730222"/>
              <a:gd name="connsiteY3" fmla="*/ 25589 h 1210380"/>
              <a:gd name="connsiteX4" fmla="*/ 2299802 w 2730222"/>
              <a:gd name="connsiteY4" fmla="*/ 1046267 h 1210380"/>
              <a:gd name="connsiteX5" fmla="*/ 1188470 w 2730222"/>
              <a:gd name="connsiteY5" fmla="*/ 1205292 h 1210380"/>
              <a:gd name="connsiteX6" fmla="*/ 796324 w 2730222"/>
              <a:gd name="connsiteY6" fmla="*/ 1361678 h 1210380"/>
              <a:gd name="connsiteX0" fmla="*/ 796345 w 2730920"/>
              <a:gd name="connsiteY0" fmla="*/ 1361678 h 1361678"/>
              <a:gd name="connsiteX1" fmla="*/ 694274 w 2730920"/>
              <a:gd name="connsiteY1" fmla="*/ 1132260 h 1361678"/>
              <a:gd name="connsiteX2" fmla="*/ 778738 w 2730920"/>
              <a:gd name="connsiteY2" fmla="*/ 58679 h 1361678"/>
              <a:gd name="connsiteX3" fmla="*/ 1757891 w 2730920"/>
              <a:gd name="connsiteY3" fmla="*/ 25589 h 1361678"/>
              <a:gd name="connsiteX4" fmla="*/ 2299823 w 2730920"/>
              <a:gd name="connsiteY4" fmla="*/ 1046267 h 1361678"/>
              <a:gd name="connsiteX5" fmla="*/ 1007337 w 2730920"/>
              <a:gd name="connsiteY5" fmla="*/ 1162160 h 1361678"/>
              <a:gd name="connsiteX6" fmla="*/ 796345 w 2730920"/>
              <a:gd name="connsiteY6" fmla="*/ 1361678 h 1361678"/>
              <a:gd name="connsiteX0" fmla="*/ 738579 w 2730920"/>
              <a:gd name="connsiteY0" fmla="*/ 1736462 h 1736462"/>
              <a:gd name="connsiteX1" fmla="*/ 694274 w 2730920"/>
              <a:gd name="connsiteY1" fmla="*/ 1132260 h 1736462"/>
              <a:gd name="connsiteX2" fmla="*/ 778738 w 2730920"/>
              <a:gd name="connsiteY2" fmla="*/ 58679 h 1736462"/>
              <a:gd name="connsiteX3" fmla="*/ 1757891 w 2730920"/>
              <a:gd name="connsiteY3" fmla="*/ 25589 h 1736462"/>
              <a:gd name="connsiteX4" fmla="*/ 2299823 w 2730920"/>
              <a:gd name="connsiteY4" fmla="*/ 1046267 h 1736462"/>
              <a:gd name="connsiteX5" fmla="*/ 1007337 w 2730920"/>
              <a:gd name="connsiteY5" fmla="*/ 1162160 h 1736462"/>
              <a:gd name="connsiteX6" fmla="*/ 738579 w 2730920"/>
              <a:gd name="connsiteY6" fmla="*/ 1736462 h 1736462"/>
              <a:gd name="connsiteX0" fmla="*/ 598297 w 2730920"/>
              <a:gd name="connsiteY0" fmla="*/ 1580141 h 1580141"/>
              <a:gd name="connsiteX1" fmla="*/ 694274 w 2730920"/>
              <a:gd name="connsiteY1" fmla="*/ 1132260 h 1580141"/>
              <a:gd name="connsiteX2" fmla="*/ 778738 w 2730920"/>
              <a:gd name="connsiteY2" fmla="*/ 58679 h 1580141"/>
              <a:gd name="connsiteX3" fmla="*/ 1757891 w 2730920"/>
              <a:gd name="connsiteY3" fmla="*/ 25589 h 1580141"/>
              <a:gd name="connsiteX4" fmla="*/ 2299823 w 2730920"/>
              <a:gd name="connsiteY4" fmla="*/ 1046267 h 1580141"/>
              <a:gd name="connsiteX5" fmla="*/ 1007337 w 2730920"/>
              <a:gd name="connsiteY5" fmla="*/ 1162160 h 1580141"/>
              <a:gd name="connsiteX6" fmla="*/ 598297 w 2730920"/>
              <a:gd name="connsiteY6" fmla="*/ 1580141 h 1580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30920" h="1580141">
                <a:moveTo>
                  <a:pt x="598297" y="1580141"/>
                </a:moveTo>
                <a:lnTo>
                  <a:pt x="694274" y="1132260"/>
                </a:lnTo>
                <a:cubicBezTo>
                  <a:pt x="-268839" y="891332"/>
                  <a:pt x="-219898" y="269273"/>
                  <a:pt x="778738" y="58679"/>
                </a:cubicBezTo>
                <a:cubicBezTo>
                  <a:pt x="1084565" y="-5814"/>
                  <a:pt x="1433548" y="-17608"/>
                  <a:pt x="1757891" y="25589"/>
                </a:cubicBezTo>
                <a:cubicBezTo>
                  <a:pt x="2764998" y="159718"/>
                  <a:pt x="3066234" y="727067"/>
                  <a:pt x="2299823" y="1046267"/>
                </a:cubicBezTo>
                <a:cubicBezTo>
                  <a:pt x="2001800" y="1170390"/>
                  <a:pt x="1412809" y="1185617"/>
                  <a:pt x="1007337" y="1162160"/>
                </a:cubicBezTo>
                <a:lnTo>
                  <a:pt x="598297" y="1580141"/>
                </a:lnTo>
                <a:close/>
              </a:path>
            </a:pathLst>
          </a:cu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/>
              <a:t>Löytäisi </a:t>
            </a:r>
            <a:r>
              <a:rPr lang="fi-FI" sz="800" b="1" dirty="0"/>
              <a:t>oman paikkansa </a:t>
            </a:r>
          </a:p>
          <a:p>
            <a:pPr algn="ctr"/>
            <a:r>
              <a:rPr lang="fi-FI" sz="800" b="1" dirty="0" smtClean="0"/>
              <a:t>maailmassa, </a:t>
            </a:r>
            <a:r>
              <a:rPr lang="fi-FI" sz="800" b="1" dirty="0"/>
              <a:t>ja se paikka </a:t>
            </a:r>
            <a:r>
              <a:rPr lang="fi-FI" sz="800" b="1" dirty="0" smtClean="0"/>
              <a:t>tuntuisi omalta.</a:t>
            </a:r>
            <a:endParaRPr lang="fi-FI" sz="800" dirty="0" smtClean="0"/>
          </a:p>
          <a:p>
            <a:pPr algn="ctr"/>
            <a:endParaRPr lang="fi-FI" sz="800" dirty="0" smtClean="0"/>
          </a:p>
          <a:p>
            <a:pPr algn="ctr"/>
            <a:endParaRPr lang="fi-FI" sz="800" b="1" dirty="0"/>
          </a:p>
        </p:txBody>
      </p:sp>
      <p:sp>
        <p:nvSpPr>
          <p:cNvPr id="23" name="Tekstiruutu 22"/>
          <p:cNvSpPr txBox="1"/>
          <p:nvPr/>
        </p:nvSpPr>
        <p:spPr>
          <a:xfrm>
            <a:off x="6660232" y="634301"/>
            <a:ext cx="1357199" cy="7546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i-FI" sz="1400" b="1" dirty="0" smtClean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Vastuumme </a:t>
            </a:r>
            <a:r>
              <a:rPr lang="fi-FI" sz="1400" b="1" dirty="0" err="1" smtClean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tulevaisuu-</a:t>
            </a:r>
            <a:endParaRPr lang="fi-FI" sz="1400" b="1" dirty="0" smtClean="0">
              <a:ln w="10160">
                <a:solidFill>
                  <a:schemeClr val="accent1"/>
                </a:solidFill>
                <a:prstDash val="solid"/>
              </a:ln>
              <a:latin typeface="+mn-lt"/>
            </a:endParaRPr>
          </a:p>
          <a:p>
            <a:pPr lvl="0" algn="ctr"/>
            <a:r>
              <a:rPr lang="fi-FI" sz="1400" b="1" dirty="0" err="1" smtClean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desta</a:t>
            </a:r>
            <a:endParaRPr lang="fi-FI" sz="1400" b="1" dirty="0">
              <a:ln w="10160">
                <a:solidFill>
                  <a:schemeClr val="accent1"/>
                </a:solidFill>
                <a:prstDash val="solid"/>
              </a:ln>
              <a:latin typeface="+mn-lt"/>
            </a:endParaRPr>
          </a:p>
        </p:txBody>
      </p:sp>
      <p:sp>
        <p:nvSpPr>
          <p:cNvPr id="26" name="Tekstiruutu 25"/>
          <p:cNvSpPr txBox="1"/>
          <p:nvPr/>
        </p:nvSpPr>
        <p:spPr>
          <a:xfrm>
            <a:off x="5725014" y="1388969"/>
            <a:ext cx="13638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i-FI" sz="1200" b="1" dirty="0" smtClean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Työelämä </a:t>
            </a:r>
            <a:r>
              <a:rPr lang="fi-FI" sz="1200" b="1" dirty="0" err="1" smtClean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pirstaloituu</a:t>
            </a:r>
            <a:endParaRPr lang="fi-FI" sz="1200" b="1" dirty="0">
              <a:ln w="10160">
                <a:solidFill>
                  <a:schemeClr val="accent1"/>
                </a:solidFill>
                <a:prstDash val="solid"/>
              </a:ln>
              <a:latin typeface="+mn-lt"/>
            </a:endParaRPr>
          </a:p>
        </p:txBody>
      </p:sp>
      <p:sp>
        <p:nvSpPr>
          <p:cNvPr id="27" name="Tekstiruutu 26"/>
          <p:cNvSpPr txBox="1"/>
          <p:nvPr/>
        </p:nvSpPr>
        <p:spPr>
          <a:xfrm>
            <a:off x="7720764" y="96307"/>
            <a:ext cx="13638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i-FI" sz="1200" b="1" dirty="0" smtClean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Ikärakenne muuttuu</a:t>
            </a:r>
            <a:endParaRPr lang="fi-FI" sz="1200" b="1" dirty="0">
              <a:ln w="10160">
                <a:solidFill>
                  <a:schemeClr val="accent1"/>
                </a:solidFill>
                <a:prstDash val="solid"/>
              </a:ln>
              <a:latin typeface="+mn-lt"/>
            </a:endParaRPr>
          </a:p>
        </p:txBody>
      </p:sp>
      <p:sp>
        <p:nvSpPr>
          <p:cNvPr id="28" name="Tekstiruutu 27"/>
          <p:cNvSpPr txBox="1"/>
          <p:nvPr/>
        </p:nvSpPr>
        <p:spPr>
          <a:xfrm>
            <a:off x="7916806" y="1027528"/>
            <a:ext cx="1263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i-FI" sz="1200" b="1" dirty="0" smtClean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Yksilöllisyys vahvistuu</a:t>
            </a:r>
            <a:endParaRPr lang="fi-FI" sz="1200" b="1" dirty="0">
              <a:ln w="10160">
                <a:solidFill>
                  <a:schemeClr val="accent1"/>
                </a:solidFill>
                <a:prstDash val="solid"/>
              </a:ln>
              <a:latin typeface="+mn-lt"/>
            </a:endParaRPr>
          </a:p>
        </p:txBody>
      </p:sp>
      <p:sp>
        <p:nvSpPr>
          <p:cNvPr id="29" name="Tekstiruutu 28"/>
          <p:cNvSpPr txBox="1"/>
          <p:nvPr/>
        </p:nvSpPr>
        <p:spPr>
          <a:xfrm>
            <a:off x="5396170" y="198066"/>
            <a:ext cx="136383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fi-FI" sz="1200" b="1" dirty="0" smtClean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Globalisaatio kiihtyy</a:t>
            </a:r>
            <a:endParaRPr lang="fi-FI" sz="1200" b="1" dirty="0">
              <a:ln w="10160">
                <a:solidFill>
                  <a:schemeClr val="accent1"/>
                </a:solidFill>
                <a:prstDash val="solid"/>
              </a:ln>
              <a:latin typeface="+mn-lt"/>
            </a:endParaRPr>
          </a:p>
        </p:txBody>
      </p:sp>
      <p:sp>
        <p:nvSpPr>
          <p:cNvPr id="30" name="Tekstiruutu 29"/>
          <p:cNvSpPr txBox="1"/>
          <p:nvPr/>
        </p:nvSpPr>
        <p:spPr>
          <a:xfrm>
            <a:off x="5188810" y="696472"/>
            <a:ext cx="13638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i-FI" sz="1200" b="1" dirty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Tekniikka kehittyy</a:t>
            </a:r>
          </a:p>
        </p:txBody>
      </p:sp>
      <p:sp>
        <p:nvSpPr>
          <p:cNvPr id="31" name="Tekstin paikkamerkki 2"/>
          <p:cNvSpPr txBox="1">
            <a:spLocks/>
          </p:cNvSpPr>
          <p:nvPr/>
        </p:nvSpPr>
        <p:spPr>
          <a:xfrm>
            <a:off x="7720764" y="2358957"/>
            <a:ext cx="1479335" cy="505875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fi-FI" sz="22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Yrittäen</a:t>
            </a:r>
            <a:endParaRPr lang="fi-FI" sz="2200" b="1" kern="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2" name="Otsikko 1"/>
          <p:cNvSpPr txBox="1">
            <a:spLocks/>
          </p:cNvSpPr>
          <p:nvPr/>
        </p:nvSpPr>
        <p:spPr>
          <a:xfrm>
            <a:off x="2644382" y="3287189"/>
            <a:ext cx="1368152" cy="595721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fi-FI" sz="24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Visio:</a:t>
            </a:r>
            <a:endParaRPr lang="fi-FI" sz="2400" b="1" kern="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3" name="Tekstin paikkamerkki 2"/>
          <p:cNvSpPr txBox="1">
            <a:spLocks/>
          </p:cNvSpPr>
          <p:nvPr/>
        </p:nvSpPr>
        <p:spPr>
          <a:xfrm>
            <a:off x="3707904" y="3308510"/>
            <a:ext cx="996671" cy="44395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fi-FI" sz="22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Opin</a:t>
            </a:r>
            <a:endParaRPr lang="fi-FI" sz="2200" b="1" kern="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7" name="Tekstin paikkamerkki 2"/>
          <p:cNvSpPr txBox="1">
            <a:spLocks/>
          </p:cNvSpPr>
          <p:nvPr/>
        </p:nvSpPr>
        <p:spPr>
          <a:xfrm>
            <a:off x="4574982" y="3387656"/>
            <a:ext cx="1356441" cy="49525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fi-FI" sz="22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Oivallan</a:t>
            </a:r>
            <a:endParaRPr lang="fi-FI" sz="2200" b="1" kern="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2" name="Tekstin paikkamerkki 2"/>
          <p:cNvSpPr txBox="1">
            <a:spLocks/>
          </p:cNvSpPr>
          <p:nvPr/>
        </p:nvSpPr>
        <p:spPr>
          <a:xfrm>
            <a:off x="5479286" y="3018748"/>
            <a:ext cx="1468978" cy="536882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fi-FI" sz="22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Onnistun</a:t>
            </a:r>
            <a:endParaRPr lang="fi-FI" sz="2200" b="1" kern="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3" name="Tekstin paikkamerkki 2"/>
          <p:cNvSpPr txBox="1">
            <a:spLocks/>
          </p:cNvSpPr>
          <p:nvPr/>
        </p:nvSpPr>
        <p:spPr>
          <a:xfrm>
            <a:off x="6804248" y="2667484"/>
            <a:ext cx="1368152" cy="487849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fi-FI" sz="22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Yhdessä</a:t>
            </a:r>
          </a:p>
        </p:txBody>
      </p:sp>
      <p:sp>
        <p:nvSpPr>
          <p:cNvPr id="44" name="Tekstiruutu 43"/>
          <p:cNvSpPr txBox="1"/>
          <p:nvPr/>
        </p:nvSpPr>
        <p:spPr>
          <a:xfrm>
            <a:off x="797912" y="1327869"/>
            <a:ext cx="3600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400" b="1" dirty="0" smtClean="0"/>
              <a:t>Tavoitteet</a:t>
            </a:r>
            <a:endParaRPr lang="fi-FI" sz="1400" b="1" dirty="0"/>
          </a:p>
        </p:txBody>
      </p:sp>
      <p:sp>
        <p:nvSpPr>
          <p:cNvPr id="45" name="Tekstiruutu 44"/>
          <p:cNvSpPr txBox="1"/>
          <p:nvPr/>
        </p:nvSpPr>
        <p:spPr>
          <a:xfrm>
            <a:off x="135986" y="2647056"/>
            <a:ext cx="11236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000" b="1" dirty="0"/>
              <a:t>Nuorisotakuun yhteiset järjestelyt ja palvelut</a:t>
            </a:r>
          </a:p>
        </p:txBody>
      </p:sp>
      <p:sp>
        <p:nvSpPr>
          <p:cNvPr id="46" name="Tekstiruutu 45"/>
          <p:cNvSpPr txBox="1"/>
          <p:nvPr/>
        </p:nvSpPr>
        <p:spPr>
          <a:xfrm>
            <a:off x="1187624" y="2647056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000" b="1" dirty="0"/>
              <a:t>Kuntien toiminta</a:t>
            </a:r>
          </a:p>
        </p:txBody>
      </p:sp>
      <p:sp>
        <p:nvSpPr>
          <p:cNvPr id="47" name="Tekstiruutu 46"/>
          <p:cNvSpPr txBox="1"/>
          <p:nvPr/>
        </p:nvSpPr>
        <p:spPr>
          <a:xfrm>
            <a:off x="1895935" y="2647054"/>
            <a:ext cx="109188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000" b="1" dirty="0"/>
              <a:t>Osallistuvat nuoret ja </a:t>
            </a:r>
            <a:r>
              <a:rPr lang="fi-FI" sz="1000" b="1" dirty="0" smtClean="0"/>
              <a:t>kolmas sektori</a:t>
            </a:r>
            <a:endParaRPr lang="fi-FI" sz="1000" b="1" dirty="0"/>
          </a:p>
        </p:txBody>
      </p:sp>
      <p:sp>
        <p:nvSpPr>
          <p:cNvPr id="48" name="Tekstiruutu 47"/>
          <p:cNvSpPr txBox="1"/>
          <p:nvPr/>
        </p:nvSpPr>
        <p:spPr>
          <a:xfrm>
            <a:off x="2785420" y="2647056"/>
            <a:ext cx="11121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000" b="1" dirty="0"/>
              <a:t>Kannustava oppiminen</a:t>
            </a:r>
          </a:p>
        </p:txBody>
      </p:sp>
      <p:sp>
        <p:nvSpPr>
          <p:cNvPr id="49" name="Tekstiruutu 48"/>
          <p:cNvSpPr txBox="1"/>
          <p:nvPr/>
        </p:nvSpPr>
        <p:spPr>
          <a:xfrm>
            <a:off x="3707904" y="2647056"/>
            <a:ext cx="11121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000" b="1" dirty="0"/>
              <a:t>Avoimet väylät</a:t>
            </a:r>
          </a:p>
        </p:txBody>
      </p:sp>
      <p:sp>
        <p:nvSpPr>
          <p:cNvPr id="50" name="Tekstiruutu 49"/>
          <p:cNvSpPr txBox="1"/>
          <p:nvPr/>
        </p:nvSpPr>
        <p:spPr>
          <a:xfrm>
            <a:off x="4708023" y="2647056"/>
            <a:ext cx="11627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i-FI" sz="1000" b="1" dirty="0" smtClean="0"/>
          </a:p>
        </p:txBody>
      </p:sp>
      <p:grpSp>
        <p:nvGrpSpPr>
          <p:cNvPr id="5" name="Ryhmä 50"/>
          <p:cNvGrpSpPr/>
          <p:nvPr/>
        </p:nvGrpSpPr>
        <p:grpSpPr>
          <a:xfrm>
            <a:off x="373890" y="1853462"/>
            <a:ext cx="621340" cy="927466"/>
            <a:chOff x="373890" y="1772816"/>
            <a:chExt cx="621340" cy="927466"/>
          </a:xfrm>
        </p:grpSpPr>
        <p:pic>
          <p:nvPicPr>
            <p:cNvPr id="52" name="Kuva 5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5004" y="2416221"/>
              <a:ext cx="599112" cy="284061"/>
            </a:xfrm>
            <a:prstGeom prst="rect">
              <a:avLst/>
            </a:prstGeom>
          </p:spPr>
        </p:pic>
        <p:pic>
          <p:nvPicPr>
            <p:cNvPr id="53" name="Kuva 5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3890" y="1772816"/>
              <a:ext cx="621340" cy="885985"/>
            </a:xfrm>
            <a:prstGeom prst="rect">
              <a:avLst/>
            </a:prstGeom>
          </p:spPr>
        </p:pic>
      </p:grpSp>
      <p:grpSp>
        <p:nvGrpSpPr>
          <p:cNvPr id="7" name="Ryhmä 56"/>
          <p:cNvGrpSpPr/>
          <p:nvPr/>
        </p:nvGrpSpPr>
        <p:grpSpPr>
          <a:xfrm>
            <a:off x="2091031" y="1890035"/>
            <a:ext cx="641991" cy="937844"/>
            <a:chOff x="2087614" y="1844824"/>
            <a:chExt cx="641991" cy="937844"/>
          </a:xfrm>
        </p:grpSpPr>
        <p:pic>
          <p:nvPicPr>
            <p:cNvPr id="58" name="Kuva 5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30493" y="2498607"/>
              <a:ext cx="599112" cy="284061"/>
            </a:xfrm>
            <a:prstGeom prst="rect">
              <a:avLst/>
            </a:prstGeom>
          </p:spPr>
        </p:pic>
        <p:pic>
          <p:nvPicPr>
            <p:cNvPr id="59" name="Kuva 5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7614" y="1844824"/>
              <a:ext cx="641991" cy="847912"/>
            </a:xfrm>
            <a:prstGeom prst="rect">
              <a:avLst/>
            </a:prstGeom>
          </p:spPr>
        </p:pic>
      </p:grpSp>
      <p:grpSp>
        <p:nvGrpSpPr>
          <p:cNvPr id="8" name="Ryhmä 59"/>
          <p:cNvGrpSpPr/>
          <p:nvPr/>
        </p:nvGrpSpPr>
        <p:grpSpPr>
          <a:xfrm>
            <a:off x="3055852" y="1948649"/>
            <a:ext cx="599112" cy="832279"/>
            <a:chOff x="3055852" y="1916832"/>
            <a:chExt cx="599112" cy="832279"/>
          </a:xfrm>
        </p:grpSpPr>
        <p:pic>
          <p:nvPicPr>
            <p:cNvPr id="61" name="Kuva 6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5852" y="2465050"/>
              <a:ext cx="599112" cy="284061"/>
            </a:xfrm>
            <a:prstGeom prst="rect">
              <a:avLst/>
            </a:prstGeom>
          </p:spPr>
        </p:pic>
        <p:pic>
          <p:nvPicPr>
            <p:cNvPr id="62" name="Kuva 6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5852" y="1916832"/>
              <a:ext cx="571298" cy="731976"/>
            </a:xfrm>
            <a:prstGeom prst="rect">
              <a:avLst/>
            </a:prstGeom>
          </p:spPr>
        </p:pic>
      </p:grpSp>
      <p:grpSp>
        <p:nvGrpSpPr>
          <p:cNvPr id="9" name="Ryhmä 62"/>
          <p:cNvGrpSpPr/>
          <p:nvPr/>
        </p:nvGrpSpPr>
        <p:grpSpPr>
          <a:xfrm>
            <a:off x="3779912" y="1844824"/>
            <a:ext cx="964679" cy="937844"/>
            <a:chOff x="3779912" y="1844824"/>
            <a:chExt cx="964679" cy="937844"/>
          </a:xfrm>
        </p:grpSpPr>
        <p:pic>
          <p:nvPicPr>
            <p:cNvPr id="64" name="Kuva 6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75870" y="2498607"/>
              <a:ext cx="599112" cy="284061"/>
            </a:xfrm>
            <a:prstGeom prst="rect">
              <a:avLst/>
            </a:prstGeom>
          </p:spPr>
        </p:pic>
        <p:pic>
          <p:nvPicPr>
            <p:cNvPr id="65" name="Kuva 6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79912" y="1844824"/>
              <a:ext cx="964679" cy="818516"/>
            </a:xfrm>
            <a:prstGeom prst="rect">
              <a:avLst/>
            </a:prstGeom>
          </p:spPr>
        </p:pic>
      </p:grpSp>
      <p:grpSp>
        <p:nvGrpSpPr>
          <p:cNvPr id="10" name="Ryhmä 65"/>
          <p:cNvGrpSpPr/>
          <p:nvPr/>
        </p:nvGrpSpPr>
        <p:grpSpPr>
          <a:xfrm>
            <a:off x="4708023" y="1080065"/>
            <a:ext cx="1160151" cy="1673859"/>
            <a:chOff x="4708023" y="1080065"/>
            <a:chExt cx="1160151" cy="1673859"/>
          </a:xfrm>
        </p:grpSpPr>
        <p:pic>
          <p:nvPicPr>
            <p:cNvPr id="67" name="Kuva 6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53646" y="2469863"/>
              <a:ext cx="599112" cy="284061"/>
            </a:xfrm>
            <a:prstGeom prst="rect">
              <a:avLst/>
            </a:prstGeom>
          </p:spPr>
        </p:pic>
        <p:pic>
          <p:nvPicPr>
            <p:cNvPr id="68" name="Kuva 67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08023" y="1080065"/>
              <a:ext cx="1160151" cy="1556847"/>
            </a:xfrm>
            <a:prstGeom prst="rect">
              <a:avLst/>
            </a:prstGeom>
          </p:spPr>
        </p:pic>
      </p:grpSp>
      <p:sp>
        <p:nvSpPr>
          <p:cNvPr id="69" name="Kuvaselite-ellipsi 32"/>
          <p:cNvSpPr/>
          <p:nvPr/>
        </p:nvSpPr>
        <p:spPr>
          <a:xfrm>
            <a:off x="4398312" y="3812586"/>
            <a:ext cx="2183123" cy="871983"/>
          </a:xfrm>
          <a:custGeom>
            <a:avLst/>
            <a:gdLst>
              <a:gd name="connsiteX0" fmla="*/ 796324 w 2730222"/>
              <a:gd name="connsiteY0" fmla="*/ 1361678 h 1210380"/>
              <a:gd name="connsiteX1" fmla="*/ 694253 w 2730222"/>
              <a:gd name="connsiteY1" fmla="*/ 1132260 h 1210380"/>
              <a:gd name="connsiteX2" fmla="*/ 778717 w 2730222"/>
              <a:gd name="connsiteY2" fmla="*/ 58679 h 1210380"/>
              <a:gd name="connsiteX3" fmla="*/ 1757870 w 2730222"/>
              <a:gd name="connsiteY3" fmla="*/ 25589 h 1210380"/>
              <a:gd name="connsiteX4" fmla="*/ 2299802 w 2730222"/>
              <a:gd name="connsiteY4" fmla="*/ 1046267 h 1210380"/>
              <a:gd name="connsiteX5" fmla="*/ 1188470 w 2730222"/>
              <a:gd name="connsiteY5" fmla="*/ 1205292 h 1210380"/>
              <a:gd name="connsiteX6" fmla="*/ 796324 w 2730222"/>
              <a:gd name="connsiteY6" fmla="*/ 1361678 h 1210380"/>
              <a:gd name="connsiteX0" fmla="*/ 796345 w 2730920"/>
              <a:gd name="connsiteY0" fmla="*/ 1361678 h 1361678"/>
              <a:gd name="connsiteX1" fmla="*/ 694274 w 2730920"/>
              <a:gd name="connsiteY1" fmla="*/ 1132260 h 1361678"/>
              <a:gd name="connsiteX2" fmla="*/ 778738 w 2730920"/>
              <a:gd name="connsiteY2" fmla="*/ 58679 h 1361678"/>
              <a:gd name="connsiteX3" fmla="*/ 1757891 w 2730920"/>
              <a:gd name="connsiteY3" fmla="*/ 25589 h 1361678"/>
              <a:gd name="connsiteX4" fmla="*/ 2299823 w 2730920"/>
              <a:gd name="connsiteY4" fmla="*/ 1046267 h 1361678"/>
              <a:gd name="connsiteX5" fmla="*/ 1007337 w 2730920"/>
              <a:gd name="connsiteY5" fmla="*/ 1162160 h 1361678"/>
              <a:gd name="connsiteX6" fmla="*/ 796345 w 2730920"/>
              <a:gd name="connsiteY6" fmla="*/ 1361678 h 1361678"/>
              <a:gd name="connsiteX0" fmla="*/ 738579 w 2730920"/>
              <a:gd name="connsiteY0" fmla="*/ 1736462 h 1736462"/>
              <a:gd name="connsiteX1" fmla="*/ 694274 w 2730920"/>
              <a:gd name="connsiteY1" fmla="*/ 1132260 h 1736462"/>
              <a:gd name="connsiteX2" fmla="*/ 778738 w 2730920"/>
              <a:gd name="connsiteY2" fmla="*/ 58679 h 1736462"/>
              <a:gd name="connsiteX3" fmla="*/ 1757891 w 2730920"/>
              <a:gd name="connsiteY3" fmla="*/ 25589 h 1736462"/>
              <a:gd name="connsiteX4" fmla="*/ 2299823 w 2730920"/>
              <a:gd name="connsiteY4" fmla="*/ 1046267 h 1736462"/>
              <a:gd name="connsiteX5" fmla="*/ 1007337 w 2730920"/>
              <a:gd name="connsiteY5" fmla="*/ 1162160 h 1736462"/>
              <a:gd name="connsiteX6" fmla="*/ 738579 w 2730920"/>
              <a:gd name="connsiteY6" fmla="*/ 1736462 h 1736462"/>
              <a:gd name="connsiteX0" fmla="*/ 598297 w 2730920"/>
              <a:gd name="connsiteY0" fmla="*/ 1580141 h 1580141"/>
              <a:gd name="connsiteX1" fmla="*/ 694274 w 2730920"/>
              <a:gd name="connsiteY1" fmla="*/ 1132260 h 1580141"/>
              <a:gd name="connsiteX2" fmla="*/ 778738 w 2730920"/>
              <a:gd name="connsiteY2" fmla="*/ 58679 h 1580141"/>
              <a:gd name="connsiteX3" fmla="*/ 1757891 w 2730920"/>
              <a:gd name="connsiteY3" fmla="*/ 25589 h 1580141"/>
              <a:gd name="connsiteX4" fmla="*/ 2299823 w 2730920"/>
              <a:gd name="connsiteY4" fmla="*/ 1046267 h 1580141"/>
              <a:gd name="connsiteX5" fmla="*/ 1007337 w 2730920"/>
              <a:gd name="connsiteY5" fmla="*/ 1162160 h 1580141"/>
              <a:gd name="connsiteX6" fmla="*/ 598297 w 2730920"/>
              <a:gd name="connsiteY6" fmla="*/ 1580141 h 1580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30920" h="1580141">
                <a:moveTo>
                  <a:pt x="598297" y="1580141"/>
                </a:moveTo>
                <a:lnTo>
                  <a:pt x="694274" y="1132260"/>
                </a:lnTo>
                <a:cubicBezTo>
                  <a:pt x="-268839" y="891332"/>
                  <a:pt x="-219898" y="269273"/>
                  <a:pt x="778738" y="58679"/>
                </a:cubicBezTo>
                <a:cubicBezTo>
                  <a:pt x="1084565" y="-5814"/>
                  <a:pt x="1433548" y="-17608"/>
                  <a:pt x="1757891" y="25589"/>
                </a:cubicBezTo>
                <a:cubicBezTo>
                  <a:pt x="2764998" y="159718"/>
                  <a:pt x="3066234" y="727067"/>
                  <a:pt x="2299823" y="1046267"/>
                </a:cubicBezTo>
                <a:cubicBezTo>
                  <a:pt x="2001800" y="1170390"/>
                  <a:pt x="1412809" y="1185617"/>
                  <a:pt x="1007337" y="1162160"/>
                </a:cubicBezTo>
                <a:lnTo>
                  <a:pt x="598297" y="1580141"/>
                </a:lnTo>
                <a:close/>
              </a:path>
            </a:pathLst>
          </a:cu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/>
              <a:t>Nuoret </a:t>
            </a:r>
            <a:r>
              <a:rPr lang="fi-FI" sz="800" b="1" dirty="0"/>
              <a:t>olisivat itse mukana niitä </a:t>
            </a:r>
            <a:r>
              <a:rPr lang="fi-FI" sz="800" b="1" dirty="0" smtClean="0"/>
              <a:t>järjestämässä!</a:t>
            </a:r>
            <a:endParaRPr lang="fi-FI" sz="800" dirty="0" smtClean="0"/>
          </a:p>
          <a:p>
            <a:pPr algn="ctr"/>
            <a:endParaRPr lang="fi-FI" sz="800" dirty="0"/>
          </a:p>
        </p:txBody>
      </p:sp>
      <p:sp>
        <p:nvSpPr>
          <p:cNvPr id="71" name="Kuvaselite-ellipsi 32"/>
          <p:cNvSpPr/>
          <p:nvPr/>
        </p:nvSpPr>
        <p:spPr>
          <a:xfrm>
            <a:off x="235381" y="3429572"/>
            <a:ext cx="2001030" cy="1226696"/>
          </a:xfrm>
          <a:custGeom>
            <a:avLst/>
            <a:gdLst>
              <a:gd name="connsiteX0" fmla="*/ 796324 w 2730222"/>
              <a:gd name="connsiteY0" fmla="*/ 1361678 h 1210380"/>
              <a:gd name="connsiteX1" fmla="*/ 694253 w 2730222"/>
              <a:gd name="connsiteY1" fmla="*/ 1132260 h 1210380"/>
              <a:gd name="connsiteX2" fmla="*/ 778717 w 2730222"/>
              <a:gd name="connsiteY2" fmla="*/ 58679 h 1210380"/>
              <a:gd name="connsiteX3" fmla="*/ 1757870 w 2730222"/>
              <a:gd name="connsiteY3" fmla="*/ 25589 h 1210380"/>
              <a:gd name="connsiteX4" fmla="*/ 2299802 w 2730222"/>
              <a:gd name="connsiteY4" fmla="*/ 1046267 h 1210380"/>
              <a:gd name="connsiteX5" fmla="*/ 1188470 w 2730222"/>
              <a:gd name="connsiteY5" fmla="*/ 1205292 h 1210380"/>
              <a:gd name="connsiteX6" fmla="*/ 796324 w 2730222"/>
              <a:gd name="connsiteY6" fmla="*/ 1361678 h 1210380"/>
              <a:gd name="connsiteX0" fmla="*/ 796345 w 2730920"/>
              <a:gd name="connsiteY0" fmla="*/ 1361678 h 1361678"/>
              <a:gd name="connsiteX1" fmla="*/ 694274 w 2730920"/>
              <a:gd name="connsiteY1" fmla="*/ 1132260 h 1361678"/>
              <a:gd name="connsiteX2" fmla="*/ 778738 w 2730920"/>
              <a:gd name="connsiteY2" fmla="*/ 58679 h 1361678"/>
              <a:gd name="connsiteX3" fmla="*/ 1757891 w 2730920"/>
              <a:gd name="connsiteY3" fmla="*/ 25589 h 1361678"/>
              <a:gd name="connsiteX4" fmla="*/ 2299823 w 2730920"/>
              <a:gd name="connsiteY4" fmla="*/ 1046267 h 1361678"/>
              <a:gd name="connsiteX5" fmla="*/ 1007337 w 2730920"/>
              <a:gd name="connsiteY5" fmla="*/ 1162160 h 1361678"/>
              <a:gd name="connsiteX6" fmla="*/ 796345 w 2730920"/>
              <a:gd name="connsiteY6" fmla="*/ 1361678 h 1361678"/>
              <a:gd name="connsiteX0" fmla="*/ 771483 w 2730920"/>
              <a:gd name="connsiteY0" fmla="*/ 1622398 h 1622398"/>
              <a:gd name="connsiteX1" fmla="*/ 694274 w 2730920"/>
              <a:gd name="connsiteY1" fmla="*/ 1132260 h 1622398"/>
              <a:gd name="connsiteX2" fmla="*/ 778738 w 2730920"/>
              <a:gd name="connsiteY2" fmla="*/ 58679 h 1622398"/>
              <a:gd name="connsiteX3" fmla="*/ 1757891 w 2730920"/>
              <a:gd name="connsiteY3" fmla="*/ 25589 h 1622398"/>
              <a:gd name="connsiteX4" fmla="*/ 2299823 w 2730920"/>
              <a:gd name="connsiteY4" fmla="*/ 1046267 h 1622398"/>
              <a:gd name="connsiteX5" fmla="*/ 1007337 w 2730920"/>
              <a:gd name="connsiteY5" fmla="*/ 1162160 h 1622398"/>
              <a:gd name="connsiteX6" fmla="*/ 771483 w 2730920"/>
              <a:gd name="connsiteY6" fmla="*/ 1622398 h 1622398"/>
              <a:gd name="connsiteX0" fmla="*/ 771483 w 2730920"/>
              <a:gd name="connsiteY0" fmla="*/ 1948297 h 1948297"/>
              <a:gd name="connsiteX1" fmla="*/ 694274 w 2730920"/>
              <a:gd name="connsiteY1" fmla="*/ 1132260 h 1948297"/>
              <a:gd name="connsiteX2" fmla="*/ 778738 w 2730920"/>
              <a:gd name="connsiteY2" fmla="*/ 58679 h 1948297"/>
              <a:gd name="connsiteX3" fmla="*/ 1757891 w 2730920"/>
              <a:gd name="connsiteY3" fmla="*/ 25589 h 1948297"/>
              <a:gd name="connsiteX4" fmla="*/ 2299823 w 2730920"/>
              <a:gd name="connsiteY4" fmla="*/ 1046267 h 1948297"/>
              <a:gd name="connsiteX5" fmla="*/ 1007337 w 2730920"/>
              <a:gd name="connsiteY5" fmla="*/ 1162160 h 1948297"/>
              <a:gd name="connsiteX6" fmla="*/ 771483 w 2730920"/>
              <a:gd name="connsiteY6" fmla="*/ 1948297 h 1948297"/>
              <a:gd name="connsiteX0" fmla="*/ 936305 w 2730920"/>
              <a:gd name="connsiteY0" fmla="*/ 1979578 h 1979578"/>
              <a:gd name="connsiteX1" fmla="*/ 694274 w 2730920"/>
              <a:gd name="connsiteY1" fmla="*/ 1132260 h 1979578"/>
              <a:gd name="connsiteX2" fmla="*/ 778738 w 2730920"/>
              <a:gd name="connsiteY2" fmla="*/ 58679 h 1979578"/>
              <a:gd name="connsiteX3" fmla="*/ 1757891 w 2730920"/>
              <a:gd name="connsiteY3" fmla="*/ 25589 h 1979578"/>
              <a:gd name="connsiteX4" fmla="*/ 2299823 w 2730920"/>
              <a:gd name="connsiteY4" fmla="*/ 1046267 h 1979578"/>
              <a:gd name="connsiteX5" fmla="*/ 1007337 w 2730920"/>
              <a:gd name="connsiteY5" fmla="*/ 1162160 h 1979578"/>
              <a:gd name="connsiteX6" fmla="*/ 936305 w 2730920"/>
              <a:gd name="connsiteY6" fmla="*/ 1979578 h 1979578"/>
              <a:gd name="connsiteX0" fmla="*/ 1112899 w 2730920"/>
              <a:gd name="connsiteY0" fmla="*/ 2048915 h 2048915"/>
              <a:gd name="connsiteX1" fmla="*/ 694274 w 2730920"/>
              <a:gd name="connsiteY1" fmla="*/ 1132260 h 2048915"/>
              <a:gd name="connsiteX2" fmla="*/ 778738 w 2730920"/>
              <a:gd name="connsiteY2" fmla="*/ 58679 h 2048915"/>
              <a:gd name="connsiteX3" fmla="*/ 1757891 w 2730920"/>
              <a:gd name="connsiteY3" fmla="*/ 25589 h 2048915"/>
              <a:gd name="connsiteX4" fmla="*/ 2299823 w 2730920"/>
              <a:gd name="connsiteY4" fmla="*/ 1046267 h 2048915"/>
              <a:gd name="connsiteX5" fmla="*/ 1007337 w 2730920"/>
              <a:gd name="connsiteY5" fmla="*/ 1162160 h 2048915"/>
              <a:gd name="connsiteX6" fmla="*/ 1112899 w 2730920"/>
              <a:gd name="connsiteY6" fmla="*/ 2048915 h 2048915"/>
              <a:gd name="connsiteX0" fmla="*/ 1112899 w 2730920"/>
              <a:gd name="connsiteY0" fmla="*/ 2048915 h 2048915"/>
              <a:gd name="connsiteX1" fmla="*/ 694274 w 2730920"/>
              <a:gd name="connsiteY1" fmla="*/ 1132260 h 2048915"/>
              <a:gd name="connsiteX2" fmla="*/ 778738 w 2730920"/>
              <a:gd name="connsiteY2" fmla="*/ 58679 h 2048915"/>
              <a:gd name="connsiteX3" fmla="*/ 1757891 w 2730920"/>
              <a:gd name="connsiteY3" fmla="*/ 25589 h 2048915"/>
              <a:gd name="connsiteX4" fmla="*/ 2299823 w 2730920"/>
              <a:gd name="connsiteY4" fmla="*/ 1046267 h 2048915"/>
              <a:gd name="connsiteX5" fmla="*/ 1007337 w 2730920"/>
              <a:gd name="connsiteY5" fmla="*/ 1162160 h 2048915"/>
              <a:gd name="connsiteX6" fmla="*/ 1112899 w 2730920"/>
              <a:gd name="connsiteY6" fmla="*/ 2048915 h 2048915"/>
              <a:gd name="connsiteX0" fmla="*/ 1207084 w 2730920"/>
              <a:gd name="connsiteY0" fmla="*/ 2187588 h 2187588"/>
              <a:gd name="connsiteX1" fmla="*/ 694274 w 2730920"/>
              <a:gd name="connsiteY1" fmla="*/ 1132260 h 2187588"/>
              <a:gd name="connsiteX2" fmla="*/ 778738 w 2730920"/>
              <a:gd name="connsiteY2" fmla="*/ 58679 h 2187588"/>
              <a:gd name="connsiteX3" fmla="*/ 1757891 w 2730920"/>
              <a:gd name="connsiteY3" fmla="*/ 25589 h 2187588"/>
              <a:gd name="connsiteX4" fmla="*/ 2299823 w 2730920"/>
              <a:gd name="connsiteY4" fmla="*/ 1046267 h 2187588"/>
              <a:gd name="connsiteX5" fmla="*/ 1007337 w 2730920"/>
              <a:gd name="connsiteY5" fmla="*/ 1162160 h 2187588"/>
              <a:gd name="connsiteX6" fmla="*/ 1207084 w 2730920"/>
              <a:gd name="connsiteY6" fmla="*/ 2187588 h 2187588"/>
              <a:gd name="connsiteX0" fmla="*/ 1207084 w 2730920"/>
              <a:gd name="connsiteY0" fmla="*/ 2187588 h 2187588"/>
              <a:gd name="connsiteX1" fmla="*/ 694274 w 2730920"/>
              <a:gd name="connsiteY1" fmla="*/ 1132260 h 2187588"/>
              <a:gd name="connsiteX2" fmla="*/ 778738 w 2730920"/>
              <a:gd name="connsiteY2" fmla="*/ 58679 h 2187588"/>
              <a:gd name="connsiteX3" fmla="*/ 1757891 w 2730920"/>
              <a:gd name="connsiteY3" fmla="*/ 25589 h 2187588"/>
              <a:gd name="connsiteX4" fmla="*/ 2299823 w 2730920"/>
              <a:gd name="connsiteY4" fmla="*/ 1046267 h 2187588"/>
              <a:gd name="connsiteX5" fmla="*/ 1007337 w 2730920"/>
              <a:gd name="connsiteY5" fmla="*/ 1162160 h 2187588"/>
              <a:gd name="connsiteX6" fmla="*/ 1207084 w 2730920"/>
              <a:gd name="connsiteY6" fmla="*/ 2187588 h 2187588"/>
              <a:gd name="connsiteX0" fmla="*/ 1207084 w 2730920"/>
              <a:gd name="connsiteY0" fmla="*/ 2187588 h 2187588"/>
              <a:gd name="connsiteX1" fmla="*/ 694274 w 2730920"/>
              <a:gd name="connsiteY1" fmla="*/ 1132260 h 2187588"/>
              <a:gd name="connsiteX2" fmla="*/ 778738 w 2730920"/>
              <a:gd name="connsiteY2" fmla="*/ 58679 h 2187588"/>
              <a:gd name="connsiteX3" fmla="*/ 1757891 w 2730920"/>
              <a:gd name="connsiteY3" fmla="*/ 25589 h 2187588"/>
              <a:gd name="connsiteX4" fmla="*/ 2299823 w 2730920"/>
              <a:gd name="connsiteY4" fmla="*/ 1046267 h 2187588"/>
              <a:gd name="connsiteX5" fmla="*/ 1007337 w 2730920"/>
              <a:gd name="connsiteY5" fmla="*/ 1162160 h 2187588"/>
              <a:gd name="connsiteX6" fmla="*/ 1207084 w 2730920"/>
              <a:gd name="connsiteY6" fmla="*/ 2187588 h 2187588"/>
              <a:gd name="connsiteX0" fmla="*/ 1477861 w 2730920"/>
              <a:gd name="connsiteY0" fmla="*/ 2464932 h 2464932"/>
              <a:gd name="connsiteX1" fmla="*/ 694274 w 2730920"/>
              <a:gd name="connsiteY1" fmla="*/ 1132260 h 2464932"/>
              <a:gd name="connsiteX2" fmla="*/ 778738 w 2730920"/>
              <a:gd name="connsiteY2" fmla="*/ 58679 h 2464932"/>
              <a:gd name="connsiteX3" fmla="*/ 1757891 w 2730920"/>
              <a:gd name="connsiteY3" fmla="*/ 25589 h 2464932"/>
              <a:gd name="connsiteX4" fmla="*/ 2299823 w 2730920"/>
              <a:gd name="connsiteY4" fmla="*/ 1046267 h 2464932"/>
              <a:gd name="connsiteX5" fmla="*/ 1007337 w 2730920"/>
              <a:gd name="connsiteY5" fmla="*/ 1162160 h 2464932"/>
              <a:gd name="connsiteX6" fmla="*/ 1477861 w 2730920"/>
              <a:gd name="connsiteY6" fmla="*/ 2464932 h 2464932"/>
              <a:gd name="connsiteX0" fmla="*/ 1477861 w 2730920"/>
              <a:gd name="connsiteY0" fmla="*/ 2464932 h 2464932"/>
              <a:gd name="connsiteX1" fmla="*/ 694274 w 2730920"/>
              <a:gd name="connsiteY1" fmla="*/ 1132260 h 2464932"/>
              <a:gd name="connsiteX2" fmla="*/ 778738 w 2730920"/>
              <a:gd name="connsiteY2" fmla="*/ 58679 h 2464932"/>
              <a:gd name="connsiteX3" fmla="*/ 1757891 w 2730920"/>
              <a:gd name="connsiteY3" fmla="*/ 25589 h 2464932"/>
              <a:gd name="connsiteX4" fmla="*/ 2299823 w 2730920"/>
              <a:gd name="connsiteY4" fmla="*/ 1046267 h 2464932"/>
              <a:gd name="connsiteX5" fmla="*/ 1007337 w 2730920"/>
              <a:gd name="connsiteY5" fmla="*/ 1162160 h 2464932"/>
              <a:gd name="connsiteX6" fmla="*/ 1477861 w 2730920"/>
              <a:gd name="connsiteY6" fmla="*/ 2464932 h 2464932"/>
              <a:gd name="connsiteX0" fmla="*/ 1477861 w 2730920"/>
              <a:gd name="connsiteY0" fmla="*/ 2464932 h 2464932"/>
              <a:gd name="connsiteX1" fmla="*/ 694274 w 2730920"/>
              <a:gd name="connsiteY1" fmla="*/ 1132260 h 2464932"/>
              <a:gd name="connsiteX2" fmla="*/ 778738 w 2730920"/>
              <a:gd name="connsiteY2" fmla="*/ 58679 h 2464932"/>
              <a:gd name="connsiteX3" fmla="*/ 1757891 w 2730920"/>
              <a:gd name="connsiteY3" fmla="*/ 25589 h 2464932"/>
              <a:gd name="connsiteX4" fmla="*/ 2299823 w 2730920"/>
              <a:gd name="connsiteY4" fmla="*/ 1046267 h 2464932"/>
              <a:gd name="connsiteX5" fmla="*/ 1007337 w 2730920"/>
              <a:gd name="connsiteY5" fmla="*/ 1162160 h 2464932"/>
              <a:gd name="connsiteX6" fmla="*/ 1477861 w 2730920"/>
              <a:gd name="connsiteY6" fmla="*/ 2464932 h 2464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30920" h="2464932">
                <a:moveTo>
                  <a:pt x="1477861" y="2464932"/>
                </a:moveTo>
                <a:cubicBezTo>
                  <a:pt x="1255908" y="2234495"/>
                  <a:pt x="774951" y="1414699"/>
                  <a:pt x="694274" y="1132260"/>
                </a:cubicBezTo>
                <a:cubicBezTo>
                  <a:pt x="-268839" y="891332"/>
                  <a:pt x="-219898" y="269273"/>
                  <a:pt x="778738" y="58679"/>
                </a:cubicBezTo>
                <a:cubicBezTo>
                  <a:pt x="1084565" y="-5814"/>
                  <a:pt x="1433548" y="-17608"/>
                  <a:pt x="1757891" y="25589"/>
                </a:cubicBezTo>
                <a:cubicBezTo>
                  <a:pt x="2764998" y="159718"/>
                  <a:pt x="3066234" y="727067"/>
                  <a:pt x="2299823" y="1046267"/>
                </a:cubicBezTo>
                <a:cubicBezTo>
                  <a:pt x="2001800" y="1170390"/>
                  <a:pt x="1412809" y="1185617"/>
                  <a:pt x="1007337" y="1162160"/>
                </a:cubicBezTo>
                <a:cubicBezTo>
                  <a:pt x="1042524" y="1457745"/>
                  <a:pt x="1360264" y="2117345"/>
                  <a:pt x="1477861" y="2464932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fi-FI" sz="800" dirty="0" smtClean="0">
              <a:solidFill>
                <a:schemeClr val="bg1"/>
              </a:solidFill>
            </a:endParaRPr>
          </a:p>
          <a:p>
            <a:pPr algn="ctr"/>
            <a:r>
              <a:rPr lang="fi-FI" sz="800" b="1" dirty="0" smtClean="0">
                <a:solidFill>
                  <a:schemeClr val="bg1"/>
                </a:solidFill>
              </a:rPr>
              <a:t>Oppiminen tapahtuu </a:t>
            </a:r>
          </a:p>
          <a:p>
            <a:pPr algn="ctr"/>
            <a:r>
              <a:rPr lang="fi-FI" sz="800" b="1" dirty="0" smtClean="0">
                <a:solidFill>
                  <a:schemeClr val="bg1"/>
                </a:solidFill>
              </a:rPr>
              <a:t>käytännön kautta.</a:t>
            </a:r>
            <a:endParaRPr lang="fi-FI" sz="800" dirty="0">
              <a:solidFill>
                <a:schemeClr val="bg1"/>
              </a:solidFill>
            </a:endParaRPr>
          </a:p>
        </p:txBody>
      </p:sp>
      <p:sp>
        <p:nvSpPr>
          <p:cNvPr id="72" name="Kuvaselite-ellipsi 32"/>
          <p:cNvSpPr/>
          <p:nvPr/>
        </p:nvSpPr>
        <p:spPr>
          <a:xfrm>
            <a:off x="4779165" y="4518390"/>
            <a:ext cx="1521028" cy="915115"/>
          </a:xfrm>
          <a:custGeom>
            <a:avLst/>
            <a:gdLst>
              <a:gd name="connsiteX0" fmla="*/ 796324 w 2730222"/>
              <a:gd name="connsiteY0" fmla="*/ 1361678 h 1210380"/>
              <a:gd name="connsiteX1" fmla="*/ 694253 w 2730222"/>
              <a:gd name="connsiteY1" fmla="*/ 1132260 h 1210380"/>
              <a:gd name="connsiteX2" fmla="*/ 778717 w 2730222"/>
              <a:gd name="connsiteY2" fmla="*/ 58679 h 1210380"/>
              <a:gd name="connsiteX3" fmla="*/ 1757870 w 2730222"/>
              <a:gd name="connsiteY3" fmla="*/ 25589 h 1210380"/>
              <a:gd name="connsiteX4" fmla="*/ 2299802 w 2730222"/>
              <a:gd name="connsiteY4" fmla="*/ 1046267 h 1210380"/>
              <a:gd name="connsiteX5" fmla="*/ 1188470 w 2730222"/>
              <a:gd name="connsiteY5" fmla="*/ 1205292 h 1210380"/>
              <a:gd name="connsiteX6" fmla="*/ 796324 w 2730222"/>
              <a:gd name="connsiteY6" fmla="*/ 1361678 h 1210380"/>
              <a:gd name="connsiteX0" fmla="*/ 796345 w 2730920"/>
              <a:gd name="connsiteY0" fmla="*/ 1361678 h 1361678"/>
              <a:gd name="connsiteX1" fmla="*/ 694274 w 2730920"/>
              <a:gd name="connsiteY1" fmla="*/ 1132260 h 1361678"/>
              <a:gd name="connsiteX2" fmla="*/ 778738 w 2730920"/>
              <a:gd name="connsiteY2" fmla="*/ 58679 h 1361678"/>
              <a:gd name="connsiteX3" fmla="*/ 1757891 w 2730920"/>
              <a:gd name="connsiteY3" fmla="*/ 25589 h 1361678"/>
              <a:gd name="connsiteX4" fmla="*/ 2299823 w 2730920"/>
              <a:gd name="connsiteY4" fmla="*/ 1046267 h 1361678"/>
              <a:gd name="connsiteX5" fmla="*/ 1007337 w 2730920"/>
              <a:gd name="connsiteY5" fmla="*/ 1162160 h 1361678"/>
              <a:gd name="connsiteX6" fmla="*/ 796345 w 2730920"/>
              <a:gd name="connsiteY6" fmla="*/ 1361678 h 1361678"/>
              <a:gd name="connsiteX0" fmla="*/ 738579 w 2730920"/>
              <a:gd name="connsiteY0" fmla="*/ 1736462 h 1736462"/>
              <a:gd name="connsiteX1" fmla="*/ 694274 w 2730920"/>
              <a:gd name="connsiteY1" fmla="*/ 1132260 h 1736462"/>
              <a:gd name="connsiteX2" fmla="*/ 778738 w 2730920"/>
              <a:gd name="connsiteY2" fmla="*/ 58679 h 1736462"/>
              <a:gd name="connsiteX3" fmla="*/ 1757891 w 2730920"/>
              <a:gd name="connsiteY3" fmla="*/ 25589 h 1736462"/>
              <a:gd name="connsiteX4" fmla="*/ 2299823 w 2730920"/>
              <a:gd name="connsiteY4" fmla="*/ 1046267 h 1736462"/>
              <a:gd name="connsiteX5" fmla="*/ 1007337 w 2730920"/>
              <a:gd name="connsiteY5" fmla="*/ 1162160 h 1736462"/>
              <a:gd name="connsiteX6" fmla="*/ 738579 w 2730920"/>
              <a:gd name="connsiteY6" fmla="*/ 1736462 h 1736462"/>
              <a:gd name="connsiteX0" fmla="*/ 598297 w 2730920"/>
              <a:gd name="connsiteY0" fmla="*/ 1580141 h 1580141"/>
              <a:gd name="connsiteX1" fmla="*/ 694274 w 2730920"/>
              <a:gd name="connsiteY1" fmla="*/ 1132260 h 1580141"/>
              <a:gd name="connsiteX2" fmla="*/ 778738 w 2730920"/>
              <a:gd name="connsiteY2" fmla="*/ 58679 h 1580141"/>
              <a:gd name="connsiteX3" fmla="*/ 1757891 w 2730920"/>
              <a:gd name="connsiteY3" fmla="*/ 25589 h 1580141"/>
              <a:gd name="connsiteX4" fmla="*/ 2299823 w 2730920"/>
              <a:gd name="connsiteY4" fmla="*/ 1046267 h 1580141"/>
              <a:gd name="connsiteX5" fmla="*/ 1007337 w 2730920"/>
              <a:gd name="connsiteY5" fmla="*/ 1162160 h 1580141"/>
              <a:gd name="connsiteX6" fmla="*/ 598297 w 2730920"/>
              <a:gd name="connsiteY6" fmla="*/ 1580141 h 1580141"/>
              <a:gd name="connsiteX0" fmla="*/ 319510 w 2730920"/>
              <a:gd name="connsiteY0" fmla="*/ 1658302 h 1658302"/>
              <a:gd name="connsiteX1" fmla="*/ 694274 w 2730920"/>
              <a:gd name="connsiteY1" fmla="*/ 1132260 h 1658302"/>
              <a:gd name="connsiteX2" fmla="*/ 778738 w 2730920"/>
              <a:gd name="connsiteY2" fmla="*/ 58679 h 1658302"/>
              <a:gd name="connsiteX3" fmla="*/ 1757891 w 2730920"/>
              <a:gd name="connsiteY3" fmla="*/ 25589 h 1658302"/>
              <a:gd name="connsiteX4" fmla="*/ 2299823 w 2730920"/>
              <a:gd name="connsiteY4" fmla="*/ 1046267 h 1658302"/>
              <a:gd name="connsiteX5" fmla="*/ 1007337 w 2730920"/>
              <a:gd name="connsiteY5" fmla="*/ 1162160 h 1658302"/>
              <a:gd name="connsiteX6" fmla="*/ 319510 w 2730920"/>
              <a:gd name="connsiteY6" fmla="*/ 1658302 h 1658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30920" h="1658302">
                <a:moveTo>
                  <a:pt x="319510" y="1658302"/>
                </a:moveTo>
                <a:cubicBezTo>
                  <a:pt x="351502" y="1509008"/>
                  <a:pt x="662282" y="1281554"/>
                  <a:pt x="694274" y="1132260"/>
                </a:cubicBezTo>
                <a:cubicBezTo>
                  <a:pt x="-268839" y="891332"/>
                  <a:pt x="-219898" y="269273"/>
                  <a:pt x="778738" y="58679"/>
                </a:cubicBezTo>
                <a:cubicBezTo>
                  <a:pt x="1084565" y="-5814"/>
                  <a:pt x="1433548" y="-17608"/>
                  <a:pt x="1757891" y="25589"/>
                </a:cubicBezTo>
                <a:cubicBezTo>
                  <a:pt x="2764998" y="159718"/>
                  <a:pt x="3066234" y="727067"/>
                  <a:pt x="2299823" y="1046267"/>
                </a:cubicBezTo>
                <a:cubicBezTo>
                  <a:pt x="2001800" y="1170390"/>
                  <a:pt x="1412809" y="1185617"/>
                  <a:pt x="1007337" y="1162160"/>
                </a:cubicBezTo>
                <a:lnTo>
                  <a:pt x="319510" y="1658302"/>
                </a:lnTo>
                <a:close/>
              </a:path>
            </a:pathLst>
          </a:cu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fi-FI" sz="800" b="1" dirty="0" smtClean="0"/>
          </a:p>
          <a:p>
            <a:pPr algn="ctr"/>
            <a:r>
              <a:rPr lang="fi-FI" sz="800" b="1" dirty="0" smtClean="0"/>
              <a:t>Tietää </a:t>
            </a:r>
          </a:p>
          <a:p>
            <a:pPr algn="ctr"/>
            <a:r>
              <a:rPr lang="fi-FI" sz="800" b="1" dirty="0" smtClean="0"/>
              <a:t>osaavansa!</a:t>
            </a:r>
            <a:endParaRPr lang="fi-FI" sz="800" dirty="0"/>
          </a:p>
        </p:txBody>
      </p:sp>
      <p:pic>
        <p:nvPicPr>
          <p:cNvPr id="70" name="Kuva 6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-300000">
            <a:off x="1440693" y="4560090"/>
            <a:ext cx="139594" cy="856177"/>
          </a:xfrm>
          <a:prstGeom prst="rect">
            <a:avLst/>
          </a:prstGeom>
        </p:spPr>
      </p:pic>
      <p:pic>
        <p:nvPicPr>
          <p:cNvPr id="74" name="Kuva 7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-300000">
            <a:off x="3561758" y="3157107"/>
            <a:ext cx="123229" cy="755805"/>
          </a:xfrm>
          <a:prstGeom prst="rect">
            <a:avLst/>
          </a:prstGeom>
        </p:spPr>
      </p:pic>
      <p:pic>
        <p:nvPicPr>
          <p:cNvPr id="75" name="Kuva 7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00">
            <a:off x="4550005" y="3152905"/>
            <a:ext cx="114558" cy="718588"/>
          </a:xfrm>
          <a:prstGeom prst="rect">
            <a:avLst/>
          </a:prstGeom>
        </p:spPr>
      </p:pic>
      <p:pic>
        <p:nvPicPr>
          <p:cNvPr id="76" name="Kuva 7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-300000">
            <a:off x="5335888" y="2829525"/>
            <a:ext cx="113324" cy="695057"/>
          </a:xfrm>
          <a:prstGeom prst="rect">
            <a:avLst/>
          </a:prstGeom>
        </p:spPr>
      </p:pic>
      <p:pic>
        <p:nvPicPr>
          <p:cNvPr id="77" name="Kuva 7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00">
            <a:off x="8888792" y="2465188"/>
            <a:ext cx="136492" cy="856177"/>
          </a:xfrm>
          <a:prstGeom prst="rect">
            <a:avLst/>
          </a:prstGeom>
        </p:spPr>
      </p:pic>
      <p:pic>
        <p:nvPicPr>
          <p:cNvPr id="78" name="Kuva 7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-300000">
            <a:off x="5902937" y="5664572"/>
            <a:ext cx="140529" cy="861912"/>
          </a:xfrm>
          <a:prstGeom prst="rect">
            <a:avLst/>
          </a:prstGeom>
        </p:spPr>
      </p:pic>
      <p:pic>
        <p:nvPicPr>
          <p:cNvPr id="79" name="Kuva 7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00">
            <a:off x="6393988" y="5243930"/>
            <a:ext cx="137406" cy="861910"/>
          </a:xfrm>
          <a:prstGeom prst="rect">
            <a:avLst/>
          </a:prstGeom>
        </p:spPr>
      </p:pic>
      <p:pic>
        <p:nvPicPr>
          <p:cNvPr id="80" name="Kuva 7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30" y="3882910"/>
            <a:ext cx="594130" cy="1215265"/>
          </a:xfrm>
          <a:prstGeom prst="rect">
            <a:avLst/>
          </a:prstGeom>
        </p:spPr>
      </p:pic>
      <p:pic>
        <p:nvPicPr>
          <p:cNvPr id="73" name="Kuva 7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085184"/>
            <a:ext cx="1727256" cy="1329645"/>
          </a:xfrm>
          <a:prstGeom prst="rect">
            <a:avLst/>
          </a:prstGeom>
        </p:spPr>
      </p:pic>
      <p:pic>
        <p:nvPicPr>
          <p:cNvPr id="81" name="Kuva 8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5661248"/>
            <a:ext cx="1648723" cy="776005"/>
          </a:xfrm>
          <a:prstGeom prst="rect">
            <a:avLst/>
          </a:prstGeom>
        </p:spPr>
      </p:pic>
      <p:pic>
        <p:nvPicPr>
          <p:cNvPr id="83" name="Kuva 8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6823" y="2496867"/>
            <a:ext cx="599112" cy="284061"/>
          </a:xfrm>
          <a:prstGeom prst="rect">
            <a:avLst/>
          </a:prstGeom>
        </p:spPr>
      </p:pic>
      <p:pic>
        <p:nvPicPr>
          <p:cNvPr id="85" name="Kuva 8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2348880"/>
            <a:ext cx="599112" cy="284061"/>
          </a:xfrm>
          <a:prstGeom prst="rect">
            <a:avLst/>
          </a:prstGeom>
        </p:spPr>
      </p:pic>
      <p:pic>
        <p:nvPicPr>
          <p:cNvPr id="1026" name="Picture 2" descr="C:\Users\a002456\AppData\Local\Microsoft\Windows\Temporary Internet Files\Content.Outlook\K1APR0CP\Mukula2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259632" y="2132856"/>
            <a:ext cx="617285" cy="501544"/>
          </a:xfrm>
          <a:prstGeom prst="rect">
            <a:avLst/>
          </a:prstGeom>
          <a:noFill/>
        </p:spPr>
      </p:pic>
      <p:sp>
        <p:nvSpPr>
          <p:cNvPr id="82" name="Tekstiruutu 81"/>
          <p:cNvSpPr txBox="1"/>
          <p:nvPr/>
        </p:nvSpPr>
        <p:spPr>
          <a:xfrm rot="5400000">
            <a:off x="7580967" y="4989225"/>
            <a:ext cx="290141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fi-FI" sz="800" dirty="0" smtClean="0"/>
              <a:t>Kuvat: Martti </a:t>
            </a:r>
            <a:r>
              <a:rPr lang="fi-FI" sz="800" dirty="0"/>
              <a:t>Hänninen ja </a:t>
            </a:r>
            <a:r>
              <a:rPr lang="fi-FI" sz="800" dirty="0" err="1"/>
              <a:t>Kixit</a:t>
            </a:r>
            <a:r>
              <a:rPr lang="fi-FI" sz="800" dirty="0"/>
              <a:t> Oy</a:t>
            </a:r>
            <a:r>
              <a:rPr lang="fi-FI" sz="800" dirty="0" smtClean="0"/>
              <a:t>, Heleen Paukkunen</a:t>
            </a:r>
            <a:endParaRPr lang="fi-FI" sz="800" dirty="0"/>
          </a:p>
        </p:txBody>
      </p:sp>
    </p:spTree>
    <p:extLst>
      <p:ext uri="{BB962C8B-B14F-4D97-AF65-F5344CB8AC3E}">
        <p14:creationId xmlns="" xmlns:p14="http://schemas.microsoft.com/office/powerpoint/2010/main" val="373040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7584" y="836712"/>
            <a:ext cx="7776864" cy="1074990"/>
          </a:xfrm>
        </p:spPr>
        <p:txBody>
          <a:bodyPr/>
          <a:lstStyle/>
          <a:p>
            <a:r>
              <a:rPr lang="fi-FI" b="1" dirty="0" smtClean="0">
                <a:solidFill>
                  <a:srgbClr val="002060"/>
                </a:solidFill>
              </a:rPr>
              <a:t>Nuorisotakuun jatkoa 2015 – 2016 </a:t>
            </a:r>
            <a:endParaRPr lang="fi-FI" b="1" dirty="0">
              <a:solidFill>
                <a:srgbClr val="002060"/>
              </a:solidFill>
            </a:endParaRP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sz="2000" dirty="0" smtClean="0"/>
              <a:t>Ohjaamo-kokonaisuuden ohjausryhmä tai johtoryhmä tms. </a:t>
            </a:r>
            <a:r>
              <a:rPr lang="fi-FI" sz="2000" dirty="0" smtClean="0"/>
              <a:t>myös nimeltään, mikä </a:t>
            </a:r>
            <a:r>
              <a:rPr lang="fi-FI" sz="2000" dirty="0" smtClean="0"/>
              <a:t>liittää tehtävän nuorisotakuun Ohjaamon </a:t>
            </a:r>
            <a:r>
              <a:rPr lang="fi-FI" sz="2000" dirty="0" smtClean="0"/>
              <a:t>järjestelyihin maakunnallisesti</a:t>
            </a:r>
            <a:endParaRPr lang="fi-FI" sz="2000" dirty="0" smtClean="0"/>
          </a:p>
          <a:p>
            <a:r>
              <a:rPr lang="fi-FI" sz="2000" dirty="0" smtClean="0"/>
              <a:t>Kytketään kiinteästi maakunnan nuorisotakuun tavoitteisiin ja erityisesti yhteisten järjestelyiden ja palvelujen päättävän tason kokoonpanoksi, jolloin tulee yhteys myös </a:t>
            </a:r>
            <a:r>
              <a:rPr lang="fi-FI" sz="2000" dirty="0" err="1" smtClean="0"/>
              <a:t>ELOon</a:t>
            </a:r>
            <a:r>
              <a:rPr lang="fi-FI" sz="2000" dirty="0" smtClean="0"/>
              <a:t> </a:t>
            </a:r>
            <a:r>
              <a:rPr lang="fi-FI" sz="2000" dirty="0" smtClean="0"/>
              <a:t>sekä</a:t>
            </a:r>
            <a:r>
              <a:rPr lang="fi-FI" sz="2000" dirty="0" smtClean="0"/>
              <a:t> </a:t>
            </a:r>
            <a:r>
              <a:rPr lang="fi-FI" sz="2000" dirty="0" smtClean="0"/>
              <a:t>kuntien nuorten palvelu- ja ohjausverkostoihin</a:t>
            </a:r>
          </a:p>
          <a:p>
            <a:r>
              <a:rPr lang="fi-FI" sz="2000" dirty="0" smtClean="0"/>
              <a:t>Jäsenet nimetään, esim. enintään 10 henkeä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7584" y="764704"/>
            <a:ext cx="7776864" cy="1146998"/>
          </a:xfrm>
        </p:spPr>
        <p:txBody>
          <a:bodyPr/>
          <a:lstStyle/>
          <a:p>
            <a:r>
              <a:rPr lang="fi-FI" b="1" dirty="0" smtClean="0">
                <a:solidFill>
                  <a:srgbClr val="002060"/>
                </a:solidFill>
              </a:rPr>
              <a:t>Nuorisotakuun jatkoa 2015 – 2016, tehtävänä esim.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sz="2000" dirty="0" smtClean="0"/>
              <a:t>Ohjaa yhteisten nuorten palveluiden kokonaisuuden järjestelyitä (Ohjaamo) Etelä-Savossa </a:t>
            </a:r>
            <a:r>
              <a:rPr lang="fi-FI" sz="2000" dirty="0" err="1" smtClean="0"/>
              <a:t>monihallinnollisesti</a:t>
            </a:r>
            <a:r>
              <a:rPr lang="fi-FI" sz="2000" dirty="0" smtClean="0"/>
              <a:t>, -alaisesti ja          -ammatillisesti</a:t>
            </a:r>
          </a:p>
          <a:p>
            <a:r>
              <a:rPr lang="fi-FI" sz="2000" dirty="0" smtClean="0"/>
              <a:t>Vastaa nuorisotakuun tavoitteisiin pääsystä ja arvioinnista</a:t>
            </a:r>
          </a:p>
          <a:p>
            <a:r>
              <a:rPr lang="fi-FI" sz="2000" dirty="0" smtClean="0"/>
              <a:t>Ottaa nuoret mukaan yhteisten järjestelyiden suunnitteluun, toteutukseen, arviointiin ja kehittämiseen</a:t>
            </a:r>
          </a:p>
          <a:p>
            <a:r>
              <a:rPr lang="fi-FI" sz="2000" dirty="0" smtClean="0"/>
              <a:t>Verkostoituu muiden Ohjaamojen, </a:t>
            </a:r>
            <a:r>
              <a:rPr lang="fi-FI" sz="2000" dirty="0" smtClean="0"/>
              <a:t>valtakunnallisen </a:t>
            </a:r>
            <a:r>
              <a:rPr lang="fi-FI" sz="2000" dirty="0" err="1" smtClean="0"/>
              <a:t>Kohtaamon</a:t>
            </a:r>
            <a:r>
              <a:rPr lang="fi-FI" sz="2000" dirty="0" smtClean="0"/>
              <a:t> </a:t>
            </a:r>
            <a:r>
              <a:rPr lang="fi-FI" sz="2000" dirty="0" smtClean="0"/>
              <a:t>ja yhteisten nuorisotakuun järjestelyiden kanssa Suomessa ja kansainvälisesti</a:t>
            </a:r>
          </a:p>
          <a:p>
            <a:r>
              <a:rPr lang="fi-FI" sz="2000" dirty="0" smtClean="0"/>
              <a:t>Tekee yhteistyötä esim. kuntien nuorten ohjaus- ja palveluverkostojen, </a:t>
            </a:r>
            <a:r>
              <a:rPr lang="fi-FI" sz="2000" dirty="0" err="1" smtClean="0"/>
              <a:t>TE-toimiston</a:t>
            </a:r>
            <a:r>
              <a:rPr lang="fi-FI" sz="2000" dirty="0" smtClean="0"/>
              <a:t> nuorten palveluverkostojen sekä elinikäisen oppimisen ja ohjauksen verkostojen kanssa</a:t>
            </a:r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fi-FI" smtClean="0"/>
              <a:t>Tuija Toivakainen 21.3.2014</a:t>
            </a:r>
            <a:endParaRPr lang="fi-F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7584" y="908720"/>
            <a:ext cx="7776864" cy="1002982"/>
          </a:xfrm>
        </p:spPr>
        <p:txBody>
          <a:bodyPr/>
          <a:lstStyle/>
          <a:p>
            <a:r>
              <a:rPr lang="fi-FI" b="1" dirty="0" smtClean="0">
                <a:solidFill>
                  <a:srgbClr val="002060"/>
                </a:solidFill>
              </a:rPr>
              <a:t>Elinikäisen oppimisen ja ohjauksen yhteistyöryhmä (ISO ELO)</a:t>
            </a:r>
            <a:endParaRPr lang="fi-FI" b="1" dirty="0">
              <a:solidFill>
                <a:srgbClr val="002060"/>
              </a:solidFill>
            </a:endParaRP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    Etelä-Savon ELY on asettanut Etelä-Savon elinikäisen oppimisen ja ohjauksen yhteistyöryhmän ajaksi 1.7.2013 – 31.12.2016 (Etelä-Savon </a:t>
            </a:r>
            <a:r>
              <a:rPr lang="fi-FI" b="1" dirty="0" smtClean="0"/>
              <a:t>ISO ELO</a:t>
            </a:r>
            <a:r>
              <a:rPr lang="fi-FI" dirty="0" smtClean="0"/>
              <a:t>) ja pyytänyt nimeämään jäsenet ja varajäsenet. Yhteistyöryhmän </a:t>
            </a:r>
            <a:r>
              <a:rPr lang="fi-FI" b="1" dirty="0" smtClean="0"/>
              <a:t>tehtävänä</a:t>
            </a:r>
            <a:r>
              <a:rPr lang="fi-FI" dirty="0" smtClean="0"/>
              <a:t> on </a:t>
            </a:r>
          </a:p>
          <a:p>
            <a:pPr lvl="0"/>
            <a:r>
              <a:rPr lang="fi-FI" dirty="0" smtClean="0"/>
              <a:t>toimia vuosina 2013 – 2014 laadittavan elinikäisen oppimisen ja ohjauksen strategian ja toimintaohjelman johtoryhmänä sekä tukea ja edistää elinikäisen oppimisen ja ohjauksen strategiaa ja toimeenpanoa Etelä-Savossa.</a:t>
            </a:r>
          </a:p>
          <a:p>
            <a:pPr lvl="0"/>
            <a:r>
              <a:rPr lang="fi-FI" dirty="0" smtClean="0"/>
              <a:t>seurata, arvioida ja kehittää maakunnallista elinikäistä oppimista ja ohjausta. </a:t>
            </a:r>
          </a:p>
          <a:p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7584" y="908720"/>
            <a:ext cx="7776864" cy="1002982"/>
          </a:xfrm>
        </p:spPr>
        <p:txBody>
          <a:bodyPr/>
          <a:lstStyle/>
          <a:p>
            <a:r>
              <a:rPr lang="fi-FI" b="1" dirty="0" smtClean="0">
                <a:solidFill>
                  <a:srgbClr val="002060"/>
                </a:solidFill>
              </a:rPr>
              <a:t>Elinikäisen oppimisen ja ohjauksen yhteistyöryhmä (ISO ELO)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fi-FI" dirty="0" smtClean="0"/>
              <a:t>edistää ohjauspalvelujen yhteensovittamista, yhteisiä menettelytapoja ja vaikuttavuutta tavoitteena palvelujen riittävyys, laadukkuus ja saavutettavuus.</a:t>
            </a:r>
          </a:p>
          <a:p>
            <a:pPr lvl="0"/>
            <a:r>
              <a:rPr lang="fi-FI" dirty="0" smtClean="0"/>
              <a:t>toimia keskustelun avaajana ja laajana </a:t>
            </a:r>
            <a:r>
              <a:rPr lang="fi-FI" dirty="0" err="1" smtClean="0"/>
              <a:t>moniammatillisen</a:t>
            </a:r>
            <a:r>
              <a:rPr lang="fi-FI" dirty="0" smtClean="0"/>
              <a:t> ja -alaisen yhteistyön paikkana hyödyntäen olemassa olevia verkostoja ja yhteistyötä.</a:t>
            </a:r>
          </a:p>
          <a:p>
            <a:pPr lvl="0"/>
            <a:r>
              <a:rPr lang="fi-FI" dirty="0" smtClean="0"/>
              <a:t>verkostoitua elinikäisen oppimisen ja ohjauksen sekä nuorisotakuun asioissa ja toimia yhteistyötahona valtakunnalliseen elinikäisen ohjauksen yhteistyöryhmään (</a:t>
            </a:r>
            <a:r>
              <a:rPr lang="fi-FI" sz="1200" dirty="0" smtClean="0"/>
              <a:t>ks. http://www.minedu.fi/OPM/Koulutus/artikkelit/Elinikaisen_ohjauksen_strategia/</a:t>
            </a:r>
            <a:r>
              <a:rPr lang="fi-FI" dirty="0" smtClean="0"/>
              <a:t>).</a:t>
            </a:r>
          </a:p>
          <a:p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7584" y="980728"/>
            <a:ext cx="7776864" cy="1296144"/>
          </a:xfrm>
        </p:spPr>
        <p:txBody>
          <a:bodyPr/>
          <a:lstStyle/>
          <a:p>
            <a:r>
              <a:rPr lang="fi-FI" b="1" dirty="0" smtClean="0">
                <a:solidFill>
                  <a:srgbClr val="002060"/>
                </a:solidFill>
              </a:rPr>
              <a:t>Elinikäisen tieto-, neuvonta- ja ohjauspalveluiden (ELO) työryhmän </a:t>
            </a:r>
            <a:endParaRPr lang="fi-FI" b="1" dirty="0">
              <a:solidFill>
                <a:srgbClr val="002060"/>
              </a:solidFill>
            </a:endParaRP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7782694" cy="4081066"/>
          </a:xfrm>
        </p:spPr>
        <p:txBody>
          <a:bodyPr/>
          <a:lstStyle/>
          <a:p>
            <a:r>
              <a:rPr lang="fi-FI" dirty="0" smtClean="0"/>
              <a:t>Elinikäisen tieto-, neuvonta- ja ohjauspalveluiden (</a:t>
            </a:r>
            <a:r>
              <a:rPr lang="fi-FI" b="1" dirty="0" smtClean="0"/>
              <a:t>ELO</a:t>
            </a:r>
            <a:r>
              <a:rPr lang="fi-FI" dirty="0" smtClean="0"/>
              <a:t>) työryhmän 13.3.2012 kutsun mukaan tavoitteena on nivoa maakunnan eri toimijat yhteen toteuttamaan elinikäisen ohjauksen strategisia tavoitteita (OKM 2011:15), jotka on määritelty </a:t>
            </a:r>
            <a:r>
              <a:rPr lang="fi-FI" dirty="0" err="1" smtClean="0"/>
              <a:t>OKM:n</a:t>
            </a:r>
            <a:r>
              <a:rPr lang="fi-FI" dirty="0" smtClean="0"/>
              <a:t> raportissa seuraavasti:</a:t>
            </a:r>
          </a:p>
          <a:p>
            <a:pPr lvl="1">
              <a:buFont typeface="Arial" pitchFamily="34" charset="0"/>
              <a:buChar char="•"/>
            </a:pPr>
            <a:r>
              <a:rPr lang="fi-FI" sz="1800" dirty="0" smtClean="0"/>
              <a:t>Ohjauspalveluita on tasapuolisesti saatavissa ja ne vastaavat asiakkaiden tarpeita.</a:t>
            </a:r>
          </a:p>
          <a:p>
            <a:pPr lvl="1">
              <a:buFont typeface="Arial" pitchFamily="34" charset="0"/>
              <a:buChar char="•"/>
            </a:pPr>
            <a:r>
              <a:rPr lang="fi-FI" sz="1800" dirty="0" smtClean="0"/>
              <a:t>Yksilölliset uranhallintataidot vahvistuvat.</a:t>
            </a:r>
          </a:p>
          <a:p>
            <a:pPr lvl="1">
              <a:buFont typeface="Arial" pitchFamily="34" charset="0"/>
              <a:buChar char="•"/>
            </a:pPr>
            <a:r>
              <a:rPr lang="fi-FI" sz="1800" dirty="0" smtClean="0"/>
              <a:t>Ohjaustyötä tekevillä on tehtävien edellyttämä osaaminen.</a:t>
            </a:r>
          </a:p>
          <a:p>
            <a:pPr lvl="1">
              <a:buFont typeface="Arial" pitchFamily="34" charset="0"/>
              <a:buChar char="•"/>
            </a:pPr>
            <a:r>
              <a:rPr lang="fi-FI" sz="1800" dirty="0" smtClean="0"/>
              <a:t>Ohjauksen laatujärjestelmiä kehitetään.</a:t>
            </a:r>
          </a:p>
          <a:p>
            <a:pPr lvl="1">
              <a:buFont typeface="Arial" pitchFamily="34" charset="0"/>
              <a:buChar char="•"/>
            </a:pPr>
            <a:r>
              <a:rPr lang="fi-FI" sz="1800" dirty="0" smtClean="0"/>
              <a:t>Ohjaus toimii koordinoituna kokonaisuutena. </a:t>
            </a:r>
          </a:p>
          <a:p>
            <a:pPr>
              <a:buFont typeface="Arial" pitchFamily="34" charset="0"/>
              <a:buChar char="•"/>
            </a:pPr>
            <a:r>
              <a:rPr lang="fi-FI" sz="2000" dirty="0" smtClean="0"/>
              <a:t>Ryhmä toimii </a:t>
            </a:r>
            <a:r>
              <a:rPr lang="fi-FI" sz="2000" dirty="0" smtClean="0"/>
              <a:t>verkostona </a:t>
            </a:r>
            <a:r>
              <a:rPr lang="fi-FI" sz="2000" dirty="0" smtClean="0"/>
              <a:t>ilman nimettyjä jäseniä. </a:t>
            </a:r>
            <a:endParaRPr lang="fi-FI" sz="200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7584" y="980728"/>
            <a:ext cx="7776864" cy="930974"/>
          </a:xfrm>
        </p:spPr>
        <p:txBody>
          <a:bodyPr/>
          <a:lstStyle/>
          <a:p>
            <a:r>
              <a:rPr lang="fi-FI" b="1" dirty="0" smtClean="0">
                <a:solidFill>
                  <a:srgbClr val="002060"/>
                </a:solidFill>
              </a:rPr>
              <a:t>Nuorisotakuun </a:t>
            </a:r>
            <a:r>
              <a:rPr lang="fi-FI" b="1" dirty="0" smtClean="0">
                <a:solidFill>
                  <a:srgbClr val="002060"/>
                </a:solidFill>
              </a:rPr>
              <a:t>neuvottelukunta 2013 - 2014</a:t>
            </a:r>
            <a:endParaRPr lang="fi-FI" b="1" dirty="0">
              <a:solidFill>
                <a:srgbClr val="002060"/>
              </a:solidFill>
            </a:endParaRP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     Nuorisotakuun neuvottelukunta on asetettu 1.1.2013 – 31.12.2014, sillä on nimetyt jäsenet ja varajäsenet ja sen </a:t>
            </a:r>
            <a:r>
              <a:rPr lang="fi-FI" b="1" dirty="0" smtClean="0"/>
              <a:t>tehtävänä </a:t>
            </a:r>
            <a:r>
              <a:rPr lang="fi-FI" dirty="0" smtClean="0"/>
              <a:t>on </a:t>
            </a:r>
          </a:p>
          <a:p>
            <a:pPr lvl="0"/>
            <a:r>
              <a:rPr lang="fi-FI" dirty="0" smtClean="0"/>
              <a:t>tukea, edistää ja kehittää nuorisotakuun strategiaa ja toimeenpanoa Etelä-Savossa.</a:t>
            </a:r>
          </a:p>
          <a:p>
            <a:pPr lvl="0"/>
            <a:r>
              <a:rPr lang="fi-FI" dirty="0" smtClean="0"/>
              <a:t>hyödyntää jo toimivia nuorten ryhmiä, kuten Etelä-Savon nuorten foorumia.</a:t>
            </a:r>
          </a:p>
          <a:p>
            <a:r>
              <a:rPr lang="fi-FI" dirty="0" smtClean="0"/>
              <a:t>verkostoitua nuorten hyväksi tehtävää </a:t>
            </a:r>
            <a:r>
              <a:rPr lang="fi-FI" dirty="0" err="1" smtClean="0"/>
              <a:t>moniammatillista</a:t>
            </a:r>
            <a:r>
              <a:rPr lang="fi-FI" dirty="0" smtClean="0"/>
              <a:t> ja </a:t>
            </a:r>
            <a:r>
              <a:rPr lang="fi-FI" dirty="0" err="1" smtClean="0"/>
              <a:t>monihallinnollista</a:t>
            </a:r>
            <a:r>
              <a:rPr lang="fi-FI" dirty="0" smtClean="0"/>
              <a:t> yhteistyötä varten. 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LY_EA02_PowerP_________RGB[1]">
  <a:themeElements>
    <a:clrScheme name="ELY-värit">
      <a:dk1>
        <a:sysClr val="windowText" lastClr="000000"/>
      </a:dk1>
      <a:lt1>
        <a:srgbClr val="FFFFFF"/>
      </a:lt1>
      <a:dk2>
        <a:srgbClr val="58585A"/>
      </a:dk2>
      <a:lt2>
        <a:srgbClr val="D8D8D8"/>
      </a:lt2>
      <a:accent1>
        <a:srgbClr val="003883"/>
      </a:accent1>
      <a:accent2>
        <a:srgbClr val="779346"/>
      </a:accent2>
      <a:accent3>
        <a:srgbClr val="D9640C"/>
      </a:accent3>
      <a:accent4>
        <a:srgbClr val="4460A5"/>
      </a:accent4>
      <a:accent5>
        <a:srgbClr val="58585A"/>
      </a:accent5>
      <a:accent6>
        <a:srgbClr val="FDD078"/>
      </a:accent6>
      <a:hlink>
        <a:srgbClr val="D9640C"/>
      </a:hlink>
      <a:folHlink>
        <a:srgbClr val="D9640C"/>
      </a:folHlink>
    </a:clrScheme>
    <a:fontScheme name="ELY_font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eema 1">
        <a:dk1>
          <a:srgbClr val="59595B"/>
        </a:dk1>
        <a:lt1>
          <a:srgbClr val="FFFFFF"/>
        </a:lt1>
        <a:dk2>
          <a:srgbClr val="0081CC"/>
        </a:dk2>
        <a:lt2>
          <a:srgbClr val="A7A8AB"/>
        </a:lt2>
        <a:accent1>
          <a:srgbClr val="859FCB"/>
        </a:accent1>
        <a:accent2>
          <a:srgbClr val="D87F82"/>
        </a:accent2>
        <a:accent3>
          <a:srgbClr val="FFFFFF"/>
        </a:accent3>
        <a:accent4>
          <a:srgbClr val="4B4B4C"/>
        </a:accent4>
        <a:accent5>
          <a:srgbClr val="C2CDE2"/>
        </a:accent5>
        <a:accent6>
          <a:srgbClr val="C47275"/>
        </a:accent6>
        <a:hlink>
          <a:srgbClr val="7FD1ED"/>
        </a:hlink>
        <a:folHlink>
          <a:srgbClr val="F7BC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A3FAE1109520B4D82BC82EE2A1EAEDB" ma:contentTypeVersion="1" ma:contentTypeDescription="Luo uusi asiakirja." ma:contentTypeScope="" ma:versionID="1d7a705af14bccfecd86ced791765f61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4340a008e99365d80b71206bae222996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Ajoituksen alkamispäivämäärä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Ajoituksen päättymispäivämäärä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16B3E77-6CB4-4439-A3AE-2DC86C8303D0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microsoft.com/sharepoint/v3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BB15C7FA-C064-493C-8450-B442FA6A30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40CFD55B-6F5B-455B-B832-A905D73D147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ELY_EA02_PowerP_________RGB[1]</Template>
  <TotalTime>931</TotalTime>
  <Words>697</Words>
  <Application>Microsoft Office PowerPoint</Application>
  <PresentationFormat>Näytössä katseltava diaesitys (4:3)</PresentationFormat>
  <Paragraphs>141</Paragraphs>
  <Slides>10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1" baseType="lpstr">
      <vt:lpstr>ELY_EA02_PowerP_________RGB[1]</vt:lpstr>
      <vt:lpstr>Ryhmien tehtävistä 2015 - 2016: Etelä-Savon nuorisotakuu ja elinikäinen oppiminen</vt:lpstr>
      <vt:lpstr>Dia 2</vt:lpstr>
      <vt:lpstr>Dia 3</vt:lpstr>
      <vt:lpstr>Nuorisotakuun jatkoa 2015 – 2016 </vt:lpstr>
      <vt:lpstr>Nuorisotakuun jatkoa 2015 – 2016, tehtävänä esim.</vt:lpstr>
      <vt:lpstr>Elinikäisen oppimisen ja ohjauksen yhteistyöryhmä (ISO ELO)</vt:lpstr>
      <vt:lpstr>Elinikäisen oppimisen ja ohjauksen yhteistyöryhmä (ISO ELO)</vt:lpstr>
      <vt:lpstr>Elinikäisen tieto-, neuvonta- ja ohjauspalveluiden (ELO) työryhmän </vt:lpstr>
      <vt:lpstr>Nuorisotakuun neuvottelukunta 2013 - 2014</vt:lpstr>
      <vt:lpstr>Lisätietoja </vt:lpstr>
    </vt:vector>
  </TitlesOfParts>
  <Company>AVI ELY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Marjukka Manninen</dc:creator>
  <cp:lastModifiedBy>a002456</cp:lastModifiedBy>
  <cp:revision>113</cp:revision>
  <dcterms:created xsi:type="dcterms:W3CDTF">2013-02-01T12:32:59Z</dcterms:created>
  <dcterms:modified xsi:type="dcterms:W3CDTF">2014-12-11T14:17:23Z</dcterms:modified>
  <cp:contentType>Asiakirja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0x0101003A3FAE1109520B4D82BC82EE2A1EAEDB</vt:lpwstr>
  </property>
</Properties>
</file>