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4" r:id="rId3"/>
    <p:sldId id="265" r:id="rId4"/>
    <p:sldId id="266" r:id="rId5"/>
    <p:sldId id="267" r:id="rId6"/>
    <p:sldId id="282" r:id="rId7"/>
    <p:sldId id="269" r:id="rId8"/>
    <p:sldId id="268" r:id="rId9"/>
    <p:sldId id="270" r:id="rId10"/>
    <p:sldId id="271" r:id="rId11"/>
    <p:sldId id="272" r:id="rId12"/>
    <p:sldId id="283" r:id="rId13"/>
    <p:sldId id="277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186894-D5DF-4905-AF27-0C112AB54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B7CE84-7D63-4CFD-BFA1-18ABC4AA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2DCE12-62D3-4E8B-909D-FCA1AC7B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FB462E-906E-4C59-9079-AA40D4C9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CC4F5C-6378-41DE-9A48-156AECD0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0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AF5E9F-8FEC-40D0-BAE6-11DD5B51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625AC1-5797-4E28-9839-224E043B2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538778-9713-41E8-AF78-AE1FE305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634980-D9D8-46BF-8969-965D5FAA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0CFE65-5DE7-4E5C-ACD1-3449F1EF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74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74C7F47-A681-4CB4-B2FA-D8277CB10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2A0DBF9-8F93-4642-AC71-37A6F7046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D93669-4574-4A5C-8517-31921794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37E4E8-31E9-4124-ADCF-441EDBD1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D6ACAC-C14C-49E9-B762-D477CDF2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77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0DE12-CD5F-4500-A086-A8FED8CF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A93F88-FF30-4A66-9659-41916BE6D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98B02E-FB70-4FA5-AE73-1FA7F14B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B2021B-9B36-4B3C-B921-93D35FE7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A43BA5-ED2C-44D6-AF9C-EEA1992F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9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37350B-1B08-41CB-8FAD-49ACAE9B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8D66AF-8486-4C15-8C07-B2060B625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D6AA74-A48F-47C1-94A0-AE0D0D39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587A6A-3FF9-496D-890B-F6FD7A1F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DF6BE8-E327-48C7-9EC5-7B22BEB6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68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C4FF4-EAD0-48AE-A198-CCD10E48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F214A-C5D5-4C61-847E-BA2020CFE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CB1A51-44B5-4CF8-8F4F-54A524866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51A4B3-7814-4AB9-8910-1817A7CF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B8E015-0487-4231-9FDB-CF6B7120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34433A-8FEF-49FC-8079-F2960C84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62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375FEE-3786-446B-A808-14CD8976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E1C4F9-E5D7-4892-8C71-2794CB74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361238-5D19-4B78-8BEB-E028F1C72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A771FC8-838F-4948-AF77-DA435BE60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55070D9-4C22-4F07-A43C-DC4C995A1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8244535-C910-40CB-9C18-1A2C0A46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F7363D9-3EC9-448B-9183-83CBA4D4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F8F9540-0596-4713-B3C9-9536D078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90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93B96E-A478-487F-BD73-04B4ADCF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C570774-00D3-48DB-B55C-73CF17BE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2899E6-3BC2-4BC9-B3D1-AAE46E9A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F5E660-61CC-4E2C-9126-564153C2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75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944F962-00FF-42FE-B370-59751A7E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431EF6D-24C9-443D-B66D-B5EF0035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59D35D6-4BDC-46B6-A29E-0D6E0C0E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77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FEFBEC-0A58-40EC-9619-DAA71A06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7521CD-FDF4-4BA0-890E-445DBFEC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309DB88-4DCA-4A87-8952-8987B6B3F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A9B928-6A6A-424D-AAFB-7F4DBD5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B6C97A-1117-4302-B519-4E604106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7CF8731-FC84-489C-B50F-D8D1F7D9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47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A16984-4736-4648-8804-AA88A8E5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9FFF6F2-73D1-4FE4-B34B-207112EEE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6926167-2CDA-4E51-BF71-719F8AA88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6006DD7-7871-456D-810E-812F77B0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49DB82-461D-45CE-A283-1C4BCD2F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5C26E4-BCD0-4B71-85DB-8A31095D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79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BC09B93-6768-4BAE-A7CC-1CE58519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77C4A4-D25B-48E7-9798-BE3499DA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006C60-DECE-413C-A9F8-EA0B75850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452A-B9E5-4FCD-B4F9-04689CD94C59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1667AF-8791-4A55-86BB-D2DD166C4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6CDA17-8923-4329-9F57-E6F49A3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53F2F-65B2-4DEC-B580-F8CE92ED5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05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E89F45-DB45-CC69-4F8D-28D66025A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46D78D7-53A2-E20C-1B56-6EB7FBB8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fi-FI" sz="5000" b="1" dirty="0"/>
              <a:t>Rauhankriisit Suomessa &amp; Lappeenrannassa 1944-1945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AC4C87-4DBB-5393-DC03-43AC682CA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96643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2D62D6-354F-19FC-5BE3-D01B167A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fi-FI" sz="2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D2992B-09CD-1412-9291-FA05845EA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800" dirty="0"/>
              <a:t>Kuinka </a:t>
            </a:r>
            <a:r>
              <a:rPr lang="en-US" sz="1800" dirty="0" err="1"/>
              <a:t>monta</a:t>
            </a:r>
            <a:r>
              <a:rPr lang="en-US" sz="1800" dirty="0"/>
              <a:t> </a:t>
            </a:r>
            <a:r>
              <a:rPr lang="en-US" sz="1800" dirty="0" err="1"/>
              <a:t>sinun</a:t>
            </a:r>
            <a:r>
              <a:rPr lang="en-US" sz="1800" dirty="0"/>
              <a:t> </a:t>
            </a:r>
            <a:r>
              <a:rPr lang="en-US" sz="1800" dirty="0" err="1"/>
              <a:t>kotisi</a:t>
            </a:r>
            <a:r>
              <a:rPr lang="en-US" sz="1800" dirty="0"/>
              <a:t>/</a:t>
            </a:r>
            <a:r>
              <a:rPr lang="en-US" sz="1800" dirty="0" err="1"/>
              <a:t>asuntosi</a:t>
            </a:r>
            <a:r>
              <a:rPr lang="en-US" sz="1800" dirty="0"/>
              <a:t> </a:t>
            </a:r>
            <a:r>
              <a:rPr lang="en-US" sz="1800" dirty="0" err="1"/>
              <a:t>huoneistoa</a:t>
            </a:r>
            <a:r>
              <a:rPr lang="en-US" sz="1800" dirty="0"/>
              <a:t> </a:t>
            </a:r>
            <a:r>
              <a:rPr lang="en-US" sz="1800" dirty="0" err="1"/>
              <a:t>vuokrattaisiin</a:t>
            </a:r>
            <a:r>
              <a:rPr lang="en-US" sz="1800" dirty="0"/>
              <a:t>?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981E5FD-FF7B-B260-8DC8-16CE0097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170" y="722376"/>
            <a:ext cx="8221737" cy="4768606"/>
          </a:xfrm>
          <a:prstGeom prst="rect">
            <a:avLst/>
          </a:prstGeom>
          <a:noFill/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586C9C2-D2C2-81C9-1811-625AAD49923E}"/>
              </a:ext>
            </a:extLst>
          </p:cNvPr>
          <p:cNvSpPr txBox="1"/>
          <p:nvPr/>
        </p:nvSpPr>
        <p:spPr>
          <a:xfrm>
            <a:off x="3794379" y="5278981"/>
            <a:ext cx="7968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sz="2400" dirty="0"/>
              <a:t>Huoneenvuokralautakunnan esitys pariskunnan asunnon alivuokraamiseksi 1945</a:t>
            </a:r>
          </a:p>
        </p:txBody>
      </p:sp>
    </p:spTree>
    <p:extLst>
      <p:ext uri="{BB962C8B-B14F-4D97-AF65-F5344CB8AC3E}">
        <p14:creationId xmlns:p14="http://schemas.microsoft.com/office/powerpoint/2010/main" val="54320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3">
            <a:extLst>
              <a:ext uri="{FF2B5EF4-FFF2-40B4-BE49-F238E27FC236}">
                <a16:creationId xmlns:a16="http://schemas.microsoft.com/office/drawing/2014/main" id="{5627AD52-B34C-D1D3-4600-0F369D88E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DEC358-F154-79C7-00E1-894B4A33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>
                <a:solidFill>
                  <a:srgbClr val="FFFFFF"/>
                </a:solidFill>
              </a:rPr>
              <a:t>Suhtautuminen pakkovuokraukseen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92F961-E84D-FFA0-BFF9-6E060029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highlight>
                  <a:srgbClr val="000000"/>
                </a:highlight>
              </a:rPr>
              <a:t>Valitukset ja riidat, jotka vietiin huoneenvuokralautakunnalle, lisääntyivät merkittävästi sotien jälkeen</a:t>
            </a:r>
          </a:p>
          <a:p>
            <a:pPr lvl="1"/>
            <a:r>
              <a:rPr lang="fi-FI" sz="2800" dirty="0">
                <a:solidFill>
                  <a:srgbClr val="FFFFFF"/>
                </a:solidFill>
                <a:highlight>
                  <a:srgbClr val="000000"/>
                </a:highlight>
              </a:rPr>
              <a:t>Kriisien aikainen yhteishenki laantui rauhan</a:t>
            </a:r>
          </a:p>
          <a:p>
            <a:r>
              <a:rPr lang="fi-FI" dirty="0">
                <a:solidFill>
                  <a:srgbClr val="FFFFFF"/>
                </a:solidFill>
                <a:highlight>
                  <a:srgbClr val="000000"/>
                </a:highlight>
              </a:rPr>
              <a:t>Useimpia valituksia olivat riittämätön tila, rauhattomuus ja vuokralaisten käyttäytyminen</a:t>
            </a:r>
          </a:p>
          <a:p>
            <a:r>
              <a:rPr lang="fi-FI" dirty="0">
                <a:solidFill>
                  <a:srgbClr val="FFFFFF"/>
                </a:solidFill>
                <a:highlight>
                  <a:srgbClr val="000000"/>
                </a:highlight>
              </a:rPr>
              <a:t>Vuokranantajat suuttuivat myös erityisesti vuokrakatosta, joka teki vuokraamisesta ajoittain tappiollista</a:t>
            </a:r>
          </a:p>
          <a:p>
            <a:endParaRPr lang="fi-FI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1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AC9C0-538B-5A97-C01F-9B5B526F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" y="5743949"/>
            <a:ext cx="10515600" cy="1325563"/>
          </a:xfrm>
        </p:spPr>
        <p:txBody>
          <a:bodyPr/>
          <a:lstStyle/>
          <a:p>
            <a:r>
              <a:rPr lang="fi-FI" dirty="0">
                <a:ea typeface="Calibri Light"/>
                <a:cs typeface="Calibri Light"/>
              </a:rPr>
              <a:t>Kirje lautakunnalle marraskuussa 1944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EA358A5-74DB-C285-CB6A-04B8FDF3A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137" y="2802"/>
            <a:ext cx="10093902" cy="6002337"/>
          </a:xfrm>
        </p:spPr>
      </p:pic>
    </p:spTree>
    <p:extLst>
      <p:ext uri="{BB962C8B-B14F-4D97-AF65-F5344CB8AC3E}">
        <p14:creationId xmlns:p14="http://schemas.microsoft.com/office/powerpoint/2010/main" val="225588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89A47B-32F9-1139-7192-B2A4A558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63" y="678262"/>
            <a:ext cx="10826108" cy="1645920"/>
          </a:xfrm>
        </p:spPr>
        <p:txBody>
          <a:bodyPr>
            <a:normAutofit/>
          </a:bodyPr>
          <a:lstStyle/>
          <a:p>
            <a:r>
              <a:rPr lang="fi-FI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Huoneenvuokralautakunna</a:t>
            </a:r>
            <a:r>
              <a:rPr lang="fi-FI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 vuosikertomusten tilastot vuosilta 1944-1945</a:t>
            </a:r>
            <a:br>
              <a:rPr lang="fi-FI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Huomattavaa on riita-asioiden ja kokousten määrän kasvu, joka kertoo asuntotilanteen hankaloitumisesta</a:t>
            </a:r>
            <a:endParaRPr lang="fi-FI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Kuva, joka sisältää kohteen teksti, kuitti&#10;&#10;Kuvaus luotu automaattisesti">
            <a:extLst>
              <a:ext uri="{FF2B5EF4-FFF2-40B4-BE49-F238E27FC236}">
                <a16:creationId xmlns:a16="http://schemas.microsoft.com/office/drawing/2014/main" id="{38920F7F-38F2-7239-56E4-5B4352210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" y="2398943"/>
            <a:ext cx="5764353" cy="4207979"/>
          </a:xfrm>
          <a:prstGeom prst="rect">
            <a:avLst/>
          </a:prstGeom>
        </p:spPr>
      </p:pic>
      <p:pic>
        <p:nvPicPr>
          <p:cNvPr id="5" name="Kuva 4" descr="Kuva, joka sisältää kohteen teksti, kuitti&#10;&#10;Kuvaus luotu automaattisesti">
            <a:extLst>
              <a:ext uri="{FF2B5EF4-FFF2-40B4-BE49-F238E27FC236}">
                <a16:creationId xmlns:a16="http://schemas.microsoft.com/office/drawing/2014/main" id="{7D5953C9-22E2-3FA6-234B-7EFB2E0C0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09" y="2380095"/>
            <a:ext cx="5896767" cy="42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4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D93F6B-B502-AE3B-D33F-4EF3EAFD0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392"/>
            <a:ext cx="10515600" cy="543051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400" i="1" dirty="0">
                <a:effectLst/>
                <a:latin typeface="Arial" panose="020B0604020202020204" pitchFamily="34" charset="0"/>
              </a:rPr>
              <a:t>Säännöstelyviranomaisilla oli kuluneena vuonna paljon työtä ja touhua. Joka</a:t>
            </a:r>
            <a:br>
              <a:rPr lang="fi-FI" sz="2400" i="1" dirty="0"/>
            </a:br>
            <a:r>
              <a:rPr lang="fi-FI" sz="2400" i="1" dirty="0">
                <a:effectLst/>
                <a:latin typeface="Arial" panose="020B0604020202020204" pitchFamily="34" charset="0"/>
              </a:rPr>
              <a:t>kuukausi annettiin uusia vuokrasäännöstelymääräyksiä. Säännöstely on näet</a:t>
            </a:r>
            <a:br>
              <a:rPr lang="fi-FI" sz="2400" i="1" dirty="0"/>
            </a:br>
            <a:r>
              <a:rPr lang="fi-FI" sz="2400" i="1" dirty="0">
                <a:effectLst/>
                <a:latin typeface="Arial" panose="020B0604020202020204" pitchFamily="34" charset="0"/>
              </a:rPr>
              <a:t>sellainen kaikkinielevä demooni, joka elääkseen vaatii aina uusia uhreja. Kiinteistöpiirit ovat koko sota-ajan varottaneet menemästä säännöstelyvimmassa</a:t>
            </a:r>
            <a:br>
              <a:rPr lang="fi-FI" sz="2400" i="1" dirty="0"/>
            </a:br>
            <a:r>
              <a:rPr lang="fi-FI" sz="2400" i="1" dirty="0">
                <a:effectLst/>
                <a:latin typeface="Arial" panose="020B0604020202020204" pitchFamily="34" charset="0"/>
              </a:rPr>
              <a:t>liian pitkälle, mutta näitä varotuksen ääniä ei ole kuultu. Nyt on sitten jouduttu</a:t>
            </a:r>
            <a:br>
              <a:rPr lang="fi-FI" sz="2400" i="1" dirty="0"/>
            </a:br>
            <a:r>
              <a:rPr lang="fi-FI" sz="2400" i="1" dirty="0">
                <a:effectLst/>
                <a:latin typeface="Arial" panose="020B0604020202020204" pitchFamily="34" charset="0"/>
              </a:rPr>
              <a:t>pelättyyn noiduttuun ympyrään, josta ei päästä ulos, ennen kuin koko säännöstely kumotaan -- Näille miekkosille eivät käytäntö ja järkevät ratkaisut merkitse</a:t>
            </a:r>
            <a:br>
              <a:rPr lang="fi-FI" sz="2400" i="1" dirty="0"/>
            </a:br>
            <a:r>
              <a:rPr lang="fi-FI" sz="2400" i="1" dirty="0">
                <a:effectLst/>
                <a:latin typeface="Arial" panose="020B0604020202020204" pitchFamily="34" charset="0"/>
              </a:rPr>
              <a:t>mitään, he vain huutavat kurkkunsa käheäksi ja vastustavat kaikkia vuokrankorotuksia. Toiset heistä vaativat lisäksi kaikkien asuntojen sosialisoimista. Pitkälle kehitetty sosialisoiminen onkin voimassaolevan vuokrasäännöstelyn oleellisin piirre</a:t>
            </a:r>
            <a:endParaRPr lang="fi-FI" sz="2400" i="1" dirty="0"/>
          </a:p>
        </p:txBody>
      </p:sp>
    </p:spTree>
    <p:extLst>
      <p:ext uri="{BB962C8B-B14F-4D97-AF65-F5344CB8AC3E}">
        <p14:creationId xmlns:p14="http://schemas.microsoft.com/office/powerpoint/2010/main" val="413265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451369-B7A2-1725-683E-290E81E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Huoneenvuokralautakunnalle osoitettuja kirjeitä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7AE390-1B2A-C05E-61DE-D95C1AA8F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Lukekaa lautakunnalle ja sisäasiainministeriölle osoitetut kirjeet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Mistä kirjeiden kirjoittajat ovat vihaisia?</a:t>
            </a:r>
          </a:p>
        </p:txBody>
      </p:sp>
    </p:spTree>
    <p:extLst>
      <p:ext uri="{BB962C8B-B14F-4D97-AF65-F5344CB8AC3E}">
        <p14:creationId xmlns:p14="http://schemas.microsoft.com/office/powerpoint/2010/main" val="270194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FA219BD-ADDE-063F-EABF-9C92B3A25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2D50A5A-8363-9500-D965-40B46ABC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 dirty="0">
                <a:solidFill>
                  <a:srgbClr val="FFFFFF"/>
                </a:solidFill>
              </a:rPr>
              <a:t>Asuntopulan loppu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350F66-77EC-3E24-D9A4-DB3CB4476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highlight>
                  <a:srgbClr val="000000"/>
                </a:highlight>
              </a:rPr>
              <a:t>Sodanjälkeistä asuntopulaa pitkittivät kaupunkilaisten taloudelliset ongelmat ja kaupungin huonokuntoisten asuntojen purkutoimet</a:t>
            </a:r>
          </a:p>
          <a:p>
            <a:r>
              <a:rPr lang="fi-FI" dirty="0">
                <a:solidFill>
                  <a:srgbClr val="FFFFFF"/>
                </a:solidFill>
                <a:highlight>
                  <a:srgbClr val="000000"/>
                </a:highlight>
              </a:rPr>
              <a:t>Tilanne parani 1950-luvun puoliväliin mennessä, mutta säännöstelystä luovuttiin kokonaisuudessaan vasta 1958</a:t>
            </a:r>
          </a:p>
          <a:p>
            <a:pPr lvl="1"/>
            <a:r>
              <a:rPr lang="fi-FI" b="1" dirty="0">
                <a:solidFill>
                  <a:srgbClr val="FFFFFF"/>
                </a:solidFill>
                <a:highlight>
                  <a:srgbClr val="000000"/>
                </a:highlight>
              </a:rPr>
              <a:t>Säännöstely Lappeenrannassa oli toiminnassa muodossa tai toisessa noin 18 vuotta!</a:t>
            </a:r>
            <a:endParaRPr lang="fi-FI" dirty="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2742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F55D05-7CF5-6D2D-0DDC-6816E0F0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5DCB2D-020C-F59F-1E57-458B1602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Mikä on rauhakriisi ja miten se näkyi Lappeenrannassa jatkosodan jälkeen?</a:t>
            </a:r>
          </a:p>
          <a:p>
            <a:endParaRPr lang="fi-FI" dirty="0"/>
          </a:p>
          <a:p>
            <a:r>
              <a:rPr lang="fi-FI" dirty="0"/>
              <a:t>Läksyt (uutinen hybridivaikuttamisesta)</a:t>
            </a:r>
          </a:p>
          <a:p>
            <a:r>
              <a:rPr lang="fi-FI" dirty="0"/>
              <a:t>Rauhankriisi käsitteenä</a:t>
            </a:r>
          </a:p>
          <a:p>
            <a:r>
              <a:rPr lang="fi-FI" dirty="0"/>
              <a:t>Lappeenrannan asuntopula ja –säännöstely vuosina 1944-45</a:t>
            </a:r>
          </a:p>
          <a:p>
            <a:r>
              <a:rPr lang="fi-FI" dirty="0"/>
              <a:t>Esitelmien tekoa</a:t>
            </a:r>
          </a:p>
        </p:txBody>
      </p:sp>
    </p:spTree>
    <p:extLst>
      <p:ext uri="{BB962C8B-B14F-4D97-AF65-F5344CB8AC3E}">
        <p14:creationId xmlns:p14="http://schemas.microsoft.com/office/powerpoint/2010/main" val="70050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806D14-CC6D-E778-120E-0765DC2A4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4156FB-D52B-3763-E290-004C7D58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 dirty="0">
                <a:solidFill>
                  <a:srgbClr val="FFFFFF"/>
                </a:solidFill>
              </a:rPr>
              <a:t>Rauhankriisi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D53E48-884E-3BC3-307B-5F4EADE1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704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dirty="0">
                <a:solidFill>
                  <a:srgbClr val="FFFFFF"/>
                </a:solidFill>
                <a:effectLst/>
                <a:latin typeface="Arial"/>
                <a:cs typeface="Arial"/>
              </a:rPr>
              <a:t>Rauhankriisillä tarkoitetaan tilannetta, jossa rauhaan palaaminen tuottaa lieveilmiöitä, jotka </a:t>
            </a:r>
            <a:r>
              <a:rPr lang="fi-FI" sz="2200" dirty="0">
                <a:solidFill>
                  <a:srgbClr val="FFFFFF"/>
                </a:solidFill>
                <a:latin typeface="Arial"/>
                <a:cs typeface="Arial"/>
              </a:rPr>
              <a:t>jatkuvat vielä pitkään sodan jälkeen</a:t>
            </a:r>
            <a:endParaRPr lang="fi-FI" sz="22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1"/>
            <a:r>
              <a:rPr lang="fi-FI" sz="2200" dirty="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fi-FI" sz="2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leinen demobilisointi</a:t>
            </a:r>
          </a:p>
          <a:p>
            <a:pPr lvl="1"/>
            <a:r>
              <a:rPr lang="fi-FI" sz="2200" dirty="0">
                <a:solidFill>
                  <a:srgbClr val="FFFFFF"/>
                </a:solidFill>
                <a:latin typeface="Arial" panose="020B0604020202020204" pitchFamily="34" charset="0"/>
              </a:rPr>
              <a:t>P</a:t>
            </a:r>
            <a:r>
              <a:rPr lang="fi-FI" sz="2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oliittisten </a:t>
            </a:r>
            <a:r>
              <a:rPr lang="fi-FI" sz="2200" dirty="0">
                <a:solidFill>
                  <a:srgbClr val="FFFFFF"/>
                </a:solidFill>
                <a:latin typeface="Arial" panose="020B0604020202020204" pitchFamily="34" charset="0"/>
              </a:rPr>
              <a:t>ja </a:t>
            </a:r>
            <a:r>
              <a:rPr lang="fi-FI" sz="2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taloudellisten ongelmien ratkaiseminen</a:t>
            </a:r>
          </a:p>
          <a:p>
            <a:pPr lvl="1"/>
            <a:r>
              <a:rPr lang="fi-FI" sz="2200" dirty="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fi-FI" sz="2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hteiskunnan rauhan turvaaminen</a:t>
            </a:r>
          </a:p>
          <a:p>
            <a:pPr lvl="1"/>
            <a:r>
              <a:rPr lang="fi-FI" sz="2200" dirty="0">
                <a:solidFill>
                  <a:srgbClr val="FFFFFF"/>
                </a:solidFill>
                <a:latin typeface="Arial" panose="020B0604020202020204" pitchFamily="34" charset="0"/>
              </a:rPr>
              <a:t>V</a:t>
            </a:r>
            <a:r>
              <a:rPr lang="fi-FI" sz="2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eteraanien integrointi yhteiskuntaan</a:t>
            </a:r>
          </a:p>
          <a:p>
            <a:pPr lvl="1"/>
            <a:r>
              <a:rPr lang="fi-FI" sz="2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Ketkä saavat rakentaa rauhaa ja millä oikeutuksella?</a:t>
            </a:r>
          </a:p>
          <a:p>
            <a:r>
              <a:rPr lang="fi-FI" sz="2200" dirty="0">
                <a:solidFill>
                  <a:srgbClr val="FFFFFF"/>
                </a:solidFill>
                <a:latin typeface="Arial" panose="020B0604020202020204" pitchFamily="34" charset="0"/>
              </a:rPr>
              <a:t>Sodan aiheuttamat ongelmat kärjistyvät usein vasta rauhan alettua</a:t>
            </a:r>
          </a:p>
          <a:p>
            <a:r>
              <a:rPr lang="fi-FI" sz="2200" dirty="0">
                <a:solidFill>
                  <a:srgbClr val="FFFFFF"/>
                </a:solidFill>
                <a:latin typeface="Arial" panose="020B0604020202020204" pitchFamily="34" charset="0"/>
              </a:rPr>
              <a:t>Sodan ja rauhan väli ei ole jyrkkä, vaan useiden vuosien prosessi</a:t>
            </a:r>
          </a:p>
          <a:p>
            <a:pPr lvl="1"/>
            <a:r>
              <a:rPr lang="fi-FI" sz="1800" dirty="0">
                <a:solidFill>
                  <a:srgbClr val="FFFFFF"/>
                </a:solidFill>
                <a:latin typeface="Arial" panose="020B0604020202020204" pitchFamily="34" charset="0"/>
              </a:rPr>
              <a:t>Inhimilliset kokemukset, arki, menetys…</a:t>
            </a:r>
          </a:p>
          <a:p>
            <a:pPr lvl="1"/>
            <a:endParaRPr lang="fi-FI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fi-FI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i-FI" sz="1800" b="1" dirty="0">
                <a:solidFill>
                  <a:srgbClr val="FFFFFF"/>
                </a:solidFill>
                <a:latin typeface="Arial" panose="020B0604020202020204" pitchFamily="34" charset="0"/>
              </a:rPr>
              <a:t>MINKÄLAISEEN MAAILMAAN RAUHAAN TULTUA HALUTAAN PALATA?</a:t>
            </a:r>
          </a:p>
        </p:txBody>
      </p:sp>
    </p:spTree>
    <p:extLst>
      <p:ext uri="{BB962C8B-B14F-4D97-AF65-F5344CB8AC3E}">
        <p14:creationId xmlns:p14="http://schemas.microsoft.com/office/powerpoint/2010/main" val="1892465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B843901-14C0-438E-E4E9-0347F7215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D905707-FACE-DE4C-1F28-9BFCAC80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000">
                <a:solidFill>
                  <a:srgbClr val="FFFFFF"/>
                </a:solidFill>
              </a:rPr>
              <a:t>Rauhankriisejä Suomessa sotien jälkeen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72A1BD-3C9B-DA9F-B197-8AD1F5258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 lnSpcReduction="10000"/>
          </a:bodyPr>
          <a:lstStyle/>
          <a:p>
            <a:r>
              <a:rPr lang="fi-FI" sz="2200" dirty="0">
                <a:solidFill>
                  <a:srgbClr val="FFFFFF"/>
                </a:solidFill>
              </a:rPr>
              <a:t>Talouskriisi</a:t>
            </a:r>
          </a:p>
          <a:p>
            <a:pPr lvl="1"/>
            <a:r>
              <a:rPr lang="fi-FI" sz="2200" dirty="0">
                <a:solidFill>
                  <a:srgbClr val="FFFFFF"/>
                </a:solidFill>
              </a:rPr>
              <a:t>Sotakorvaukset</a:t>
            </a:r>
          </a:p>
          <a:p>
            <a:pPr lvl="1"/>
            <a:r>
              <a:rPr lang="fi-FI" sz="2200" dirty="0">
                <a:solidFill>
                  <a:srgbClr val="FFFFFF"/>
                </a:solidFill>
              </a:rPr>
              <a:t>Sotatalous jatkui pitkään vielä sotien jälkeen!</a:t>
            </a:r>
          </a:p>
          <a:p>
            <a:r>
              <a:rPr lang="fi-FI" sz="2600" dirty="0">
                <a:solidFill>
                  <a:srgbClr val="FFFFFF"/>
                </a:solidFill>
              </a:rPr>
              <a:t>Poliittinen kriisi</a:t>
            </a:r>
          </a:p>
          <a:p>
            <a:pPr lvl="1"/>
            <a:r>
              <a:rPr lang="fi-FI" sz="2200" dirty="0">
                <a:solidFill>
                  <a:srgbClr val="FFFFFF"/>
                </a:solidFill>
              </a:rPr>
              <a:t>Valvontakomissio, NL:n sotilastukikohdat esim. Porkkalassa</a:t>
            </a:r>
          </a:p>
          <a:p>
            <a:r>
              <a:rPr lang="fi-FI" sz="2600" dirty="0">
                <a:solidFill>
                  <a:srgbClr val="FFFFFF"/>
                </a:solidFill>
              </a:rPr>
              <a:t>Identiteettikriisi</a:t>
            </a:r>
          </a:p>
          <a:p>
            <a:pPr lvl="1"/>
            <a:r>
              <a:rPr lang="fi-FI" sz="2200" dirty="0">
                <a:solidFill>
                  <a:srgbClr val="FFFFFF"/>
                </a:solidFill>
              </a:rPr>
              <a:t>Ketkä saavat olla mukana rakentamassa Suomea?</a:t>
            </a:r>
          </a:p>
          <a:p>
            <a:pPr lvl="2"/>
            <a:r>
              <a:rPr lang="fi-FI" sz="1800" dirty="0">
                <a:solidFill>
                  <a:srgbClr val="FFFFFF"/>
                </a:solidFill>
              </a:rPr>
              <a:t>Evakko- ja ortodoksiväestö</a:t>
            </a:r>
          </a:p>
          <a:p>
            <a:r>
              <a:rPr lang="fi-FI" sz="2600" dirty="0">
                <a:solidFill>
                  <a:srgbClr val="FFFFFF"/>
                </a:solidFill>
              </a:rPr>
              <a:t>Asuntokriisi</a:t>
            </a:r>
          </a:p>
          <a:p>
            <a:pPr lvl="1"/>
            <a:r>
              <a:rPr lang="fi-FI" sz="2200" dirty="0">
                <a:solidFill>
                  <a:srgbClr val="FFFFFF"/>
                </a:solidFill>
              </a:rPr>
              <a:t>Kymmenes asuntokannasta menetetty tai tuhottu</a:t>
            </a:r>
          </a:p>
          <a:p>
            <a:pPr lvl="1"/>
            <a:r>
              <a:rPr lang="fi-FI" sz="2200" dirty="0">
                <a:solidFill>
                  <a:srgbClr val="FFFFFF"/>
                </a:solidFill>
              </a:rPr>
              <a:t>Evakkoliike ja uudelleenasuttaminen</a:t>
            </a:r>
          </a:p>
        </p:txBody>
      </p:sp>
    </p:spTree>
    <p:extLst>
      <p:ext uri="{BB962C8B-B14F-4D97-AF65-F5344CB8AC3E}">
        <p14:creationId xmlns:p14="http://schemas.microsoft.com/office/powerpoint/2010/main" val="1438472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3166753-BF92-6EF0-FA27-1A3B61E08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5196DB-375D-1C95-44F8-301B9028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>
                <a:solidFill>
                  <a:srgbClr val="FFFFFF"/>
                </a:solidFill>
              </a:rPr>
              <a:t>Lappeenrannan asuntopula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D54C0D-272F-307D-6B7D-A689FA087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Logistisena keskuksena Kannaksen sotatoimille, Lappeenrantaa sotien aikana pommitettiin runsaasti</a:t>
            </a:r>
            <a:endParaRPr lang="fi-FI" dirty="0">
              <a:solidFill>
                <a:srgbClr val="FFFFFF"/>
              </a:solidFill>
            </a:endParaRPr>
          </a:p>
          <a:p>
            <a:pPr lvl="1"/>
            <a:r>
              <a:rPr lang="fi-FI" sz="2000" dirty="0">
                <a:ea typeface="Calibri"/>
                <a:cs typeface="Calibri"/>
              </a:rPr>
              <a:t>Myös sotavankien ja –karkurien kokoamispaikka, Huhtiniemen teloitukset</a:t>
            </a:r>
          </a:p>
          <a:p>
            <a:r>
              <a:rPr lang="fi-FI" sz="2400" dirty="0">
                <a:solidFill>
                  <a:srgbClr val="FFFFFF"/>
                </a:solidFill>
              </a:rPr>
              <a:t>Lappeenrannan väestö myös evakuoitiin kolmesti talvi- ja jatkosodan aikana</a:t>
            </a:r>
          </a:p>
          <a:p>
            <a:r>
              <a:rPr lang="fi-FI" sz="2400" dirty="0">
                <a:solidFill>
                  <a:srgbClr val="FFFFFF"/>
                </a:solidFill>
              </a:rPr>
              <a:t>Asuntoja runsaasti asumiskelvottomia pommitusten tai ylläpidon puutteen seurauksena</a:t>
            </a:r>
          </a:p>
          <a:p>
            <a:r>
              <a:rPr lang="fi-FI" sz="2400" dirty="0">
                <a:solidFill>
                  <a:srgbClr val="FFFFFF"/>
                </a:solidFill>
              </a:rPr>
              <a:t>Tämän lisäksi kaupunkiin ohjattiin yli 1300 siirtolaista (</a:t>
            </a:r>
            <a:r>
              <a:rPr lang="fi-FI" sz="2400" dirty="0" err="1">
                <a:solidFill>
                  <a:srgbClr val="FFFFFF"/>
                </a:solidFill>
              </a:rPr>
              <a:t>LPR:n</a:t>
            </a:r>
            <a:r>
              <a:rPr lang="fi-FI" sz="2400" dirty="0">
                <a:solidFill>
                  <a:srgbClr val="FFFFFF"/>
                </a:solidFill>
              </a:rPr>
              <a:t> asukasluku tuolloin noin 13 tuhatta)</a:t>
            </a:r>
          </a:p>
          <a:p>
            <a:r>
              <a:rPr lang="fi-FI" sz="2400" dirty="0">
                <a:solidFill>
                  <a:srgbClr val="FFFFFF"/>
                </a:solidFill>
              </a:rPr>
              <a:t>Kaupunki kykeni rakentamaan kymmenen omakotitaloa asuttavaksi, mutta vaikutus oli vähäinen</a:t>
            </a:r>
          </a:p>
        </p:txBody>
      </p:sp>
    </p:spTree>
    <p:extLst>
      <p:ext uri="{BB962C8B-B14F-4D97-AF65-F5344CB8AC3E}">
        <p14:creationId xmlns:p14="http://schemas.microsoft.com/office/powerpoint/2010/main" val="3063970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9F1784-93C9-332B-8DD6-B2D4952E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Talvisodan rintamalinja 13.03.1940">
            <a:extLst>
              <a:ext uri="{FF2B5EF4-FFF2-40B4-BE49-F238E27FC236}">
                <a16:creationId xmlns:a16="http://schemas.microsoft.com/office/drawing/2014/main" id="{67E26A92-52B3-15DF-DD9E-96BDD15C6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140" y="-6109127"/>
            <a:ext cx="9265659" cy="12860337"/>
          </a:xfrm>
        </p:spPr>
      </p:pic>
    </p:spTree>
    <p:extLst>
      <p:ext uri="{BB962C8B-B14F-4D97-AF65-F5344CB8AC3E}">
        <p14:creationId xmlns:p14="http://schemas.microsoft.com/office/powerpoint/2010/main" val="426144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ilmansaasteet, piha-, savu, Katastrofi&#10;&#10;Kuvaus luotu automaattisesti">
            <a:extLst>
              <a:ext uri="{FF2B5EF4-FFF2-40B4-BE49-F238E27FC236}">
                <a16:creationId xmlns:a16="http://schemas.microsoft.com/office/drawing/2014/main" id="{406BACA0-3B65-4351-281F-BB9B89C18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" r="13475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03DCAD-DA73-25FC-2BDB-1443D69C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/>
              <a:t>Kuvatehtävä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BBCC6E-0E4F-4F4F-B47D-488C0320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sz="2000"/>
              <a:t>Tutkikaa yksin tai parin kanssa karttaa Lappeenrannan vaurioituneista rakennuksista jatkosodan aikana</a:t>
            </a:r>
          </a:p>
          <a:p>
            <a:endParaRPr lang="fi-FI" sz="2000"/>
          </a:p>
          <a:p>
            <a:pPr marL="0" indent="0">
              <a:buNone/>
            </a:pPr>
            <a:r>
              <a:rPr lang="fi-FI" sz="2000"/>
              <a:t>Mitkä alueet kokivat eniten vahinkoa?</a:t>
            </a:r>
          </a:p>
          <a:p>
            <a:pPr marL="0" indent="0">
              <a:buNone/>
            </a:pPr>
            <a:r>
              <a:rPr lang="fi-FI" sz="2000"/>
              <a:t>Mihin venäläiset pommikoneet tähtäsivät vahinkojen perusteella?</a:t>
            </a:r>
          </a:p>
        </p:txBody>
      </p:sp>
    </p:spTree>
    <p:extLst>
      <p:ext uri="{BB962C8B-B14F-4D97-AF65-F5344CB8AC3E}">
        <p14:creationId xmlns:p14="http://schemas.microsoft.com/office/powerpoint/2010/main" val="197626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E619B2-48C2-2DCC-5C72-ACA36573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94AF469-6C50-6053-8C11-5976958E8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89" y="-33067"/>
            <a:ext cx="5193099" cy="6924133"/>
          </a:xfrm>
        </p:spPr>
      </p:pic>
    </p:spTree>
    <p:extLst>
      <p:ext uri="{BB962C8B-B14F-4D97-AF65-F5344CB8AC3E}">
        <p14:creationId xmlns:p14="http://schemas.microsoft.com/office/powerpoint/2010/main" val="379723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F60A6D-1DD4-9859-E1B0-95F7EF0F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Huoneenvuokralautakunta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F6877-2B05-C247-E992-5689D0381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Kaikissa Suomen kaupungeissa perustettiin huoneenvuokralautakunta, joka huolehti asuntojen vuokrauksesta ja säännöstelystä</a:t>
            </a:r>
          </a:p>
          <a:p>
            <a:r>
              <a:rPr lang="fi-FI" dirty="0"/>
              <a:t>Lautakunta velvoitti kaikkia asunnollisia vuokraamaan asunnostaan ylimääräiseksi katsottua tilaa</a:t>
            </a:r>
          </a:p>
          <a:p>
            <a:pPr lvl="1"/>
            <a:r>
              <a:rPr lang="fi-FI" dirty="0"/>
              <a:t>”Huone ja henkilö” -periaate</a:t>
            </a:r>
          </a:p>
          <a:p>
            <a:r>
              <a:rPr lang="fi-FI" dirty="0"/>
              <a:t>Lautakunta myös asetti kaupunkikohtaisia vuokrakattoja edullisen asumisen varmistamiseksi</a:t>
            </a:r>
          </a:p>
        </p:txBody>
      </p:sp>
    </p:spTree>
    <p:extLst>
      <p:ext uri="{BB962C8B-B14F-4D97-AF65-F5344CB8AC3E}">
        <p14:creationId xmlns:p14="http://schemas.microsoft.com/office/powerpoint/2010/main" val="67552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515</Words>
  <Application>Microsoft Office PowerPoint</Application>
  <PresentationFormat>Laajakuva</PresentationFormat>
  <Paragraphs>71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Office-teema</vt:lpstr>
      <vt:lpstr>Rauhankriisit Suomessa &amp; Lappeenrannassa 1944-1945</vt:lpstr>
      <vt:lpstr>Tavoitteet ja rakenne</vt:lpstr>
      <vt:lpstr>Rauhankriisi</vt:lpstr>
      <vt:lpstr>Rauhankriisejä Suomessa sotien jälkeen</vt:lpstr>
      <vt:lpstr>Lappeenrannan asuntopula</vt:lpstr>
      <vt:lpstr>PowerPoint-esitys</vt:lpstr>
      <vt:lpstr>Kuvatehtävä</vt:lpstr>
      <vt:lpstr>PowerPoint-esitys</vt:lpstr>
      <vt:lpstr>Huoneenvuokralautakunta</vt:lpstr>
      <vt:lpstr>PowerPoint-esitys</vt:lpstr>
      <vt:lpstr>Suhtautuminen pakkovuokraukseen</vt:lpstr>
      <vt:lpstr>Kirje lautakunnalle marraskuussa 1944</vt:lpstr>
      <vt:lpstr>Huoneenvuokralautakunnan vuosikertomusten tilastot vuosilta 1944-1945  Huomattavaa on riita-asioiden ja kokousten määrän kasvu, joka kertoo asuntotilanteen hankaloitumisesta</vt:lpstr>
      <vt:lpstr>PowerPoint-esitys</vt:lpstr>
      <vt:lpstr>Huoneenvuokralautakunnalle osoitettuja kirjeitä</vt:lpstr>
      <vt:lpstr>Asuntopulan loppu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Niilo Jurvanen</dc:creator>
  <cp:lastModifiedBy>Niilo Jurvanen</cp:lastModifiedBy>
  <cp:revision>79</cp:revision>
  <dcterms:created xsi:type="dcterms:W3CDTF">2022-10-13T14:01:51Z</dcterms:created>
  <dcterms:modified xsi:type="dcterms:W3CDTF">2024-11-07T08:51:25Z</dcterms:modified>
</cp:coreProperties>
</file>