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0"/>
  </p:notesMasterIdLst>
  <p:sldIdLst>
    <p:sldId id="256" r:id="rId5"/>
    <p:sldId id="258" r:id="rId6"/>
    <p:sldId id="260" r:id="rId7"/>
    <p:sldId id="261" r:id="rId8"/>
    <p:sldId id="257" r:id="rId9"/>
    <p:sldId id="270" r:id="rId10"/>
    <p:sldId id="265" r:id="rId11"/>
    <p:sldId id="266" r:id="rId12"/>
    <p:sldId id="267" r:id="rId13"/>
    <p:sldId id="264" r:id="rId14"/>
    <p:sldId id="268" r:id="rId15"/>
    <p:sldId id="269" r:id="rId16"/>
    <p:sldId id="262" r:id="rId17"/>
    <p:sldId id="272" r:id="rId18"/>
    <p:sldId id="271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38D6A-1600-47C9-9EFB-3B3D67F541F3}" type="datetimeFigureOut">
              <a:rPr lang="fi-FI" smtClean="0"/>
              <a:t>15.10.2025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A1000-31C2-4EE3-8A9C-8578988E63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05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A1000-31C2-4EE3-8A9C-8578988E63AC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082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A1000-31C2-4EE3-8A9C-8578988E63A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606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7ab0b614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7ab0b614f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7ba0fb86c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7ba0fb86c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7ab0b614f5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7ab0b614f5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7ba0fb86c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7ba0fb86c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7ba0fb86c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7ba0fb86c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3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9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484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Half Picture 3">
  <p:cSld name="Title and Half Picture 3">
    <p:bg>
      <p:bgPr>
        <a:solidFill>
          <a:schemeClr val="accent1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2"/>
          <p:cNvSpPr>
            <a:spLocks noGrp="1"/>
          </p:cNvSpPr>
          <p:nvPr>
            <p:ph type="pic" idx="2"/>
          </p:nvPr>
        </p:nvSpPr>
        <p:spPr>
          <a:xfrm>
            <a:off x="1" y="0"/>
            <a:ext cx="60924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372" name="Google Shape;372;p42"/>
          <p:cNvSpPr txBox="1">
            <a:spLocks noGrp="1"/>
          </p:cNvSpPr>
          <p:nvPr>
            <p:ph type="title"/>
          </p:nvPr>
        </p:nvSpPr>
        <p:spPr>
          <a:xfrm>
            <a:off x="6672063" y="1773239"/>
            <a:ext cx="4896000" cy="10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leo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42"/>
          <p:cNvSpPr txBox="1">
            <a:spLocks noGrp="1"/>
          </p:cNvSpPr>
          <p:nvPr>
            <p:ph type="dt" idx="10"/>
          </p:nvPr>
        </p:nvSpPr>
        <p:spPr>
          <a:xfrm>
            <a:off x="1055440" y="6381329"/>
            <a:ext cx="5040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42"/>
          <p:cNvSpPr txBox="1">
            <a:spLocks noGrp="1"/>
          </p:cNvSpPr>
          <p:nvPr>
            <p:ph type="ftr" idx="11"/>
          </p:nvPr>
        </p:nvSpPr>
        <p:spPr>
          <a:xfrm>
            <a:off x="6096000" y="6381329"/>
            <a:ext cx="5472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42"/>
          <p:cNvSpPr txBox="1">
            <a:spLocks noGrp="1"/>
          </p:cNvSpPr>
          <p:nvPr>
            <p:ph type="sldNum" idx="12"/>
          </p:nvPr>
        </p:nvSpPr>
        <p:spPr>
          <a:xfrm>
            <a:off x="623888" y="6381551"/>
            <a:ext cx="432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33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marL="0" lvl="1" indent="0" algn="l">
              <a:spcBef>
                <a:spcPts val="0"/>
              </a:spcBef>
              <a:buNone/>
              <a:defRPr sz="933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2pPr>
            <a:lvl3pPr marL="0" lvl="2" indent="0" algn="l">
              <a:spcBef>
                <a:spcPts val="0"/>
              </a:spcBef>
              <a:buNone/>
              <a:defRPr sz="933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3pPr>
            <a:lvl4pPr marL="0" lvl="3" indent="0" algn="l">
              <a:spcBef>
                <a:spcPts val="0"/>
              </a:spcBef>
              <a:buNone/>
              <a:defRPr sz="933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4pPr>
            <a:lvl5pPr marL="0" lvl="4" indent="0" algn="l">
              <a:spcBef>
                <a:spcPts val="0"/>
              </a:spcBef>
              <a:buNone/>
              <a:defRPr sz="933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5pPr>
            <a:lvl6pPr marL="0" lvl="5" indent="0" algn="l">
              <a:spcBef>
                <a:spcPts val="0"/>
              </a:spcBef>
              <a:buNone/>
              <a:defRPr sz="933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6pPr>
            <a:lvl7pPr marL="0" lvl="6" indent="0" algn="l">
              <a:spcBef>
                <a:spcPts val="0"/>
              </a:spcBef>
              <a:buNone/>
              <a:defRPr sz="933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7pPr>
            <a:lvl8pPr marL="0" lvl="7" indent="0" algn="l">
              <a:spcBef>
                <a:spcPts val="0"/>
              </a:spcBef>
              <a:buNone/>
              <a:defRPr sz="933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8pPr>
            <a:lvl9pPr marL="0" lvl="8" indent="0" algn="l">
              <a:spcBef>
                <a:spcPts val="0"/>
              </a:spcBef>
              <a:buNone/>
              <a:defRPr sz="933" b="0" i="0" cap="none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76" name="Google Shape;376;p42"/>
          <p:cNvSpPr txBox="1">
            <a:spLocks noGrp="1"/>
          </p:cNvSpPr>
          <p:nvPr>
            <p:ph type="body" idx="1"/>
          </p:nvPr>
        </p:nvSpPr>
        <p:spPr>
          <a:xfrm>
            <a:off x="6672064" y="2996952"/>
            <a:ext cx="4896000" cy="31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23323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1pPr>
            <a:lvl2pPr marL="1219170" lvl="1" indent="-423323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>
                <a:solidFill>
                  <a:schemeClr val="lt1"/>
                </a:solidFill>
              </a:defRPr>
            </a:lvl2pPr>
            <a:lvl3pPr marL="1828754" lvl="2" indent="-423323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3pPr>
            <a:lvl4pPr marL="2438339" lvl="3" indent="-423323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>
                <a:solidFill>
                  <a:schemeClr val="lt1"/>
                </a:solidFill>
              </a:defRPr>
            </a:lvl4pPr>
            <a:lvl5pPr marL="3047924" lvl="4" indent="-423323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3657509" lvl="5" indent="-423323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42"/>
          <p:cNvSpPr/>
          <p:nvPr/>
        </p:nvSpPr>
        <p:spPr>
          <a:xfrm>
            <a:off x="11251724" y="476251"/>
            <a:ext cx="316885" cy="720005"/>
          </a:xfrm>
          <a:custGeom>
            <a:avLst/>
            <a:gdLst/>
            <a:ahLst/>
            <a:cxnLst/>
            <a:rect l="l" t="t" r="r" b="b"/>
            <a:pathLst>
              <a:path w="3164" h="7179" extrusionOk="0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71374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6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41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5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1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8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5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3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10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  <p:sldLayoutId id="2147483697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enti.com/alaph17e5do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commons.stanford.edu/teaching-guides/foundations-course-design/learning-activities/growth-mindset-and-enhanced-learning#:~:text=Dweck's%20studies%20show%20that%20students,is%20their%20mindset%20about%20intelligence.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ric.ed.gov/?id=ED576649" TargetMode="External"/><Relationship Id="rId2" Type="http://schemas.openxmlformats.org/officeDocument/2006/relationships/hyperlink" Target="https://doi.org/10.1037/bul000036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07/s11218-022-09689-4" TargetMode="External"/><Relationship Id="rId4" Type="http://schemas.openxmlformats.org/officeDocument/2006/relationships/hyperlink" Target="https://doi.org/10.1177/174569161880416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7/bul0000352" TargetMode="External"/><Relationship Id="rId2" Type="http://schemas.openxmlformats.org/officeDocument/2006/relationships/hyperlink" Target="https://doi.org/10.3389/fpsyg.2023.113735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07/s11218-023-09859-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rn.fi/URN:ISBN:978-952-61-4784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3.jyu.fi/jyumv/ohjelmat/kptk/yhteiset/ktkp/2024-2025/ktkp010-syksy-2024/tallenne-25-11.2024" TargetMode="External"/><Relationship Id="rId2" Type="http://schemas.openxmlformats.org/officeDocument/2006/relationships/hyperlink" Target="https://m3.jyu.fi/jyumv/ohjelmat/kptk/yhteiset/ktkp/2024-2025/ktkp010-syksy-2024/tallenne-18-11.202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eda.net/id/95a46f927c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iiEeMN7vb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ilvet taivaalla alhaalta kuvattuna">
            <a:extLst>
              <a:ext uri="{FF2B5EF4-FFF2-40B4-BE49-F238E27FC236}">
                <a16:creationId xmlns:a16="http://schemas.microsoft.com/office/drawing/2014/main" id="{328E666C-4C79-E683-B136-94C87FE295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2" t="13404" r="-7" b="9867"/>
          <a:stretch>
            <a:fillRect/>
          </a:stretch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136311-C81B-47C5-AE0A-5641A5A59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4436" y="1066800"/>
            <a:ext cx="4389120" cy="472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730487" y="1562101"/>
            <a:ext cx="3551402" cy="2738530"/>
          </a:xfrm>
        </p:spPr>
        <p:txBody>
          <a:bodyPr anchor="t">
            <a:normAutofit fontScale="90000"/>
          </a:bodyPr>
          <a:lstStyle/>
          <a:p>
            <a:r>
              <a:rPr lang="fi-FI" sz="4800"/>
              <a:t>KTKP010 Learning and </a:t>
            </a:r>
            <a:r>
              <a:rPr lang="fi-FI" sz="4800" err="1"/>
              <a:t>guidance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504844" y="4371657"/>
            <a:ext cx="4028303" cy="875824"/>
          </a:xfrm>
        </p:spPr>
        <p:txBody>
          <a:bodyPr>
            <a:normAutofit fontScale="70000" lnSpcReduction="20000"/>
          </a:bodyPr>
          <a:lstStyle/>
          <a:p>
            <a:r>
              <a:rPr lang="fi-FI" err="1"/>
              <a:t>Sep</a:t>
            </a:r>
            <a:r>
              <a:rPr lang="fi-FI"/>
              <a:t> 8, 2025</a:t>
            </a:r>
          </a:p>
          <a:p>
            <a:r>
              <a:rPr lang="fi-FI"/>
              <a:t>Josephine Moate &amp; Nita Kuutila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24436" y="5780876"/>
            <a:ext cx="43891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04C91-94E1-C9FD-461D-4287CFCD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3" y="1080540"/>
            <a:ext cx="10890929" cy="1097280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learning</a:t>
            </a:r>
            <a:r>
              <a:rPr lang="fi-FI" dirty="0"/>
              <a:t>? </a:t>
            </a:r>
            <a:br>
              <a:rPr lang="fi-FI" dirty="0"/>
            </a:br>
            <a:r>
              <a:rPr lang="fi-FI" dirty="0"/>
              <a:t>How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learning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pathways</a:t>
            </a:r>
            <a:r>
              <a:rPr lang="fi-FI" dirty="0"/>
              <a:t> </a:t>
            </a:r>
            <a:r>
              <a:rPr lang="fi-FI" dirty="0" err="1"/>
              <a:t>take</a:t>
            </a:r>
            <a:r>
              <a:rPr lang="fi-FI" dirty="0"/>
              <a:t> </a:t>
            </a:r>
            <a:r>
              <a:rPr lang="fi-FI" dirty="0" err="1"/>
              <a:t>shape</a:t>
            </a:r>
            <a:r>
              <a:rPr lang="fi-FI" dirty="0"/>
              <a:t>? </a:t>
            </a:r>
            <a:br>
              <a:rPr lang="fi-FI" dirty="0"/>
            </a:br>
            <a:r>
              <a:rPr lang="fi-FI" dirty="0" err="1"/>
              <a:t>Consider</a:t>
            </a:r>
            <a:br>
              <a:rPr lang="fi-FI" dirty="0"/>
            </a:b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own</a:t>
            </a:r>
            <a:r>
              <a:rPr lang="fi-FI" dirty="0"/>
              <a:t> </a:t>
            </a:r>
            <a:r>
              <a:rPr lang="fi-FI" dirty="0" err="1"/>
              <a:t>experience</a:t>
            </a:r>
            <a:r>
              <a:rPr lang="fi-FI" dirty="0"/>
              <a:t> and</a:t>
            </a:r>
            <a:br>
              <a:rPr lang="fi-FI" dirty="0"/>
            </a:b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examples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Dweck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</a:t>
            </a:r>
            <a:br>
              <a:rPr lang="fi-FI" dirty="0"/>
            </a:br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thoughts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50C8F-79D2-A1FB-1F2A-0E9201622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00" y="5276088"/>
            <a:ext cx="8739422" cy="2598336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https://www.menti.com/alaph17e5do3</a:t>
            </a:r>
            <a:r>
              <a:rPr lang="fi-FI" dirty="0"/>
              <a:t>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9A8EC8A-2DAB-6829-A4C6-FB220C89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400" y="1063800"/>
            <a:ext cx="4730400" cy="47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4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1"/>
          <p:cNvSpPr txBox="1">
            <a:spLocks noGrp="1"/>
          </p:cNvSpPr>
          <p:nvPr>
            <p:ph type="title"/>
          </p:nvPr>
        </p:nvSpPr>
        <p:spPr>
          <a:xfrm>
            <a:off x="623900" y="1335046"/>
            <a:ext cx="10296800" cy="1080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sz="3600"/>
              <a:t>Cultivating a growth mindset in your classroom</a:t>
            </a:r>
            <a:br>
              <a:rPr lang="en-US"/>
            </a:br>
            <a:r>
              <a:rPr lang="en-GB" sz="1600" u="sng">
                <a:solidFill>
                  <a:schemeClr val="hlink"/>
                </a:solidFill>
                <a:hlinkClick r:id="rId3"/>
              </a:rPr>
              <a:t>Stanford Teaching Commons. (n.d.). Growth mindset and enhanced learning. Foundations of Course Design. Stanford University.</a:t>
            </a:r>
            <a:endParaRPr sz="1600"/>
          </a:p>
        </p:txBody>
      </p:sp>
      <p:sp>
        <p:nvSpPr>
          <p:cNvPr id="511" name="Google Shape;511;p61"/>
          <p:cNvSpPr txBox="1">
            <a:spLocks noGrp="1"/>
          </p:cNvSpPr>
          <p:nvPr>
            <p:ph type="body" idx="1"/>
          </p:nvPr>
        </p:nvSpPr>
        <p:spPr>
          <a:xfrm>
            <a:off x="623900" y="2971800"/>
            <a:ext cx="8117764" cy="31943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609585" indent="-423323">
              <a:spcBef>
                <a:spcPts val="400"/>
              </a:spcBef>
              <a:buSzPts val="1400"/>
            </a:pPr>
            <a:r>
              <a:rPr lang="en-GB" dirty="0"/>
              <a:t>Be transparent about growth mindset with your class</a:t>
            </a:r>
            <a:endParaRPr dirty="0"/>
          </a:p>
          <a:p>
            <a:pPr marL="609585" indent="-423323">
              <a:spcBef>
                <a:spcPts val="0"/>
              </a:spcBef>
              <a:buSzPts val="1400"/>
            </a:pPr>
            <a:r>
              <a:rPr lang="en-GB" dirty="0"/>
              <a:t>Address fixed ideas about ability (</a:t>
            </a:r>
            <a:r>
              <a:rPr lang="en-GB" dirty="0" err="1"/>
              <a:t>lahjakas</a:t>
            </a:r>
            <a:r>
              <a:rPr lang="en-GB" dirty="0"/>
              <a:t> vs. </a:t>
            </a:r>
            <a:r>
              <a:rPr lang="en-GB" dirty="0" err="1"/>
              <a:t>taitava</a:t>
            </a:r>
            <a:r>
              <a:rPr lang="en-GB" dirty="0"/>
              <a:t>)</a:t>
            </a:r>
            <a:endParaRPr dirty="0"/>
          </a:p>
          <a:p>
            <a:pPr marL="609585" indent="-423323">
              <a:spcBef>
                <a:spcPts val="0"/>
              </a:spcBef>
              <a:buSzPts val="1400"/>
            </a:pPr>
            <a:r>
              <a:rPr lang="en-GB" dirty="0"/>
              <a:t>Model effort</a:t>
            </a:r>
            <a:endParaRPr dirty="0"/>
          </a:p>
          <a:p>
            <a:pPr marL="609585" indent="-423323">
              <a:spcBef>
                <a:spcPts val="0"/>
              </a:spcBef>
              <a:buSzPts val="1400"/>
            </a:pPr>
            <a:r>
              <a:rPr lang="en-GB" dirty="0"/>
              <a:t>Use questions that prompt thinking and learning</a:t>
            </a:r>
            <a:endParaRPr dirty="0"/>
          </a:p>
          <a:p>
            <a:pPr marL="609585" indent="-423323">
              <a:spcBef>
                <a:spcPts val="0"/>
              </a:spcBef>
              <a:buSzPts val="1400"/>
            </a:pPr>
            <a:r>
              <a:rPr lang="en-GB" dirty="0"/>
              <a:t>Praise and reinforce students for their hard work (but not only hard work)</a:t>
            </a:r>
            <a:endParaRPr dirty="0"/>
          </a:p>
          <a:p>
            <a:pPr marL="609585" indent="-423323">
              <a:spcBef>
                <a:spcPts val="0"/>
              </a:spcBef>
              <a:buSzPts val="1400"/>
            </a:pPr>
            <a:r>
              <a:rPr lang="en-GB" dirty="0"/>
              <a:t>Encourage a growth mindset through assessment</a:t>
            </a:r>
            <a:endParaRPr dirty="0"/>
          </a:p>
          <a:p>
            <a:pPr marL="609585" indent="-423323">
              <a:spcBef>
                <a:spcPts val="0"/>
              </a:spcBef>
              <a:buSzPts val="1400"/>
            </a:pPr>
            <a:r>
              <a:rPr lang="en-GB" dirty="0"/>
              <a:t>Help your students with their learning strategies and approaches</a:t>
            </a:r>
            <a:endParaRPr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38C56A-E325-976C-034E-4E7D07157118}"/>
              </a:ext>
            </a:extLst>
          </p:cNvPr>
          <p:cNvSpPr/>
          <p:nvPr/>
        </p:nvSpPr>
        <p:spPr>
          <a:xfrm>
            <a:off x="8869680" y="2825496"/>
            <a:ext cx="2935224" cy="33406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 err="1"/>
              <a:t>What</a:t>
            </a:r>
            <a:r>
              <a:rPr lang="fi-FI" sz="2800" b="1" dirty="0"/>
              <a:t> </a:t>
            </a:r>
            <a:r>
              <a:rPr lang="fi-FI" sz="2800" b="1" dirty="0" err="1"/>
              <a:t>can</a:t>
            </a:r>
            <a:r>
              <a:rPr lang="fi-FI" sz="2800" b="1" dirty="0"/>
              <a:t> </a:t>
            </a:r>
            <a:r>
              <a:rPr lang="fi-FI" sz="2800" b="1" dirty="0" err="1"/>
              <a:t>we</a:t>
            </a:r>
            <a:r>
              <a:rPr lang="fi-FI" sz="2800" b="1" dirty="0"/>
              <a:t> </a:t>
            </a:r>
            <a:r>
              <a:rPr lang="fi-FI" sz="2800" b="1" dirty="0" err="1"/>
              <a:t>do</a:t>
            </a:r>
            <a:r>
              <a:rPr lang="fi-FI" sz="2800" b="1" dirty="0"/>
              <a:t> in </a:t>
            </a:r>
            <a:r>
              <a:rPr lang="fi-FI" sz="2800" b="1" dirty="0" err="1"/>
              <a:t>our</a:t>
            </a:r>
            <a:r>
              <a:rPr lang="fi-FI" sz="2800" b="1" dirty="0"/>
              <a:t> </a:t>
            </a:r>
            <a:r>
              <a:rPr lang="fi-FI" sz="2800" b="1" dirty="0" err="1"/>
              <a:t>studies</a:t>
            </a:r>
            <a:r>
              <a:rPr lang="fi-FI" sz="2800" b="1" dirty="0"/>
              <a:t> to </a:t>
            </a:r>
            <a:r>
              <a:rPr lang="fi-FI" sz="2800" b="1" dirty="0" err="1"/>
              <a:t>strengthen</a:t>
            </a:r>
            <a:r>
              <a:rPr lang="fi-FI" sz="2800" b="1" dirty="0"/>
              <a:t> a </a:t>
            </a:r>
            <a:r>
              <a:rPr lang="fi-FI" sz="2800" b="1" dirty="0" err="1"/>
              <a:t>growth</a:t>
            </a:r>
            <a:r>
              <a:rPr lang="fi-FI" sz="2800" b="1" dirty="0"/>
              <a:t> </a:t>
            </a:r>
            <a:r>
              <a:rPr lang="fi-FI" sz="2800" b="1" dirty="0" err="1"/>
              <a:t>mindset</a:t>
            </a:r>
            <a:r>
              <a:rPr lang="fi-FI" sz="2800" b="1" dirty="0"/>
              <a:t> </a:t>
            </a:r>
            <a:r>
              <a:rPr lang="fi-FI" sz="2800" b="1" dirty="0" err="1"/>
              <a:t>together</a:t>
            </a:r>
            <a:r>
              <a:rPr lang="fi-FI" sz="2800" b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2"/>
          <p:cNvSpPr txBox="1">
            <a:spLocks noGrp="1"/>
          </p:cNvSpPr>
          <p:nvPr>
            <p:ph type="title"/>
          </p:nvPr>
        </p:nvSpPr>
        <p:spPr>
          <a:xfrm>
            <a:off x="623889" y="1173502"/>
            <a:ext cx="10296800" cy="1080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/>
              <a:t>Related concepts</a:t>
            </a:r>
            <a:endParaRPr/>
          </a:p>
        </p:txBody>
      </p:sp>
      <p:sp>
        <p:nvSpPr>
          <p:cNvPr id="517" name="Google Shape;517;p62"/>
          <p:cNvSpPr txBox="1">
            <a:spLocks noGrp="1"/>
          </p:cNvSpPr>
          <p:nvPr>
            <p:ph type="body" idx="1"/>
          </p:nvPr>
        </p:nvSpPr>
        <p:spPr>
          <a:xfrm>
            <a:off x="623889" y="2086397"/>
            <a:ext cx="10940400" cy="421985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609585" indent="-423323">
              <a:spcBef>
                <a:spcPts val="400"/>
              </a:spcBef>
              <a:buSzPts val="1400"/>
              <a:buChar char="●"/>
            </a:pPr>
            <a:r>
              <a:rPr lang="en-US" b="1"/>
              <a:t>Self-efficacy (</a:t>
            </a:r>
            <a:r>
              <a:rPr lang="en-US" b="1" err="1"/>
              <a:t>minäpystyvyys</a:t>
            </a:r>
            <a:r>
              <a:rPr lang="en-US" b="1"/>
              <a:t>): </a:t>
            </a:r>
            <a:r>
              <a:rPr lang="en-US"/>
              <a:t>Belief in one's own ability to perform tasks and achieve goals. Confidence in one's own competence.</a:t>
            </a:r>
          </a:p>
          <a:p>
            <a:pPr marL="609585" indent="-423323">
              <a:spcBef>
                <a:spcPts val="400"/>
              </a:spcBef>
              <a:buSzPts val="1400"/>
              <a:buChar char="●"/>
            </a:pPr>
            <a:r>
              <a:rPr lang="en-US" b="1"/>
              <a:t>Grit (sisu, </a:t>
            </a:r>
            <a:r>
              <a:rPr lang="en-US" b="1" err="1"/>
              <a:t>sinnikkyys</a:t>
            </a:r>
            <a:r>
              <a:rPr lang="en-US" b="1"/>
              <a:t>): </a:t>
            </a:r>
            <a:r>
              <a:rPr lang="en-US"/>
              <a:t>Perseverance and passion for achieving long-term goals. The ability to keep trying despite setbacks.</a:t>
            </a:r>
          </a:p>
          <a:p>
            <a:pPr marL="609585" indent="-423323">
              <a:spcBef>
                <a:spcPts val="400"/>
              </a:spcBef>
              <a:buSzPts val="1400"/>
              <a:buChar char="●"/>
            </a:pPr>
            <a:r>
              <a:rPr lang="en-US" b="1"/>
              <a:t>Resilience (</a:t>
            </a:r>
            <a:r>
              <a:rPr lang="en-US" b="1" err="1"/>
              <a:t>resilienssi</a:t>
            </a:r>
            <a:r>
              <a:rPr lang="en-US" b="1"/>
              <a:t>): </a:t>
            </a:r>
            <a:r>
              <a:rPr lang="en-US"/>
              <a:t>The ability to cope with and recover from setbacks and stress. Mental toughness.</a:t>
            </a:r>
          </a:p>
          <a:p>
            <a:pPr marL="609585" indent="-423323">
              <a:spcBef>
                <a:spcPts val="400"/>
              </a:spcBef>
              <a:buSzPts val="1400"/>
              <a:buChar char="●"/>
            </a:pPr>
            <a:r>
              <a:rPr lang="en-US" b="1"/>
              <a:t>Motivation (</a:t>
            </a:r>
            <a:r>
              <a:rPr lang="en-US" b="1" err="1"/>
              <a:t>motivaatio</a:t>
            </a:r>
            <a:r>
              <a:rPr lang="en-US" b="1"/>
              <a:t>): </a:t>
            </a:r>
            <a:r>
              <a:rPr lang="en-US"/>
              <a:t>The force that drives us to act, focus our energy on specific goals, and keep going until we reach them.</a:t>
            </a:r>
          </a:p>
          <a:p>
            <a:pPr marL="609585" indent="-423323">
              <a:spcBef>
                <a:spcPts val="400"/>
              </a:spcBef>
              <a:buSzPts val="1400"/>
              <a:buChar char="●"/>
            </a:pPr>
            <a:r>
              <a:rPr lang="en-US" b="1"/>
              <a:t>Student Engagement (</a:t>
            </a:r>
            <a:r>
              <a:rPr lang="en-US" b="1" err="1"/>
              <a:t>kiinnittyminen</a:t>
            </a:r>
            <a:r>
              <a:rPr lang="en-US" b="1"/>
              <a:t>): </a:t>
            </a:r>
            <a:r>
              <a:rPr lang="en-US"/>
              <a:t>Active participation, interest, and commitment on the part of students.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A84126-C3F4-B769-C072-E899CBA5B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821" y="1371600"/>
            <a:ext cx="6034187" cy="1097280"/>
          </a:xfrm>
        </p:spPr>
        <p:txBody>
          <a:bodyPr>
            <a:normAutofit/>
          </a:bodyPr>
          <a:lstStyle/>
          <a:p>
            <a:r>
              <a:rPr lang="fi-FI"/>
              <a:t>For </a:t>
            </a:r>
            <a:r>
              <a:rPr lang="fi-FI" err="1"/>
              <a:t>next</a:t>
            </a:r>
            <a:r>
              <a:rPr lang="fi-FI"/>
              <a:t> </a:t>
            </a:r>
            <a:r>
              <a:rPr lang="fi-FI" err="1"/>
              <a:t>time</a:t>
            </a:r>
            <a:endParaRPr lang="fi-FI"/>
          </a:p>
        </p:txBody>
      </p:sp>
      <p:pic>
        <p:nvPicPr>
          <p:cNvPr id="5" name="Picture 4" descr="Trail in crowded forest">
            <a:extLst>
              <a:ext uri="{FF2B5EF4-FFF2-40B4-BE49-F238E27FC236}">
                <a16:creationId xmlns:a16="http://schemas.microsoft.com/office/drawing/2014/main" id="{14C6BEB5-EAED-1C07-E844-5DE6CC4B03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20" y="10"/>
            <a:ext cx="4857871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FB453-9D6B-3FD4-7ED8-172B7FD55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821" y="2633236"/>
            <a:ext cx="6034187" cy="36646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“</a:t>
            </a:r>
            <a:r>
              <a:rPr lang="en-US" dirty="0" err="1"/>
              <a:t>Opintojakson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 </a:t>
            </a:r>
            <a:r>
              <a:rPr lang="en-US" dirty="0" err="1"/>
              <a:t>opiskelija</a:t>
            </a:r>
            <a:r>
              <a:rPr lang="en-US" dirty="0"/>
              <a:t> </a:t>
            </a:r>
            <a:r>
              <a:rPr lang="fi-FI" dirty="0"/>
              <a:t>tuntee keskeiset oppimisen teoriat ja oppimiskäsitykset ja osaa hyödyntää niitä käytännön tilanteissa.”</a:t>
            </a:r>
          </a:p>
          <a:p>
            <a:pPr marL="264795" lvl="1" indent="0">
              <a:lnSpc>
                <a:spcPct val="110000"/>
              </a:lnSpc>
              <a:buNone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Begin building this understanding by reading: Illeris, K. (2018). An overview of the history of learning theory. </a:t>
            </a:r>
            <a:r>
              <a:rPr lang="en-US" b="1" i="1" dirty="0"/>
              <a:t>European Journal of Education</a:t>
            </a:r>
            <a:r>
              <a:rPr lang="en-US" b="1" dirty="0"/>
              <a:t>, </a:t>
            </a:r>
            <a:r>
              <a:rPr lang="en-US" b="1" i="1" dirty="0"/>
              <a:t>53</a:t>
            </a:r>
            <a:r>
              <a:rPr lang="en-US" b="1" dirty="0"/>
              <a:t>(1), 86-101.</a:t>
            </a:r>
          </a:p>
          <a:p>
            <a:pPr>
              <a:lnSpc>
                <a:spcPct val="110000"/>
              </a:lnSpc>
            </a:pPr>
            <a:r>
              <a:rPr lang="en-US" dirty="0"/>
              <a:t>Draw your own illustrated learning journey of the significant learning experiences throughout your life span -&gt; Make it in an editable format so we can format it next week</a:t>
            </a:r>
            <a:endParaRPr lang="fi-FI" dirty="0"/>
          </a:p>
        </p:txBody>
      </p:sp>
      <p:pic>
        <p:nvPicPr>
          <p:cNvPr id="7" name="Graphic 6" descr="Scribble outline">
            <a:extLst>
              <a:ext uri="{FF2B5EF4-FFF2-40B4-BE49-F238E27FC236}">
                <a16:creationId xmlns:a16="http://schemas.microsoft.com/office/drawing/2014/main" id="{80D35517-4144-0CEF-DB17-9C3A30641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7104" y="55685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95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148D4-F3AF-F04F-1EA1-E0D7A6E54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CBFCD-C47F-7D22-E313-92430E1BE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References</a:t>
            </a:r>
            <a:endParaRPr lang="fi-FI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C0B7797-CE0D-1087-4BE1-DBC357CC81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0079" y="2111573"/>
            <a:ext cx="1013630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SzTx/>
              <a:buNone/>
            </a:pPr>
            <a:r>
              <a:rPr lang="en-US" dirty="0"/>
              <a:t>Burnette, J. L., Billingsley, J., Banks, G. C., Knouse, L. E., Hoyt, C. L., Pollack, J. M., &amp; Simon, S. (2023). A systematic review and meta-analysis of growth mindset interventions: For whom, how, and why might such interventions work? </a:t>
            </a:r>
            <a:r>
              <a:rPr lang="en-US" i="1" dirty="0"/>
              <a:t>Psychological Bulletin, 149</a:t>
            </a:r>
            <a:r>
              <a:rPr lang="en-US" dirty="0"/>
              <a:t>(3-4), 174–205. </a:t>
            </a:r>
            <a:r>
              <a:rPr lang="en-US" dirty="0">
                <a:hlinkClick r:id="rId2"/>
              </a:rPr>
              <a:t>https://doi.org/10.1037/bul0000368</a:t>
            </a:r>
            <a:endParaRPr 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SzTx/>
              <a:buNone/>
            </a:pPr>
            <a:r>
              <a:rPr lang="en-US" dirty="0"/>
              <a:t>Dweck, C. S., Walton, G. M., &amp; Cohen, G. L. (2014). </a:t>
            </a:r>
            <a:r>
              <a:rPr lang="en-US" i="1" dirty="0"/>
              <a:t>Academic tenacity: Mindsets and skills that promote long-term learning</a:t>
            </a:r>
            <a:r>
              <a:rPr lang="en-US" dirty="0"/>
              <a:t>. Bill &amp; Melinda Gates Foundation. </a:t>
            </a:r>
            <a:r>
              <a:rPr lang="en-US" dirty="0">
                <a:hlinkClick r:id="rId3"/>
              </a:rPr>
              <a:t>https://eric.ed.gov/?id=ED576649</a:t>
            </a:r>
            <a:r>
              <a:rPr lang="en-US" dirty="0"/>
              <a:t> </a:t>
            </a:r>
            <a:endParaRPr lang="fi-FI" altLang="fi-FI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fi-FI" altLang="fi-FI" dirty="0" err="1"/>
              <a:t>Dweck</a:t>
            </a:r>
            <a:r>
              <a:rPr lang="fi-FI" altLang="fi-FI" dirty="0"/>
              <a:t>, C. S., &amp; </a:t>
            </a:r>
            <a:r>
              <a:rPr lang="fi-FI" altLang="fi-FI" dirty="0" err="1"/>
              <a:t>Yeager</a:t>
            </a:r>
            <a:r>
              <a:rPr lang="fi-FI" altLang="fi-FI" dirty="0"/>
              <a:t>, D. S. (2019). </a:t>
            </a:r>
            <a:r>
              <a:rPr lang="fi-FI" altLang="fi-FI" dirty="0" err="1"/>
              <a:t>Mindsets</a:t>
            </a:r>
            <a:r>
              <a:rPr lang="fi-FI" altLang="fi-FI" dirty="0"/>
              <a:t>: A </a:t>
            </a:r>
            <a:r>
              <a:rPr lang="fi-FI" altLang="fi-FI" dirty="0" err="1"/>
              <a:t>View</a:t>
            </a:r>
            <a:r>
              <a:rPr lang="fi-FI" altLang="fi-FI" dirty="0"/>
              <a:t> </a:t>
            </a:r>
            <a:r>
              <a:rPr lang="fi-FI" altLang="fi-FI" dirty="0" err="1"/>
              <a:t>From</a:t>
            </a:r>
            <a:r>
              <a:rPr lang="fi-FI" altLang="fi-FI" dirty="0"/>
              <a:t> </a:t>
            </a:r>
            <a:r>
              <a:rPr lang="fi-FI" altLang="fi-FI" dirty="0" err="1"/>
              <a:t>Two</a:t>
            </a:r>
            <a:r>
              <a:rPr lang="fi-FI" altLang="fi-FI" dirty="0"/>
              <a:t> </a:t>
            </a:r>
            <a:r>
              <a:rPr lang="fi-FI" altLang="fi-FI" dirty="0" err="1"/>
              <a:t>Eras</a:t>
            </a:r>
            <a:r>
              <a:rPr lang="fi-FI" altLang="fi-FI" dirty="0"/>
              <a:t>. </a:t>
            </a:r>
            <a:r>
              <a:rPr lang="fi-FI" altLang="fi-FI" dirty="0" err="1"/>
              <a:t>Perspectives</a:t>
            </a:r>
            <a:r>
              <a:rPr lang="fi-FI" altLang="fi-FI" dirty="0"/>
              <a:t> on </a:t>
            </a:r>
            <a:r>
              <a:rPr lang="fi-FI" altLang="fi-FI" dirty="0" err="1"/>
              <a:t>Psychological</a:t>
            </a:r>
            <a:r>
              <a:rPr lang="fi-FI" altLang="fi-FI" dirty="0"/>
              <a:t> Science, 14(3), 481–496. </a:t>
            </a:r>
            <a:r>
              <a:rPr lang="fi-FI" altLang="fi-FI" dirty="0">
                <a:hlinkClick r:id="rId4"/>
              </a:rPr>
              <a:t>https://doi.org/10.1177/1745691618804166</a:t>
            </a:r>
            <a:endParaRPr lang="fi-FI" altLang="fi-FI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SzTx/>
              <a:buNone/>
            </a:pPr>
            <a:r>
              <a:rPr lang="en-US" dirty="0" err="1"/>
              <a:t>Kroeper</a:t>
            </a:r>
            <a:r>
              <a:rPr lang="en-US" dirty="0"/>
              <a:t>, K. M., Fried, A. C., &amp; Murphy, M. C. (2022). Towards fostering growth mindset classrooms: Identifying teaching behaviors that signal instructors’ fixed and growth mindset beliefs to students. </a:t>
            </a:r>
            <a:r>
              <a:rPr lang="en-US" i="1" dirty="0"/>
              <a:t>Social Psychology of Education, 25</a:t>
            </a:r>
            <a:r>
              <a:rPr lang="en-US" dirty="0"/>
              <a:t>(2–3), 371–398. </a:t>
            </a:r>
            <a:r>
              <a:rPr lang="en-US" dirty="0">
                <a:hlinkClick r:id="rId5"/>
              </a:rPr>
              <a:t>https://doi.org/10.1007/s11218-022-09689-4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2366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34AB-66C4-867F-07E8-EDC647BBA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References</a:t>
            </a:r>
            <a:endParaRPr lang="fi-FI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2D25464-7FA6-F3D7-D7A5-62F15650F3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60992" y="2206929"/>
            <a:ext cx="1013630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SzTx/>
              <a:buNone/>
            </a:pPr>
            <a:r>
              <a:rPr lang="en-US" sz="1800" dirty="0"/>
              <a:t>Li, L., Fathi, J., </a:t>
            </a:r>
            <a:r>
              <a:rPr lang="en-US" sz="1800" dirty="0" err="1"/>
              <a:t>Allahveysi</a:t>
            </a:r>
            <a:r>
              <a:rPr lang="en-US" sz="1800" dirty="0"/>
              <a:t>, S. P., &amp; Kamran, K. (2023). A model of teachers’ growth mindset, teaching enjoyment, work engagement, and teacher grit among EFL teachers. </a:t>
            </a:r>
            <a:r>
              <a:rPr lang="en-US" sz="1800" i="1" dirty="0"/>
              <a:t>Frontiers in Psychology, 14,</a:t>
            </a:r>
            <a:r>
              <a:rPr lang="en-US" sz="1800" dirty="0"/>
              <a:t> 1137357. </a:t>
            </a:r>
            <a:r>
              <a:rPr lang="en-US" sz="1800" dirty="0">
                <a:hlinkClick r:id="rId2"/>
              </a:rPr>
              <a:t>https://doi.org/10.3389/fpsyg.2023.1137357</a:t>
            </a:r>
            <a:r>
              <a:rPr lang="en-US" sz="1800" dirty="0"/>
              <a:t> </a:t>
            </a:r>
            <a:endParaRPr lang="fi-FI" sz="18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SzTx/>
              <a:buNone/>
            </a:pPr>
            <a:r>
              <a:rPr lang="en-US" sz="1800" dirty="0"/>
              <a:t>Macnamara, B. N., &amp; Burgoyne, A. P. (2023). Do growth mindset interventions impact students’ academic achievement? A systematic review and meta-analysis with recommendations for best practices. </a:t>
            </a:r>
            <a:r>
              <a:rPr lang="en-US" sz="1800" i="1" dirty="0"/>
              <a:t>Psychological Bulletin, 149</a:t>
            </a:r>
            <a:r>
              <a:rPr lang="en-US" sz="1800" dirty="0"/>
              <a:t>(3–4), 133–173. </a:t>
            </a:r>
            <a:r>
              <a:rPr lang="en-US" sz="1800" dirty="0">
                <a:hlinkClick r:id="rId3"/>
              </a:rPr>
              <a:t>https://doi.org/10.1037/bul0000352</a:t>
            </a:r>
            <a:r>
              <a:rPr lang="en-US" sz="1800" dirty="0"/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n-US" sz="1800" dirty="0"/>
              <a:t>Murphy M. C., Dweck C. S. (2010). A culture of genius: How an organization’s lay theory shapes people’s cognition, affect, and behavior. </a:t>
            </a:r>
            <a:r>
              <a:rPr lang="en-US" sz="1800" i="1" dirty="0"/>
              <a:t>Personality and Social Psychology Bulletin</a:t>
            </a:r>
            <a:r>
              <a:rPr lang="en-US" sz="1800" dirty="0"/>
              <a:t>, 36, 283–296.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SzTx/>
              <a:buNone/>
            </a:pPr>
            <a:r>
              <a:rPr lang="en-US" sz="1800" dirty="0"/>
              <a:t>Vestad, L., &amp; Bru, E. (2023). Teachers’ support for growth mindset and its links with students’ growth mindset, academic engagement, and achievements in lower secondary school. </a:t>
            </a:r>
            <a:r>
              <a:rPr lang="en-US" sz="1800" i="1" dirty="0"/>
              <a:t>Social Psychology of Education: An International Journal</a:t>
            </a:r>
            <a:r>
              <a:rPr lang="en-US" sz="1800" dirty="0"/>
              <a:t>. Advance online publication. </a:t>
            </a:r>
            <a:r>
              <a:rPr lang="en-US" sz="1800" dirty="0">
                <a:hlinkClick r:id="rId4"/>
              </a:rPr>
              <a:t>https://doi.org/10.1007/s11218-023-09859-y</a:t>
            </a:r>
            <a:r>
              <a:rPr lang="en-US" sz="1800" dirty="0"/>
              <a:t> </a:t>
            </a:r>
            <a:endParaRPr lang="fi-FI" altLang="fi-FI" sz="1800" dirty="0"/>
          </a:p>
        </p:txBody>
      </p:sp>
    </p:spTree>
    <p:extLst>
      <p:ext uri="{BB962C8B-B14F-4D97-AF65-F5344CB8AC3E}">
        <p14:creationId xmlns:p14="http://schemas.microsoft.com/office/powerpoint/2010/main" val="975993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2DCB-78E6-387B-2C90-BEEE332FA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Overall</a:t>
            </a:r>
            <a:r>
              <a:rPr lang="fi-FI"/>
              <a:t> </a:t>
            </a:r>
            <a:r>
              <a:rPr lang="fi-FI" err="1"/>
              <a:t>aims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course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9D278-6EAF-5A87-DD0E-05DE9D0C59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/>
              <a:t>Opintojakson suoritettuaan opiskelija…</a:t>
            </a:r>
          </a:p>
          <a:p>
            <a:r>
              <a:rPr lang="fi-FI"/>
              <a:t>tuntee ihmisen kasvun ja kehityksen perusteet</a:t>
            </a:r>
          </a:p>
          <a:p>
            <a:r>
              <a:rPr lang="fi-FI"/>
              <a:t>tuntee keskeiset oppimisen teoriat ja oppimiskäsitykset ja osaa hyödyntää niitä käytännön tilanteissa</a:t>
            </a:r>
          </a:p>
          <a:p>
            <a:r>
              <a:rPr lang="fi-FI"/>
              <a:t>osaa tarkastella oppimisympäristöjä ja oppimisprosesseja oppijan näkökulmasta ja tuntee inklusiivisen pedagogiikan perusperiaatteet</a:t>
            </a:r>
          </a:p>
          <a:p>
            <a:r>
              <a:rPr lang="fi-FI"/>
              <a:t>tuntee oppimisen arvioinnin erilaisia periaatteita ja ymmärtää arvioinnin merkityksen oppimisen ohjaamisessa</a:t>
            </a:r>
          </a:p>
          <a:p>
            <a:r>
              <a:rPr lang="fi-FI"/>
              <a:t>ymmärtää ohjauksen laaja-alaisuuden oppijan oppimisen, identiteetin ja toimijuuden tukemisena</a:t>
            </a:r>
          </a:p>
          <a:p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4EFF94-2D35-9B29-EFF8-C71B41FA57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/>
              <a:t>Asiasisältö</a:t>
            </a:r>
          </a:p>
          <a:p>
            <a:r>
              <a:rPr lang="fi-FI"/>
              <a:t>lapsen kokonaisvaltainen kasvu ja kehitys kehityspsykologian valossa</a:t>
            </a:r>
          </a:p>
          <a:p>
            <a:r>
              <a:rPr lang="fi-FI"/>
              <a:t>oppiminen eri oppimiskäsitysten ja oppimisteorioiden valossa (esim. motivaation ja vuorovaikutuksen merkitys oppimisessa)</a:t>
            </a:r>
          </a:p>
          <a:p>
            <a:r>
              <a:rPr lang="fi-FI"/>
              <a:t>erilaiset oppimiskäsitykset opetuksen käytännöissä ja inklusiivisten oppimisympäristöjen rakentamisessa</a:t>
            </a:r>
          </a:p>
          <a:p>
            <a:r>
              <a:rPr lang="fi-FI"/>
              <a:t>arviointikulttuurin rakentaminen ja erilaiset arviointitavat 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931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8A43E-66F3-3CB1-2497-CB06C324A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1193413"/>
            <a:ext cx="5455921" cy="413313"/>
          </a:xfrm>
        </p:spPr>
        <p:txBody>
          <a:bodyPr>
            <a:noAutofit/>
          </a:bodyPr>
          <a:lstStyle/>
          <a:p>
            <a:r>
              <a:rPr lang="fi-FI" sz="2000" dirty="0" err="1"/>
              <a:t>Contact</a:t>
            </a:r>
            <a:r>
              <a:rPr lang="fi-FI" sz="2000" dirty="0"/>
              <a:t> </a:t>
            </a:r>
            <a:r>
              <a:rPr lang="fi-FI" sz="2000" dirty="0" err="1"/>
              <a:t>teaching</a:t>
            </a:r>
            <a:r>
              <a:rPr lang="fi-FI" sz="2000" dirty="0"/>
              <a:t> (2 </a:t>
            </a:r>
            <a:r>
              <a:rPr lang="fi-FI" sz="2000" dirty="0" err="1"/>
              <a:t>credits</a:t>
            </a:r>
            <a:r>
              <a:rPr lang="fi-FI" sz="20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76B31-25FC-12FE-F9BD-1ED80628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1877486"/>
            <a:ext cx="5212080" cy="34609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/>
              <a:t>Demos + recorded lectures</a:t>
            </a:r>
          </a:p>
          <a:p>
            <a:r>
              <a:rPr lang="en-US" sz="1800" dirty="0"/>
              <a:t>Readings</a:t>
            </a:r>
          </a:p>
          <a:p>
            <a:r>
              <a:rPr lang="en-US" sz="1800" dirty="0"/>
              <a:t>Ongoing reflection</a:t>
            </a:r>
          </a:p>
          <a:p>
            <a:r>
              <a:rPr lang="en-US" sz="1800" dirty="0"/>
              <a:t>Assessment: pass / fail (</a:t>
            </a:r>
            <a:r>
              <a:rPr lang="en-US" sz="1800" dirty="0" err="1"/>
              <a:t>hyväksytty</a:t>
            </a:r>
            <a:r>
              <a:rPr lang="en-US" sz="1800" dirty="0"/>
              <a:t> / </a:t>
            </a:r>
            <a:r>
              <a:rPr lang="en-US" sz="1800" dirty="0" err="1"/>
              <a:t>hylätty</a:t>
            </a:r>
            <a:r>
              <a:rPr lang="en-US" sz="1800" dirty="0"/>
              <a:t>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B05712-038D-F8A8-A510-D0D14231F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193412"/>
            <a:ext cx="5908684" cy="413313"/>
          </a:xfrm>
        </p:spPr>
        <p:txBody>
          <a:bodyPr>
            <a:noAutofit/>
          </a:bodyPr>
          <a:lstStyle/>
          <a:p>
            <a:r>
              <a:rPr lang="fi-FI" sz="2000" dirty="0" err="1"/>
              <a:t>Exam</a:t>
            </a:r>
            <a:r>
              <a:rPr lang="fi-FI" sz="2000" dirty="0"/>
              <a:t> (3 </a:t>
            </a:r>
            <a:r>
              <a:rPr lang="fi-FI" sz="2000" dirty="0" err="1"/>
              <a:t>credits</a:t>
            </a:r>
            <a:r>
              <a:rPr lang="fi-FI" sz="2000" dirty="0"/>
              <a:t>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E2E1C0-C30E-8951-02A6-15463EBC9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606725"/>
            <a:ext cx="5908684" cy="487637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fi-FI" sz="1200" dirty="0"/>
              <a:t>In Moodle on </a:t>
            </a:r>
            <a:r>
              <a:rPr lang="fi-FI" sz="1200" b="1" dirty="0" err="1"/>
              <a:t>Oct</a:t>
            </a:r>
            <a:r>
              <a:rPr lang="fi-FI" sz="1200" b="1" dirty="0"/>
              <a:t> 27, 2025 at 8.30-11.30</a:t>
            </a:r>
          </a:p>
          <a:p>
            <a:pPr marL="493395" lvl="1">
              <a:spcBef>
                <a:spcPts val="0"/>
              </a:spcBef>
            </a:pPr>
            <a:r>
              <a:rPr lang="fi-FI" sz="1200" dirty="0"/>
              <a:t>Jos sinulla on tenttiin liittyvä suositus yksilöllisiin järjestelyihin, ota yhteyttä hyvissä ajoin</a:t>
            </a:r>
          </a:p>
          <a:p>
            <a:pPr>
              <a:spcBef>
                <a:spcPts val="0"/>
              </a:spcBef>
            </a:pPr>
            <a:r>
              <a:rPr lang="fi-FI" sz="1200" dirty="0" err="1"/>
              <a:t>Assessment</a:t>
            </a:r>
            <a:r>
              <a:rPr lang="fi-FI" sz="1200" dirty="0"/>
              <a:t>: 0-5</a:t>
            </a:r>
          </a:p>
          <a:p>
            <a:pPr>
              <a:spcBef>
                <a:spcPts val="0"/>
              </a:spcBef>
            </a:pPr>
            <a:r>
              <a:rPr lang="fi-FI" sz="1200" dirty="0" err="1"/>
              <a:t>Materials</a:t>
            </a:r>
            <a:r>
              <a:rPr lang="fi-FI" sz="1200" dirty="0"/>
              <a:t>: </a:t>
            </a:r>
          </a:p>
          <a:p>
            <a:pPr marL="493395" lvl="1">
              <a:spcBef>
                <a:spcPts val="0"/>
              </a:spcBef>
            </a:pPr>
            <a:r>
              <a:rPr lang="fi-FI" sz="1200" b="1" dirty="0" err="1"/>
              <a:t>Woolfolk</a:t>
            </a:r>
            <a:r>
              <a:rPr lang="fi-FI" sz="1200" b="1" dirty="0"/>
              <a:t>, A. (2016). </a:t>
            </a:r>
            <a:r>
              <a:rPr lang="fi-FI" sz="1200" b="1" i="1" dirty="0" err="1"/>
              <a:t>Educational</a:t>
            </a:r>
            <a:r>
              <a:rPr lang="fi-FI" sz="1200" b="1" i="1" dirty="0"/>
              <a:t> </a:t>
            </a:r>
            <a:r>
              <a:rPr lang="fi-FI" sz="1200" b="1" i="1" dirty="0" err="1"/>
              <a:t>psychology</a:t>
            </a:r>
            <a:r>
              <a:rPr lang="fi-FI" sz="1200" b="1" dirty="0"/>
              <a:t>. </a:t>
            </a:r>
            <a:r>
              <a:rPr lang="fi-FI" sz="1200" b="1" dirty="0" err="1"/>
              <a:t>Pearson</a:t>
            </a:r>
            <a:r>
              <a:rPr lang="fi-FI" sz="1200" b="1" dirty="0"/>
              <a:t> </a:t>
            </a:r>
            <a:r>
              <a:rPr lang="fi-FI" sz="1200" b="1" dirty="0" err="1"/>
              <a:t>Education</a:t>
            </a:r>
            <a:r>
              <a:rPr lang="fi-FI" sz="1200" b="1" dirty="0"/>
              <a:t> Limited. </a:t>
            </a:r>
          </a:p>
          <a:p>
            <a:pPr>
              <a:spcBef>
                <a:spcPts val="0"/>
              </a:spcBef>
            </a:pPr>
            <a:r>
              <a:rPr lang="fi-FI" sz="1200" b="1" dirty="0"/>
              <a:t>N.B. </a:t>
            </a:r>
            <a:r>
              <a:rPr lang="fi-FI" sz="1200" dirty="0" err="1"/>
              <a:t>Older</a:t>
            </a:r>
            <a:r>
              <a:rPr lang="fi-FI" sz="1200" dirty="0"/>
              <a:t> </a:t>
            </a:r>
            <a:r>
              <a:rPr lang="fi-FI" sz="1200" dirty="0" err="1"/>
              <a:t>editions</a:t>
            </a:r>
            <a:r>
              <a:rPr lang="fi-FI" sz="1200" dirty="0"/>
              <a:t> ok </a:t>
            </a:r>
            <a:r>
              <a:rPr lang="fi-FI" sz="1200" dirty="0" err="1"/>
              <a:t>too</a:t>
            </a:r>
            <a:r>
              <a:rPr lang="fi-FI" sz="1200" dirty="0"/>
              <a:t>. </a:t>
            </a:r>
            <a:r>
              <a:rPr lang="fi-FI" sz="1200" dirty="0" err="1"/>
              <a:t>Use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contents</a:t>
            </a:r>
            <a:r>
              <a:rPr lang="fi-FI" sz="1200" dirty="0"/>
              <a:t> &amp; </a:t>
            </a:r>
            <a:r>
              <a:rPr lang="fi-FI" sz="1200" dirty="0" err="1"/>
              <a:t>search</a:t>
            </a:r>
            <a:r>
              <a:rPr lang="fi-FI" sz="1200" dirty="0"/>
              <a:t> </a:t>
            </a:r>
            <a:r>
              <a:rPr lang="fi-FI" sz="1200" dirty="0" err="1"/>
              <a:t>options</a:t>
            </a:r>
            <a:r>
              <a:rPr lang="fi-FI" sz="1200" dirty="0"/>
              <a:t> to </a:t>
            </a:r>
            <a:r>
              <a:rPr lang="fi-FI" sz="1200" dirty="0" err="1"/>
              <a:t>read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up</a:t>
            </a:r>
            <a:r>
              <a:rPr lang="fi-FI" sz="1200" dirty="0"/>
              <a:t> on: </a:t>
            </a:r>
            <a:r>
              <a:rPr lang="fi-FI" sz="1200" b="1" dirty="0"/>
              <a:t>b</a:t>
            </a:r>
            <a:r>
              <a:rPr lang="en-GB" sz="1200" b="1" dirty="0" err="1"/>
              <a:t>ehavioral</a:t>
            </a:r>
            <a:r>
              <a:rPr lang="en-GB" sz="1200" b="1" dirty="0"/>
              <a:t> views of learning, cognitive views of learning, social cognitive &amp; constructivist views of learning, </a:t>
            </a:r>
            <a:r>
              <a:rPr lang="en-US" sz="1200" b="1" dirty="0"/>
              <a:t>the learning sciences and constructivism</a:t>
            </a:r>
            <a:endParaRPr lang="fi-FI" sz="1200" b="1" dirty="0"/>
          </a:p>
          <a:p>
            <a:pPr marL="493395" lvl="1">
              <a:spcBef>
                <a:spcPts val="0"/>
              </a:spcBef>
            </a:pPr>
            <a:r>
              <a:rPr lang="fi-FI" sz="1200" b="1" dirty="0" err="1"/>
              <a:t>Atjonen</a:t>
            </a:r>
            <a:r>
              <a:rPr lang="fi-FI" sz="1200" b="1" dirty="0"/>
              <a:t>, P. (2023). </a:t>
            </a:r>
            <a:r>
              <a:rPr lang="fi-FI" sz="1200" b="1" i="1" dirty="0"/>
              <a:t>Formatiivinen arviointi perusopetuksessa.</a:t>
            </a:r>
            <a:r>
              <a:rPr lang="fi-FI" sz="1200" b="1" dirty="0"/>
              <a:t> Itä-Suomen yliopisto</a:t>
            </a:r>
            <a:r>
              <a:rPr lang="fi-FI" sz="1200" dirty="0"/>
              <a:t>. </a:t>
            </a:r>
            <a:r>
              <a:rPr lang="fi-FI" sz="1200" dirty="0">
                <a:hlinkClick r:id="rId3"/>
              </a:rPr>
              <a:t>http://urn.fi/URN:ISBN:978-952-61-4784-0</a:t>
            </a:r>
            <a:r>
              <a:rPr lang="fi-FI" sz="1200" dirty="0"/>
              <a:t> Teoksesta luetaan seuraavat osat: </a:t>
            </a:r>
          </a:p>
          <a:p>
            <a:pPr lvl="2">
              <a:spcBef>
                <a:spcPts val="0"/>
              </a:spcBef>
            </a:pPr>
            <a:r>
              <a:rPr lang="fi-FI" sz="1200" dirty="0"/>
              <a:t>“1 Formatiivinen arviointi – palautetta laajempi oppimisprosessin tuki” (s. 8-18)</a:t>
            </a:r>
          </a:p>
          <a:p>
            <a:pPr lvl="2">
              <a:spcBef>
                <a:spcPts val="0"/>
              </a:spcBef>
            </a:pPr>
            <a:r>
              <a:rPr lang="fi-FI" sz="1200" dirty="0"/>
              <a:t>“2 Formatiivisen arvioinnin määritelmiä ja strategioita” (s. 19-25)</a:t>
            </a:r>
          </a:p>
          <a:p>
            <a:pPr lvl="2">
              <a:spcBef>
                <a:spcPts val="0"/>
              </a:spcBef>
            </a:pPr>
            <a:r>
              <a:rPr lang="fi-FI" sz="1200" dirty="0"/>
              <a:t>“3 Formatiivisen arvioinnin suhde summatiiviseen arviointiin” (s. 26-34</a:t>
            </a:r>
          </a:p>
          <a:p>
            <a:pPr marL="493395" lvl="1">
              <a:spcBef>
                <a:spcPts val="0"/>
              </a:spcBef>
            </a:pPr>
            <a:r>
              <a:rPr lang="fi-FI" sz="1200" b="1" dirty="0"/>
              <a:t>Pulkkinen, L., Ahonen, T. &amp; Ruoppila, I. (2023). </a:t>
            </a:r>
            <a:r>
              <a:rPr lang="fi-FI" sz="1200" b="1" i="1" dirty="0"/>
              <a:t>Ihmisen psykologinen kehitys</a:t>
            </a:r>
            <a:r>
              <a:rPr lang="fi-FI" sz="1200" b="1" dirty="0"/>
              <a:t>. PS-kustannus.  Teoksesta luetaan joko:  </a:t>
            </a:r>
          </a:p>
          <a:p>
            <a:pPr lvl="2">
              <a:spcBef>
                <a:spcPts val="0"/>
              </a:spcBef>
            </a:pPr>
            <a:r>
              <a:rPr lang="fi-FI" sz="1200" dirty="0"/>
              <a:t>“Varhaislapsuus” (s. 22-76) ja ”Keskilapsuus (s. 77-141) </a:t>
            </a:r>
            <a:r>
              <a:rPr lang="fi-FI" sz="1200" b="1" dirty="0"/>
              <a:t>TAI </a:t>
            </a:r>
            <a:endParaRPr lang="fi-FI" sz="1200" dirty="0"/>
          </a:p>
          <a:p>
            <a:pPr lvl="2">
              <a:spcBef>
                <a:spcPts val="0"/>
              </a:spcBef>
            </a:pPr>
            <a:r>
              <a:rPr lang="fi-FI" sz="1200" dirty="0"/>
              <a:t>“Keskilapsuus (s. 77-141) ja ”Nuoruus” (s. 142-177). 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B1EAE66-0ED0-E09B-438B-692B8DF3999E}"/>
              </a:ext>
            </a:extLst>
          </p:cNvPr>
          <p:cNvSpPr/>
          <p:nvPr/>
        </p:nvSpPr>
        <p:spPr>
          <a:xfrm>
            <a:off x="1068860" y="4534929"/>
            <a:ext cx="3453714" cy="20759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The demos provide a useful space for </a:t>
            </a:r>
            <a:r>
              <a:rPr lang="en-US" sz="1400" i="1"/>
              <a:t>practically working </a:t>
            </a:r>
            <a:r>
              <a:rPr lang="en-US" sz="1400"/>
              <a:t>with the course concepts &amp; requirements. </a:t>
            </a:r>
          </a:p>
          <a:p>
            <a:pPr algn="ctr"/>
            <a:r>
              <a:rPr lang="en-US" sz="1400"/>
              <a:t>The demo is a space for </a:t>
            </a:r>
            <a:r>
              <a:rPr lang="en-US" sz="1400" i="1"/>
              <a:t>learning how to learn </a:t>
            </a:r>
            <a:r>
              <a:rPr lang="en-US" sz="1400"/>
              <a:t>at JYU &amp; as a group.</a:t>
            </a:r>
          </a:p>
          <a:p>
            <a:pPr algn="ctr"/>
            <a:r>
              <a:rPr lang="en-US" sz="1400"/>
              <a:t>The demos prepare you for the exam.</a:t>
            </a:r>
          </a:p>
        </p:txBody>
      </p:sp>
    </p:spTree>
    <p:extLst>
      <p:ext uri="{BB962C8B-B14F-4D97-AF65-F5344CB8AC3E}">
        <p14:creationId xmlns:p14="http://schemas.microsoft.com/office/powerpoint/2010/main" val="208050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6" grpId="0" build="p"/>
      <p:bldP spid="7" grpId="0" build="p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7E01-6F58-7FBD-0D02-167E03FC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Timeline</a:t>
            </a:r>
            <a:endParaRPr lang="fi-FI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977B5F-1285-C1E5-91EB-F952326A22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356726"/>
              </p:ext>
            </p:extLst>
          </p:nvPr>
        </p:nvGraphicFramePr>
        <p:xfrm>
          <a:off x="3022777" y="496336"/>
          <a:ext cx="8609012" cy="6045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7055">
                  <a:extLst>
                    <a:ext uri="{9D8B030D-6E8A-4147-A177-3AD203B41FA5}">
                      <a16:colId xmlns:a16="http://schemas.microsoft.com/office/drawing/2014/main" val="1950857123"/>
                    </a:ext>
                  </a:extLst>
                </a:gridCol>
                <a:gridCol w="2948853">
                  <a:extLst>
                    <a:ext uri="{9D8B030D-6E8A-4147-A177-3AD203B41FA5}">
                      <a16:colId xmlns:a16="http://schemas.microsoft.com/office/drawing/2014/main" val="1588732792"/>
                    </a:ext>
                  </a:extLst>
                </a:gridCol>
                <a:gridCol w="2530851">
                  <a:extLst>
                    <a:ext uri="{9D8B030D-6E8A-4147-A177-3AD203B41FA5}">
                      <a16:colId xmlns:a16="http://schemas.microsoft.com/office/drawing/2014/main" val="3341797057"/>
                    </a:ext>
                  </a:extLst>
                </a:gridCol>
                <a:gridCol w="2152253">
                  <a:extLst>
                    <a:ext uri="{9D8B030D-6E8A-4147-A177-3AD203B41FA5}">
                      <a16:colId xmlns:a16="http://schemas.microsoft.com/office/drawing/2014/main" val="2807093680"/>
                    </a:ext>
                  </a:extLst>
                </a:gridCol>
              </a:tblGrid>
              <a:tr h="3140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/>
                        <a:t> </a:t>
                      </a:r>
                    </a:p>
                  </a:txBody>
                  <a:tcPr marL="46306" marR="46306" marT="23153" marB="231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/>
                        <a:t>Demo – focus </a:t>
                      </a:r>
                    </a:p>
                  </a:txBody>
                  <a:tcPr marL="46306" marR="46306" marT="23153" marB="231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/>
                        <a:t>Homework </a:t>
                      </a:r>
                    </a:p>
                  </a:txBody>
                  <a:tcPr marL="46306" marR="46306" marT="23153" marB="231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/>
                        <a:t>Ongoing reflection</a:t>
                      </a:r>
                    </a:p>
                  </a:txBody>
                  <a:tcPr marL="46306" marR="46306" marT="23153" marB="23153" anchor="ctr"/>
                </a:tc>
                <a:extLst>
                  <a:ext uri="{0D108BD9-81ED-4DB2-BD59-A6C34878D82A}">
                    <a16:rowId xmlns:a16="http://schemas.microsoft.com/office/drawing/2014/main" val="3656068133"/>
                  </a:ext>
                </a:extLst>
              </a:tr>
              <a:tr h="7851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/>
                        <a:t>8.9.  </a:t>
                      </a:r>
                    </a:p>
                  </a:txBody>
                  <a:tcPr marL="46306" marR="46306" marT="23153" marB="231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 err="1"/>
                        <a:t>Getting</a:t>
                      </a:r>
                      <a:r>
                        <a:rPr lang="fi-FI" sz="1200"/>
                        <a:t> </a:t>
                      </a:r>
                      <a:r>
                        <a:rPr lang="fi-FI" sz="1200" err="1"/>
                        <a:t>started</a:t>
                      </a:r>
                      <a:endParaRPr lang="fi-FI" sz="1200"/>
                    </a:p>
                  </a:txBody>
                  <a:tcPr marL="46306" marR="46306" marT="23153" marB="231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/>
                        <a:t>Orientation reading (Illeris)</a:t>
                      </a:r>
                    </a:p>
                  </a:txBody>
                  <a:tcPr marL="46306" marR="46306" marT="23153" marB="231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Map learning pathway – key moments from own journey as a student </a:t>
                      </a:r>
                    </a:p>
                  </a:txBody>
                  <a:tcPr marL="46306" marR="46306" marT="23153" marB="23153" anchor="ctr"/>
                </a:tc>
                <a:extLst>
                  <a:ext uri="{0D108BD9-81ED-4DB2-BD59-A6C34878D82A}">
                    <a16:rowId xmlns:a16="http://schemas.microsoft.com/office/drawing/2014/main" val="1031323507"/>
                  </a:ext>
                </a:extLst>
              </a:tr>
              <a:tr h="5496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/>
                        <a:t>15.9. </a:t>
                      </a:r>
                    </a:p>
                  </a:txBody>
                  <a:tcPr marL="46306" marR="46306" marT="23153" marB="231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Learning and guidance lecture (Jo) </a:t>
                      </a:r>
                    </a:p>
                  </a:txBody>
                  <a:tcPr marL="46306" marR="46306" marT="23153" marB="231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Review lecture notes, reading (Woolfolk)</a:t>
                      </a:r>
                    </a:p>
                  </a:txBody>
                  <a:tcPr marL="46306" marR="46306" marT="23153" marB="23153" anchor="ctr"/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Choose two moments from journey and explore from the perspective of different theories of learning </a:t>
                      </a:r>
                    </a:p>
                  </a:txBody>
                  <a:tcPr marL="46306" marR="46306" marT="23153" marB="23153" anchor="ctr"/>
                </a:tc>
                <a:extLst>
                  <a:ext uri="{0D108BD9-81ED-4DB2-BD59-A6C34878D82A}">
                    <a16:rowId xmlns:a16="http://schemas.microsoft.com/office/drawing/2014/main" val="2146901438"/>
                  </a:ext>
                </a:extLst>
              </a:tr>
              <a:tr h="10207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/>
                        <a:t>22.9. </a:t>
                      </a:r>
                    </a:p>
                  </a:txBody>
                  <a:tcPr marL="46306" marR="46306" marT="23153" marB="231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Visual methods workshop with additional insights from Woolfolk </a:t>
                      </a:r>
                    </a:p>
                  </a:txBody>
                  <a:tcPr marL="46306" marR="46306" marT="23153" marB="231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Orientation to next week’s lecture: read PPs beforehand, reading (Pulkkinen et al.)</a:t>
                      </a:r>
                    </a:p>
                  </a:txBody>
                  <a:tcPr marL="46306" marR="46306" marT="23153" marB="23153" anchor="ctr"/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542354"/>
                  </a:ext>
                </a:extLst>
              </a:tr>
              <a:tr h="14918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/>
                        <a:t>29.9. </a:t>
                      </a:r>
                    </a:p>
                  </a:txBody>
                  <a:tcPr marL="46306" marR="46306" marT="23153" marB="231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Recorded lecture </a:t>
                      </a:r>
                      <a:r>
                        <a:rPr lang="en-US" sz="1200" err="1">
                          <a:hlinkClick r:id="rId2"/>
                        </a:rPr>
                        <a:t>Oppiminen</a:t>
                      </a:r>
                      <a:r>
                        <a:rPr lang="en-US" sz="1200">
                          <a:hlinkClick r:id="rId2"/>
                        </a:rPr>
                        <a:t> </a:t>
                      </a:r>
                      <a:r>
                        <a:rPr lang="en-US" sz="1200" err="1">
                          <a:hlinkClick r:id="rId2"/>
                        </a:rPr>
                        <a:t>elämänkaaren</a:t>
                      </a:r>
                      <a:r>
                        <a:rPr lang="en-US" sz="1200">
                          <a:hlinkClick r:id="rId2"/>
                        </a:rPr>
                        <a:t> </a:t>
                      </a:r>
                      <a:r>
                        <a:rPr lang="en-US" sz="1200" err="1">
                          <a:hlinkClick r:id="rId2"/>
                        </a:rPr>
                        <a:t>eri</a:t>
                      </a:r>
                      <a:r>
                        <a:rPr lang="en-US" sz="1200">
                          <a:hlinkClick r:id="rId2"/>
                        </a:rPr>
                        <a:t> </a:t>
                      </a:r>
                      <a:r>
                        <a:rPr lang="en-US" sz="1200" err="1">
                          <a:hlinkClick r:id="rId2"/>
                        </a:rPr>
                        <a:t>vaiheissa</a:t>
                      </a:r>
                      <a:r>
                        <a:rPr lang="en-US" sz="1200">
                          <a:hlinkClick r:id="rId2"/>
                        </a:rPr>
                        <a:t>:</a:t>
                      </a:r>
                      <a:r>
                        <a:rPr lang="en-US" sz="1200"/>
                        <a:t> </a:t>
                      </a:r>
                      <a:br>
                        <a:rPr lang="en-US" sz="1200"/>
                      </a:br>
                      <a:r>
                        <a:rPr lang="en-US" sz="1200"/>
                        <a:t>Start watching together, notes &amp; discussion</a:t>
                      </a:r>
                    </a:p>
                  </a:txBody>
                  <a:tcPr marL="46306" marR="46306" marT="23153" marB="231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Finish watching lecture &amp; reading</a:t>
                      </a:r>
                      <a:br>
                        <a:rPr lang="en-US" sz="1200"/>
                      </a:br>
                      <a:r>
                        <a:rPr lang="en-US" sz="1200"/>
                        <a:t>Orientation to next week’s lecture: read PPs beforehand, reading (</a:t>
                      </a:r>
                      <a:r>
                        <a:rPr lang="en-US" sz="1200" err="1"/>
                        <a:t>Atjonen</a:t>
                      </a:r>
                      <a:r>
                        <a:rPr lang="en-US" sz="1200"/>
                        <a:t>)</a:t>
                      </a:r>
                    </a:p>
                  </a:txBody>
                  <a:tcPr marL="46306" marR="46306" marT="23153" marB="231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Choose one moment from pathway and explore from X perspective</a:t>
                      </a:r>
                    </a:p>
                  </a:txBody>
                  <a:tcPr marL="46306" marR="46306" marT="23153" marB="23153" anchor="ctr"/>
                </a:tc>
                <a:extLst>
                  <a:ext uri="{0D108BD9-81ED-4DB2-BD59-A6C34878D82A}">
                    <a16:rowId xmlns:a16="http://schemas.microsoft.com/office/drawing/2014/main" val="4133685837"/>
                  </a:ext>
                </a:extLst>
              </a:tr>
              <a:tr h="12562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/>
                        <a:t>6.10.</a:t>
                      </a:r>
                    </a:p>
                  </a:txBody>
                  <a:tcPr marL="46306" marR="46306" marT="23153" marB="231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Recorded lecture </a:t>
                      </a:r>
                      <a:r>
                        <a:rPr lang="en-US" sz="1200">
                          <a:hlinkClick r:id="rId3"/>
                        </a:rPr>
                        <a:t>Arviointi oppimisen tukena</a:t>
                      </a:r>
                      <a:r>
                        <a:rPr lang="en-US" sz="1200"/>
                        <a:t> </a:t>
                      </a:r>
                      <a:br>
                        <a:rPr lang="en-US" sz="1200"/>
                      </a:br>
                      <a:r>
                        <a:rPr lang="en-US" sz="1200"/>
                        <a:t>Start watching together, notes &amp; discussion</a:t>
                      </a:r>
                    </a:p>
                  </a:txBody>
                  <a:tcPr marL="46306" marR="46306" marT="23153" marB="231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Finish watching lecture &amp; reading</a:t>
                      </a:r>
                    </a:p>
                    <a:p>
                      <a:pPr>
                        <a:buNone/>
                      </a:pPr>
                      <a:r>
                        <a:rPr lang="en-US" sz="1200"/>
                        <a:t>Orientation to next week’s lecture </a:t>
                      </a:r>
                    </a:p>
                    <a:p>
                      <a:pPr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46306" marR="46306" marT="23153" marB="231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Choose one moment from pathway and explore from assessment perspective </a:t>
                      </a:r>
                    </a:p>
                    <a:p>
                      <a:pPr>
                        <a:buNone/>
                      </a:pPr>
                      <a:r>
                        <a:rPr lang="en-US" sz="1200"/>
                        <a:t> </a:t>
                      </a:r>
                    </a:p>
                  </a:txBody>
                  <a:tcPr marL="46306" marR="46306" marT="23153" marB="23153" anchor="ctr"/>
                </a:tc>
                <a:extLst>
                  <a:ext uri="{0D108BD9-81ED-4DB2-BD59-A6C34878D82A}">
                    <a16:rowId xmlns:a16="http://schemas.microsoft.com/office/drawing/2014/main" val="2415550999"/>
                  </a:ext>
                </a:extLst>
              </a:tr>
              <a:tr h="3140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/>
                        <a:t>20.10. </a:t>
                      </a:r>
                    </a:p>
                  </a:txBody>
                  <a:tcPr marL="46306" marR="46306" marT="23153" marB="231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/>
                        <a:t>Review and exam prep </a:t>
                      </a:r>
                    </a:p>
                  </a:txBody>
                  <a:tcPr marL="46306" marR="46306" marT="23153" marB="231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/>
                        <a:t> </a:t>
                      </a:r>
                    </a:p>
                  </a:txBody>
                  <a:tcPr marL="46306" marR="46306" marT="23153" marB="231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/>
                        <a:t> </a:t>
                      </a:r>
                    </a:p>
                  </a:txBody>
                  <a:tcPr marL="46306" marR="46306" marT="23153" marB="23153" anchor="ctr"/>
                </a:tc>
                <a:extLst>
                  <a:ext uri="{0D108BD9-81ED-4DB2-BD59-A6C34878D82A}">
                    <a16:rowId xmlns:a16="http://schemas.microsoft.com/office/drawing/2014/main" val="3584828948"/>
                  </a:ext>
                </a:extLst>
              </a:tr>
              <a:tr h="3140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/>
                        <a:t>27.10.</a:t>
                      </a:r>
                    </a:p>
                  </a:txBody>
                  <a:tcPr marL="46306" marR="46306" marT="23153" marB="231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/>
                        <a:t>Exam (Moodle)</a:t>
                      </a:r>
                    </a:p>
                  </a:txBody>
                  <a:tcPr marL="46306" marR="46306" marT="23153" marB="231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/>
                        <a:t> </a:t>
                      </a:r>
                    </a:p>
                  </a:txBody>
                  <a:tcPr marL="46306" marR="46306" marT="23153" marB="23153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i-FI" sz="1200"/>
                        <a:t> </a:t>
                      </a:r>
                    </a:p>
                  </a:txBody>
                  <a:tcPr marL="46306" marR="46306" marT="23153" marB="23153" anchor="ctr"/>
                </a:tc>
                <a:extLst>
                  <a:ext uri="{0D108BD9-81ED-4DB2-BD59-A6C34878D82A}">
                    <a16:rowId xmlns:a16="http://schemas.microsoft.com/office/drawing/2014/main" val="2766415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50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4070E-2E9D-5049-5B9F-E1C5D65A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Pedanet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8D8AC-E7A7-81D7-9F45-5BF6B3EA7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https://peda.net/id/95a46f927cc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Tilaa sivu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E49D4A-CFC7-C030-0A54-8CF73CBCD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800" y="1920241"/>
            <a:ext cx="3591413" cy="35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85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E029E-5073-4498-8104-8427AA98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198EAB-782A-8360-6AA1-8CEF9B984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1"/>
            <a:ext cx="4306824" cy="1477817"/>
          </a:xfrm>
        </p:spPr>
        <p:txBody>
          <a:bodyPr>
            <a:normAutofit/>
          </a:bodyPr>
          <a:lstStyle/>
          <a:p>
            <a:r>
              <a:rPr lang="fi-FI" err="1"/>
              <a:t>Stream</a:t>
            </a:r>
            <a:r>
              <a:rPr lang="fi-FI"/>
              <a:t> of </a:t>
            </a:r>
            <a:r>
              <a:rPr lang="fi-FI" err="1"/>
              <a:t>consciousness</a:t>
            </a:r>
            <a:r>
              <a:rPr lang="fi-FI"/>
              <a:t>…</a:t>
            </a:r>
          </a:p>
        </p:txBody>
      </p:sp>
      <p:pic>
        <p:nvPicPr>
          <p:cNvPr id="5" name="Picture 4" descr="Person hiking">
            <a:extLst>
              <a:ext uri="{FF2B5EF4-FFF2-40B4-BE49-F238E27FC236}">
                <a16:creationId xmlns:a16="http://schemas.microsoft.com/office/drawing/2014/main" id="{AF9F15E6-2945-B7DF-73A0-D15FF9E5BB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61" y="2621103"/>
            <a:ext cx="4946906" cy="36893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FF515C-2521-4964-9DAC-2BFB8EC86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6274446"/>
            <a:ext cx="4946904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2489E-B29F-55CD-5C34-459A233A2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1848" y="1014984"/>
            <a:ext cx="5889161" cy="52882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Think about something you consider yourself good at. Why is that? What led to this?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Think about something you consider yourself not so good at. Why is this? What led to this?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Think of a situation in which you found something challenging to learn. What caused the difficulty? What feelings arose? What did you end up doing in the situation?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Imagine the situation: You need to hand in a course assignment that requires you to dive deeply into the topic and spend a lot of time studying. However, you only have a limited amount of time available. 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Do you try to hand in the best possible assignment, for example by using artificial intelligence?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Or would you use the limited time available to learn as much as you can with the resources at your disposal and submit coursework that you know may receive a low grade but truly reflects what you have learned?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Or something else?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72775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8"/>
          <p:cNvSpPr txBox="1">
            <a:spLocks noGrp="1"/>
          </p:cNvSpPr>
          <p:nvPr>
            <p:ph type="title"/>
          </p:nvPr>
        </p:nvSpPr>
        <p:spPr>
          <a:xfrm>
            <a:off x="640080" y="1371600"/>
            <a:ext cx="3925742" cy="5324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GB"/>
              <a:t>Growth Mindset</a:t>
            </a:r>
            <a:endParaRPr/>
          </a:p>
          <a:p>
            <a:endParaRPr/>
          </a:p>
          <a:p>
            <a:r>
              <a:rPr lang="en-GB"/>
              <a:t>Carol Dweck, prof., Stanford University</a:t>
            </a:r>
            <a:endParaRPr/>
          </a:p>
          <a:p>
            <a:endParaRPr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u="sng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Developing a growth mindset</a:t>
            </a:r>
            <a:endParaRPr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5C9AF0F-C3B9-5AEF-62E8-38EEA77C7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0"/>
            <a:ext cx="5302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9"/>
          <p:cNvSpPr txBox="1">
            <a:spLocks noGrp="1"/>
          </p:cNvSpPr>
          <p:nvPr>
            <p:ph type="title"/>
          </p:nvPr>
        </p:nvSpPr>
        <p:spPr>
          <a:xfrm>
            <a:off x="623888" y="1254210"/>
            <a:ext cx="10296800" cy="64927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GB"/>
              <a:t>The importance of learner’s mindset</a:t>
            </a:r>
            <a:endParaRPr/>
          </a:p>
        </p:txBody>
      </p:sp>
      <p:sp>
        <p:nvSpPr>
          <p:cNvPr id="499" name="Google Shape;499;p59"/>
          <p:cNvSpPr txBox="1">
            <a:spLocks noGrp="1"/>
          </p:cNvSpPr>
          <p:nvPr>
            <p:ph type="body" idx="1"/>
          </p:nvPr>
        </p:nvSpPr>
        <p:spPr>
          <a:xfrm>
            <a:off x="625800" y="2304535"/>
            <a:ext cx="10940400" cy="393053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609585" indent="-423323">
              <a:spcBef>
                <a:spcPts val="400"/>
              </a:spcBef>
              <a:buSzPts val="1400"/>
              <a:buChar char="-"/>
            </a:pPr>
            <a:r>
              <a:rPr lang="en-US" dirty="0"/>
              <a:t>Dweck et al., 2014: A key factor in learning is the learner's perception of intelligence and mindset (fixed vs. growth) → Interventions</a:t>
            </a:r>
          </a:p>
          <a:p>
            <a:pPr marL="609585" indent="-423323">
              <a:spcBef>
                <a:spcPts val="400"/>
              </a:spcBef>
              <a:buSzPts val="1400"/>
              <a:buChar char="-"/>
            </a:pPr>
            <a:r>
              <a:rPr lang="en-US" dirty="0"/>
              <a:t>Criticism: false growth mindset, excessive emphasis on the learner's own role without taking context into account</a:t>
            </a:r>
          </a:p>
          <a:p>
            <a:pPr marL="609585" indent="-423323">
              <a:spcBef>
                <a:spcPts val="400"/>
              </a:spcBef>
              <a:buSzPts val="1400"/>
              <a:buChar char="-"/>
            </a:pPr>
            <a:r>
              <a:rPr lang="en-US" dirty="0"/>
              <a:t>Current research partly conflicted, partly insufficient:</a:t>
            </a:r>
          </a:p>
          <a:p>
            <a:pPr marL="874761" lvl="1" indent="-423323">
              <a:spcBef>
                <a:spcPts val="400"/>
              </a:spcBef>
              <a:buSzPts val="1400"/>
              <a:buChar char="-"/>
            </a:pPr>
            <a:r>
              <a:rPr lang="en-US" dirty="0"/>
              <a:t>Interventions aimed at changing students' mindsets have little effect on academic performance (e.g., Macnamara &amp; Burgoyne, 2022)</a:t>
            </a:r>
          </a:p>
          <a:p>
            <a:pPr marL="874761" lvl="1" indent="-423323">
              <a:spcBef>
                <a:spcPts val="400"/>
              </a:spcBef>
              <a:buSzPts val="1400"/>
              <a:buChar char="-"/>
            </a:pPr>
            <a:r>
              <a:rPr lang="en-US" dirty="0"/>
              <a:t>However, when interventions are well designed and targeted, they can have positive effects, particularly on mental health (Burnette et al., 2022)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0"/>
          <p:cNvSpPr txBox="1">
            <a:spLocks noGrp="1"/>
          </p:cNvSpPr>
          <p:nvPr>
            <p:ph type="title"/>
          </p:nvPr>
        </p:nvSpPr>
        <p:spPr>
          <a:xfrm>
            <a:off x="623900" y="1133435"/>
            <a:ext cx="10940400" cy="10804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/>
              <a:t>The importance of </a:t>
            </a:r>
            <a:r>
              <a:rPr lang="en-US" sz="3600" dirty="0"/>
              <a:t>a </a:t>
            </a:r>
            <a:r>
              <a:rPr lang="en-US" sz="3600"/>
              <a:t>teacher’s mindset and behavior</a:t>
            </a:r>
            <a:endParaRPr sz="3600"/>
          </a:p>
        </p:txBody>
      </p:sp>
      <p:sp>
        <p:nvSpPr>
          <p:cNvPr id="505" name="Google Shape;505;p60"/>
          <p:cNvSpPr txBox="1">
            <a:spLocks noGrp="1"/>
          </p:cNvSpPr>
          <p:nvPr>
            <p:ph type="body" idx="1"/>
          </p:nvPr>
        </p:nvSpPr>
        <p:spPr>
          <a:xfrm>
            <a:off x="623900" y="1847335"/>
            <a:ext cx="10940400" cy="466467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fontAlgn="base"/>
            <a:r>
              <a:rPr lang="en-US" sz="1800" dirty="0"/>
              <a:t>Environment with instructional tasks and practices that foster a growth mindset → full potential of growth mindsets to affect motivation and learning by shaping the beliefs, values, and behaviors of the people in those environments (Murphy &amp; Dweck, 2010)</a:t>
            </a:r>
          </a:p>
          <a:p>
            <a:pPr fontAlgn="base"/>
            <a:r>
              <a:rPr lang="en-US" sz="1800" dirty="0"/>
              <a:t>However: “The proposal to focus on the mindset environment may have a ring of truth, but it is much easier said than done.” (Dweck &amp; Yeager, 2019).</a:t>
            </a:r>
          </a:p>
          <a:p>
            <a:pPr fontAlgn="base"/>
            <a:r>
              <a:rPr lang="en-US" sz="1800" dirty="0"/>
              <a:t>Current research: </a:t>
            </a:r>
          </a:p>
          <a:p>
            <a:pPr marL="874761" lvl="1" indent="-423323">
              <a:spcBef>
                <a:spcPts val="400"/>
              </a:spcBef>
              <a:buSzPts val="1400"/>
              <a:buFont typeface="Arial" panose="020B0604020202020204" pitchFamily="34" charset="0"/>
              <a:buChar char="-"/>
            </a:pPr>
            <a:r>
              <a:rPr lang="en-US" sz="1600" dirty="0"/>
              <a:t>Teacher support for a growth mindset is linked to students' own growth mindset, academic engagement, and better learning outcomes (Yu et al., 2023).</a:t>
            </a:r>
          </a:p>
          <a:p>
            <a:pPr marL="874761" lvl="1" indent="-423323">
              <a:spcBef>
                <a:spcPts val="400"/>
              </a:spcBef>
              <a:buSzPts val="1400"/>
              <a:buChar char="-"/>
            </a:pPr>
            <a:r>
              <a:rPr lang="en-US" sz="1600" dirty="0"/>
              <a:t>Teachers with a growth mindset are more likely to create a classroom culture where mistakes are seen as learning opportunities and effort is valued (</a:t>
            </a:r>
            <a:r>
              <a:rPr lang="en-US" sz="1600" dirty="0" err="1"/>
              <a:t>Kroeper</a:t>
            </a:r>
            <a:r>
              <a:rPr lang="en-US" sz="1600" dirty="0"/>
              <a:t> et al., 2022)</a:t>
            </a:r>
          </a:p>
          <a:p>
            <a:pPr marL="874761" lvl="1" indent="-423323">
              <a:spcBef>
                <a:spcPts val="400"/>
              </a:spcBef>
              <a:buSzPts val="1400"/>
              <a:buChar char="-"/>
            </a:pPr>
            <a:r>
              <a:rPr lang="en-US" sz="1600" dirty="0"/>
              <a:t>A teacher’s growth mindset is linked to other positive characteristics, such as joy in teaching, work engagement, and grit (Li et al., 2023).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uiExpand="1" build="p"/>
    </p:bldLst>
  </p:timing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1faf489b-dee5-4844-91ae-ccac4d0be0f3" xsi:nil="true"/>
    <lcf76f155ced4ddcb4097134ff3c332f xmlns="d111a124-6397-4d31-af44-5538addcdc14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D4A6FB6770A74468C768EE00E306982" ma:contentTypeVersion="18" ma:contentTypeDescription="Luo uusi asiakirja." ma:contentTypeScope="" ma:versionID="8555118a6a6498ed13db72fad5ae7cb1">
  <xsd:schema xmlns:xsd="http://www.w3.org/2001/XMLSchema" xmlns:xs="http://www.w3.org/2001/XMLSchema" xmlns:p="http://schemas.microsoft.com/office/2006/metadata/properties" xmlns:ns1="http://schemas.microsoft.com/sharepoint/v3" xmlns:ns2="d111a124-6397-4d31-af44-5538addcdc14" xmlns:ns3="1faf489b-dee5-4844-91ae-ccac4d0be0f3" targetNamespace="http://schemas.microsoft.com/office/2006/metadata/properties" ma:root="true" ma:fieldsID="ef22b1d094f51088d820575a2205d870" ns1:_="" ns2:_="" ns3:_="">
    <xsd:import namespace="http://schemas.microsoft.com/sharepoint/v3"/>
    <xsd:import namespace="d111a124-6397-4d31-af44-5538addcdc14"/>
    <xsd:import namespace="1faf489b-dee5-4844-91ae-ccac4d0be0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1a124-6397-4d31-af44-5538addcdc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Kuvien tunnisteet" ma:readOnly="false" ma:fieldId="{5cf76f15-5ced-4ddc-b409-7134ff3c332f}" ma:taxonomyMulti="true" ma:sspId="ba830b52-6d58-45b3-9899-c4752b5a1b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f489b-dee5-4844-91ae-ccac4d0be0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600a948-4f8c-4d45-8374-c7fdf29eddc8}" ma:internalName="TaxCatchAll" ma:showField="CatchAllData" ma:web="1faf489b-dee5-4844-91ae-ccac4d0be0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0891FF-BA76-48E3-A40F-B15968420081}">
  <ds:schemaRefs>
    <ds:schemaRef ds:uri="http://purl.org/dc/elements/1.1/"/>
    <ds:schemaRef ds:uri="d111a124-6397-4d31-af44-5538addcdc14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1faf489b-dee5-4844-91ae-ccac4d0be0f3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19BAEC6-D13E-49FE-9B18-D4E0ED0F6C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725C5B-67E2-4913-A0C6-328F5D4733DE}">
  <ds:schemaRefs>
    <ds:schemaRef ds:uri="1faf489b-dee5-4844-91ae-ccac4d0be0f3"/>
    <ds:schemaRef ds:uri="d111a124-6397-4d31-af44-5538addcdc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1854</Words>
  <Application>Microsoft Office PowerPoint</Application>
  <PresentationFormat>Widescreen</PresentationFormat>
  <Paragraphs>134</Paragraphs>
  <Slides>15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Aleo</vt:lpstr>
      <vt:lpstr>Aptos</vt:lpstr>
      <vt:lpstr>Arial</vt:lpstr>
      <vt:lpstr>Grandview Display</vt:lpstr>
      <vt:lpstr>Lato</vt:lpstr>
      <vt:lpstr>Wingdings</vt:lpstr>
      <vt:lpstr>DashVTI</vt:lpstr>
      <vt:lpstr>KTKP010 Learning and guidance</vt:lpstr>
      <vt:lpstr>Overall aims of the course</vt:lpstr>
      <vt:lpstr>PowerPoint Presentation</vt:lpstr>
      <vt:lpstr>Timeline</vt:lpstr>
      <vt:lpstr>Pedanet</vt:lpstr>
      <vt:lpstr>Stream of consciousness…</vt:lpstr>
      <vt:lpstr>Growth Mindset  Carol Dweck, prof., Stanford University  Developing a growth mindset</vt:lpstr>
      <vt:lpstr>The importance of learner’s mindset</vt:lpstr>
      <vt:lpstr>The importance of a teacher’s mindset and behavior</vt:lpstr>
      <vt:lpstr>What is learning?  How do different learning  pathways take shape?  Consider your own experience and the examples from Dweck  First thoughts</vt:lpstr>
      <vt:lpstr>Cultivating a growth mindset in your classroom Stanford Teaching Commons. (n.d.). Growth mindset and enhanced learning. Foundations of Course Design. Stanford University.</vt:lpstr>
      <vt:lpstr>Related concepts</vt:lpstr>
      <vt:lpstr>For next time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Kuutila, Nita</dc:creator>
  <cp:lastModifiedBy>Kuutila, Nita</cp:lastModifiedBy>
  <cp:revision>11</cp:revision>
  <dcterms:created xsi:type="dcterms:W3CDTF">2025-09-04T09:56:35Z</dcterms:created>
  <dcterms:modified xsi:type="dcterms:W3CDTF">2025-10-15T07:27:07Z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0x0101009D4A6FB6770A74468C768EE00E306982</vt:lpwstr>
  </property>
  <property fmtid="{D5CDD505-2E9C-101B-9397-08002B2CF9AE}" pid="3" name="MediaServiceImageTags">
    <vt:lpwstr/>
  </property>
</Properties>
</file>