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1" r:id="rId4"/>
    <p:sldId id="272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10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3856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734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17. Luokkayhteiskunnan synty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Tietoisku: </a:t>
            </a:r>
            <a:b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Luokkayhteiskunnan synty</a:t>
            </a: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sz="8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Sääty-yhteiskunnan hajoaminen ja luokkayhteiskunnan synty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D37FEEA4-9697-490B-84B1-C8C64C6B677F}"/>
              </a:ext>
            </a:extLst>
          </p:cNvPr>
          <p:cNvSpPr txBox="1"/>
          <p:nvPr/>
        </p:nvSpPr>
        <p:spPr>
          <a:xfrm>
            <a:off x="1676399" y="3695433"/>
            <a:ext cx="21031199" cy="78893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50" lvl="7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5500" dirty="0">
                <a:latin typeface="Calibri" panose="020F0502020204030204" pitchFamily="34" charset="0"/>
                <a:cs typeface="Calibri" panose="020F0502020204030204" pitchFamily="34" charset="0"/>
              </a:rPr>
              <a:t>Sääty-yhteiskunta oli perustunut syntyperään ja maanomistukseen.</a:t>
            </a:r>
          </a:p>
          <a:p>
            <a:pPr marL="857250" lvl="2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5500" dirty="0">
                <a:latin typeface="Calibri" panose="020F0502020204030204" pitchFamily="34" charset="0"/>
                <a:cs typeface="Calibri" panose="020F0502020204030204" pitchFamily="34" charset="0"/>
              </a:rPr>
              <a:t>Teollistumisen myötä varallisuus alkoi määrittää asemaa yhteiskunnassa. Säätyjen tilalle tuli käytännössä jako omistavaan ja työtätekevään luokkaan.</a:t>
            </a:r>
          </a:p>
          <a:p>
            <a:pPr marL="857250" lvl="8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5500" dirty="0">
                <a:latin typeface="Calibri" panose="020F0502020204030204" pitchFamily="34" charset="0"/>
                <a:cs typeface="Calibri" panose="020F0502020204030204" pitchFamily="34" charset="0"/>
              </a:rPr>
              <a:t>Porvaristolle ja keskiluokalle tuli tarve erottautua työväenluokasta. </a:t>
            </a:r>
          </a:p>
          <a:p>
            <a:pPr marL="857250" lvl="2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5500" dirty="0">
                <a:latin typeface="Calibri" panose="020F0502020204030204" pitchFamily="34" charset="0"/>
                <a:cs typeface="Calibri" panose="020F0502020204030204" pitchFamily="34" charset="0"/>
              </a:rPr>
              <a:t>Työväestöä olivat maaseudun köyhät vuokraviljelijät ja tilattomat sekä kaupungin työväestö ja palvelusväki.</a:t>
            </a:r>
          </a:p>
          <a:p>
            <a:pPr marL="857250" lvl="2" indent="-857250">
              <a:spcBef>
                <a:spcPts val="2000"/>
              </a:spcBef>
              <a:buFont typeface="Arial" panose="020B0604020202020204" pitchFamily="34" charset="0"/>
              <a:buChar char="•"/>
            </a:pPr>
            <a:r>
              <a:rPr lang="fi-FI" sz="5500" dirty="0">
                <a:latin typeface="Calibri" panose="020F0502020204030204" pitchFamily="34" charset="0"/>
                <a:cs typeface="Calibri" panose="020F0502020204030204" pitchFamily="34" charset="0"/>
              </a:rPr>
              <a:t>Koulutus mahdollisti kuitenkin yhteiskunnallisen nousun.</a:t>
            </a:r>
          </a:p>
        </p:txBody>
      </p:sp>
    </p:spTree>
    <p:extLst>
      <p:ext uri="{BB962C8B-B14F-4D97-AF65-F5344CB8AC3E}">
        <p14:creationId xmlns:p14="http://schemas.microsoft.com/office/powerpoint/2010/main" val="397085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Työväenliikkeen syntyminen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D37FEEA4-9697-490B-84B1-C8C64C6B677F}"/>
              </a:ext>
            </a:extLst>
          </p:cNvPr>
          <p:cNvSpPr txBox="1"/>
          <p:nvPr/>
        </p:nvSpPr>
        <p:spPr>
          <a:xfrm>
            <a:off x="1893261" y="2968120"/>
            <a:ext cx="20814337" cy="93256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50" lvl="2" indent="-8572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5500" dirty="0">
                <a:latin typeface="Calibri" panose="020F0502020204030204" pitchFamily="34" charset="0"/>
                <a:cs typeface="Calibri" panose="020F0502020204030204" pitchFamily="34" charset="0"/>
              </a:rPr>
              <a:t>Poliittinen työväenliike syntyi Karl Marxin ja Friedrich Engelsin ajatuksien pohjalta.</a:t>
            </a:r>
          </a:p>
          <a:p>
            <a:pPr marL="857250" lvl="2" indent="-8572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5500" dirty="0">
                <a:latin typeface="Calibri" panose="020F0502020204030204" pitchFamily="34" charset="0"/>
                <a:cs typeface="Calibri" panose="020F0502020204030204" pitchFamily="34" charset="0"/>
              </a:rPr>
              <a:t>sosialismi: tuotantovälineiden yhteisomistus</a:t>
            </a:r>
          </a:p>
          <a:p>
            <a:pPr marL="857250" lvl="2" indent="-8572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5500" i="1" dirty="0">
                <a:latin typeface="Calibri" panose="020F0502020204030204" pitchFamily="34" charset="0"/>
                <a:cs typeface="Calibri" panose="020F0502020204030204" pitchFamily="34" charset="0"/>
              </a:rPr>
              <a:t>Kommunistinen manifesti</a:t>
            </a:r>
            <a:r>
              <a:rPr lang="fi-FI" sz="5500" dirty="0">
                <a:latin typeface="Calibri" panose="020F0502020204030204" pitchFamily="34" charset="0"/>
                <a:cs typeface="Calibri" panose="020F0502020204030204" pitchFamily="34" charset="0"/>
              </a:rPr>
              <a:t> 1848: kapitalismin kehitys tulee johtamaan työväenluokan vallankumoukseen.</a:t>
            </a:r>
          </a:p>
          <a:p>
            <a:pPr marL="857250" lvl="2" indent="-8572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5500" dirty="0">
                <a:latin typeface="Calibri" panose="020F0502020204030204" pitchFamily="34" charset="0"/>
                <a:cs typeface="Calibri" panose="020F0502020204030204" pitchFamily="34" charset="0"/>
              </a:rPr>
              <a:t>Ensimmäiset työväenpuolueet syntyivät 1800-luvun lopulla:</a:t>
            </a:r>
          </a:p>
          <a:p>
            <a:pPr marL="2516400" lvl="8" indent="-8572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5500" dirty="0">
                <a:latin typeface="Calibri" panose="020F0502020204030204" pitchFamily="34" charset="0"/>
                <a:cs typeface="Calibri" panose="020F0502020204030204" pitchFamily="34" charset="0"/>
              </a:rPr>
              <a:t>sosialidemokraatit (uudistukset lainsäädännön avulla) </a:t>
            </a:r>
          </a:p>
          <a:p>
            <a:pPr marL="2516400" lvl="4" indent="-8572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5500" dirty="0">
                <a:latin typeface="Calibri" panose="020F0502020204030204" pitchFamily="34" charset="0"/>
                <a:cs typeface="Calibri" panose="020F0502020204030204" pitchFamily="34" charset="0"/>
              </a:rPr>
              <a:t>kommunistit (muutokset vallankumouksella)</a:t>
            </a:r>
          </a:p>
          <a:p>
            <a:pPr marL="857250" lvl="2" indent="-85725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i-FI" sz="5500" dirty="0">
                <a:latin typeface="Calibri" panose="020F0502020204030204" pitchFamily="34" charset="0"/>
                <a:cs typeface="Calibri" panose="020F0502020204030204" pitchFamily="34" charset="0"/>
              </a:rPr>
              <a:t>Ammattiyhdistykset ajoivat parannuksia palkkoihin ja työolosuhteisiin joukkovoimalla.</a:t>
            </a:r>
          </a:p>
        </p:txBody>
      </p:sp>
    </p:spTree>
    <p:extLst>
      <p:ext uri="{BB962C8B-B14F-4D97-AF65-F5344CB8AC3E}">
        <p14:creationId xmlns:p14="http://schemas.microsoft.com/office/powerpoint/2010/main" val="2900271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134</Words>
  <Application>Microsoft Office PowerPoint</Application>
  <PresentationFormat>Mukautettu</PresentationFormat>
  <Paragraphs>24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17. Luokkayhteiskunnan synty</vt:lpstr>
      <vt:lpstr>Tietoisku:  Luokkayhteiskunnan synty</vt:lpstr>
      <vt:lpstr>Sääty-yhteiskunnan hajoaminen ja luokkayhteiskunnan synty</vt:lpstr>
      <vt:lpstr>Työväenliikkeen syntyminen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40</cp:revision>
  <dcterms:created xsi:type="dcterms:W3CDTF">2020-11-30T15:53:58Z</dcterms:created>
  <dcterms:modified xsi:type="dcterms:W3CDTF">2021-04-12T13:17:48Z</dcterms:modified>
</cp:coreProperties>
</file>