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35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13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44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8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0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84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15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64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476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55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524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792D-1F5D-4700-AA8A-F1FA40849FC3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16C4F-35EB-453A-89B8-99F1A397E1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62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Euroopan unionin neljä vapautta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Euroopan unionin maat ovat sopineet neljästä perusvapaudesta: tavarat, palvelut, ihmiset ja pääoma saavat liikkua vapaasti EU:n alueella eli sisämarkkinoilla</a:t>
            </a:r>
          </a:p>
          <a:p>
            <a:r>
              <a:rPr lang="fi-FI" dirty="0" smtClean="0"/>
              <a:t>Perusvapaudet näkyvät arjessa monin eri tavoin: lupa asua, opiskella ja työskennellä vapaasti missä tahansa jäsenmaassa, oikeus sosiaaliturvaan ja samaan palkkaan työskennellessä, toisessa EU-maassa suoritettu ammattitutkinto kelpaa jokaisessa jäsenmaassa. </a:t>
            </a:r>
          </a:p>
          <a:p>
            <a:r>
              <a:rPr lang="fi-FI" dirty="0" smtClean="0"/>
              <a:t>Suomesta voi viedä tai tuoda rajattomasti rahaa toiseen jäsenmaahan, jolloin esim. sijoittaminen ja investoinnit ovat helpottuneet</a:t>
            </a:r>
          </a:p>
          <a:p>
            <a:r>
              <a:rPr lang="fi-FI" dirty="0" smtClean="0"/>
              <a:t>EU-maiden välinen tavarakauppa on tullitonta ja rajatarkastuksia ja kansallisia tuotemääräyksiä ei ole</a:t>
            </a:r>
          </a:p>
          <a:p>
            <a:r>
              <a:rPr lang="fi-FI" dirty="0" smtClean="0"/>
              <a:t>Eri </a:t>
            </a:r>
            <a:r>
              <a:rPr lang="fi-FI" dirty="0" err="1" smtClean="0"/>
              <a:t>Eu-maissa</a:t>
            </a:r>
            <a:r>
              <a:rPr lang="fi-FI" dirty="0" smtClean="0"/>
              <a:t> toimivien palvelujen käyttö on vapaata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914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fi-FI" dirty="0" smtClean="0"/>
              <a:t>Jotta tämä onnistuisi Euroopan unionin on säädeltävä toimintaa erilaisten asetuksin ja direktiivein, joiden tehtävänä on edistää kilpailun vapautta ja kuluttajansuojaa</a:t>
            </a:r>
          </a:p>
          <a:p>
            <a:r>
              <a:rPr lang="fi-FI" dirty="0" smtClean="0"/>
              <a:t>Esimerkiksi pakkauskoot, ruokatavaroiden tuoteselostukset ja laatuvaatimukset on oltava yhdenmukaisia</a:t>
            </a:r>
          </a:p>
          <a:p>
            <a:r>
              <a:rPr lang="fi-FI" dirty="0" smtClean="0"/>
              <a:t>Tuotteiden täytyy myös olla sitä, mitä luvataan ja siksi esim. samppanja ja fetajuusto ovat nimisuojattuja tuotteita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15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Unionin budjetti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Katso oppikirjan s. 119 kuvaa Euroopan unionin budjetista.</a:t>
            </a:r>
          </a:p>
          <a:p>
            <a:pPr marL="0" indent="0">
              <a:buNone/>
            </a:pPr>
            <a:r>
              <a:rPr lang="fi-FI" dirty="0" smtClean="0"/>
              <a:t>Millä tavoin EU rahoittaa toimintansa?</a:t>
            </a:r>
          </a:p>
          <a:p>
            <a:pPr marL="0" indent="0">
              <a:buNone/>
            </a:pPr>
            <a:r>
              <a:rPr lang="fi-FI" dirty="0" smtClean="0"/>
              <a:t>Millaisiin asioihin pääosa EU:n varoista käytetään?</a:t>
            </a:r>
          </a:p>
          <a:p>
            <a:pPr marL="0" indent="0">
              <a:buNone/>
            </a:pPr>
            <a:r>
              <a:rPr lang="fi-FI" dirty="0" smtClean="0"/>
              <a:t>Miksi Euroopan unionin budjetin on oltava aina tasapainossa?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41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EU:n aluepolitiikka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Lue s. 120-121 ja vastaa tehtäviin.</a:t>
            </a:r>
          </a:p>
          <a:p>
            <a:pPr marL="0" indent="0">
              <a:buNone/>
            </a:pPr>
            <a:r>
              <a:rPr lang="fi-FI" dirty="0" smtClean="0"/>
              <a:t>Aluepolitiikan tavoite on tasata elintasoeroja unionin eri alueiden välillä. Miksi se on niin tärkeää?</a:t>
            </a:r>
          </a:p>
          <a:p>
            <a:pPr marL="0" indent="0">
              <a:buNone/>
            </a:pPr>
            <a:r>
              <a:rPr lang="fi-FI" dirty="0" smtClean="0"/>
              <a:t>Selitä rakennerahastojen ja </a:t>
            </a:r>
            <a:r>
              <a:rPr lang="fi-FI" dirty="0" err="1" smtClean="0"/>
              <a:t>koseesiorahastojen</a:t>
            </a:r>
            <a:r>
              <a:rPr lang="fi-FI" dirty="0" smtClean="0"/>
              <a:t> ero.</a:t>
            </a:r>
          </a:p>
          <a:p>
            <a:pPr marL="0" indent="0">
              <a:buNone/>
            </a:pPr>
            <a:r>
              <a:rPr lang="fi-FI" dirty="0" smtClean="0"/>
              <a:t>Millaisia tuloksia aluepolitiikalla </a:t>
            </a:r>
            <a:r>
              <a:rPr lang="fi-FI" smtClean="0"/>
              <a:t>on saavutettu?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877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217</Words>
  <Application>Microsoft Office PowerPoint</Application>
  <PresentationFormat>Näytössä katseltava diaesitys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Euroopan unionin neljä vapautta</vt:lpstr>
      <vt:lpstr>PowerPoint-esitys</vt:lpstr>
      <vt:lpstr>Unionin budjetti</vt:lpstr>
      <vt:lpstr>EU:n aluepolitiikka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Euroopan unionin neljä vapautta</dc:title>
  <dc:creator>opettaja</dc:creator>
  <cp:lastModifiedBy>opettaja</cp:lastModifiedBy>
  <cp:revision>9</cp:revision>
  <dcterms:created xsi:type="dcterms:W3CDTF">2018-10-23T08:28:17Z</dcterms:created>
  <dcterms:modified xsi:type="dcterms:W3CDTF">2018-10-23T09:01:12Z</dcterms:modified>
</cp:coreProperties>
</file>