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8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E4F86-9725-4C8A-A809-5B0A831B5C3F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0AED8-C7EA-4F40-9CB9-785D8F4703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83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05BF78-B5DD-40AD-9AB3-8C21D2D367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50EEF4C-EC5D-4B7C-AEC0-6A7FF8DC2A19}" type="slidenum">
              <a:t>8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3FECE6D-2F89-4CDB-8E5F-865D3558F3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D9306E9-DBAF-4277-A59D-62AF067685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88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A94B05-44BA-4A3A-BE5B-38E8A7BF0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4F0E01-9602-4DF5-B167-955D840BB61B}" type="slidenum">
              <a:t>9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1DEB05E-A252-49DB-815E-E260F263F0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D4B8CA5-628B-428E-8999-9B95ADF4CA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25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022F1F-671E-40E8-A33C-F250E5F564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4CB109-F08C-4661-B25A-5236BD457DDF}" type="slidenum">
              <a:t>10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764AF3C-21D8-43B8-8E55-5DBB1B66C7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4FB42D7-1A31-486D-A2DB-0658287537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71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E7A29B-52B8-4E8C-9663-A5019A144C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E6DED4-1386-41D0-BD5D-530F8F48E2DA}" type="slidenum">
              <a:t>12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DB60FE6-7762-45BB-ABD5-0CAD130D1F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F030DD8-1E6F-4300-8BE5-F2CCEB2968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604CB-D6F8-421F-A524-0942B33F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264F61-37A7-4CC1-9818-F765E217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634DE5-1D8D-4537-9989-9D5A9B92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4182EE-54FF-48F8-8812-792FD7EC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F23B6C-2F32-4617-A3E1-8DB6521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7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66851-6770-4C24-BA9A-1B006BE5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6C68F3-E373-4BD3-89C7-ACDC4D03A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B8772-244D-4A16-823B-2FA40FBB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08F8D-6658-420C-BD5A-4C964FE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8D2A0F-5906-4C6E-84F8-204B8D83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1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4756AF6-A219-4919-97F5-829E6219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F6CFD54-6AFF-4AAD-AC39-A814427E3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35C05-F36B-453F-921F-20DC95CE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42C019-603C-4CEF-B6A8-03FF6A2D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499608-DB19-42A3-871E-1B5486C0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77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B51F20-2AD4-4805-A302-D45D5C71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03A424-AE91-4DCF-BA08-E0814BBB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208774-7770-401C-ABA7-9151A735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1BB9A4-0313-4D68-A8F0-1F2EB0A3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90E303-5B49-40CB-B6FF-4465393C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883F8-6846-4A2F-9505-BE231A86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EB72-CF71-4AD1-A32D-4F42797D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FEC60E-6FE7-4302-A5D7-8F9CDF5B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E0322-B1CC-4554-837B-1C2536D7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833C69-4B2D-4152-8811-0E501F7E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9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0C3A9-31C7-44E6-95F2-BA32A27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1419FD-4375-42C4-BD3D-4727F1924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C9CA8B-6F6E-42D6-A3BD-983ABF1B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538487-F989-4FFF-A61F-58CF29EF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A436F7-2C8A-47EC-87FF-3E19DAE7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58EEE3-627A-4E4D-B95E-440EF528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76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F6B66-94FE-4E8D-8725-85756C60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271441-E6D2-4050-B4A9-8CCF07B2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95CC1B-F395-435C-A5FB-35F9F381A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20C055-9E53-4539-9271-56A018013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5DC320-13F9-40FB-9F0F-0A34698A1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48B23E-1BA8-4FB4-AF5C-61C0D9B8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E85CC6B-96D2-4688-9CB9-7D5B556E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539FD5-60AB-4D24-8232-E042E912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43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0AB35-7251-4086-B7F3-A90AF1B3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FEC573-C0EC-4730-9E8B-F78A2125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16E297-7DC5-43D5-AE44-99559BD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2C911F-E54C-4C86-9CEB-30B7E540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30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A26A9F-A464-4474-8143-0C48CCE9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9305DA6-3116-4E54-9E8C-62BE32A5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AB9B89-6F8E-443B-B9ED-75FAD529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76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03835-8927-4FAE-A1CF-91E3DF91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08C2E8-2535-410C-AF0B-E3C1C052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FF8C8B-4C9A-4877-B480-D3D8555F4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A01F04-3832-4A93-B0EC-8DB03B67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177F91-F069-48AB-8BC4-F22FD6EF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979A3B-E42B-4CC3-BCED-6E076063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F640F-324E-44D1-ACFC-F328BC48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A9ED7D5-84DF-4510-883C-DE234E669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DF8137-CBB3-443D-AEBF-1F7F61F0D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7DC353-2129-420D-B11D-CF9C158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911875-0CA8-4E06-B996-AD678BF6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991104-5B61-49C2-AF89-5E566CEA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95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260F85-BA55-4A33-A9D0-95E925FB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92D120-73D4-4603-B921-DD7A4918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194961-7EE9-4172-9EC0-D5F73B017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A2F2-643A-4D6C-97B6-B13FC6BBAE1C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EE12F1-33FD-47EE-A977-87BCFD01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71C9DD-07D2-4307-8BBF-9A7CB300E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9250-35AE-4AA7-B4F5-BF2DC63242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5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v.fi/uutiset/kotimaa/artikkeli/evira-emme-suosittele-5-vuotiaan-kaaretortun-syomista/18935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nnland.de/public/default.aspx?contentid=202236&amp;no" TargetMode="External"/><Relationship Id="rId4" Type="http://schemas.openxmlformats.org/officeDocument/2006/relationships/hyperlink" Target="http://www.iltasanomat.fi/kotimaa/art-1288523499047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1._maaliskuuta" TargetMode="External"/><Relationship Id="rId2" Type="http://schemas.openxmlformats.org/officeDocument/2006/relationships/hyperlink" Target="https://fi.wikipedia.org/wiki/Hygie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.wikipedia.org/wiki/Elintarviketurvallisuusvirasto_Evir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.wikipedia.org/wiki/Hygieniaosaamistodist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ira.fi/elintarvikkeet/hygieniapassi/osaamistesti/sahkoinen-mallitest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FEF03-9CEB-4CF0-B603-FB56DA358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Tervetuloa hygieniapassikurssille!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13A664-29F4-40E7-BCDE-6D016A07D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ZKO6</a:t>
            </a:r>
          </a:p>
        </p:txBody>
      </p:sp>
    </p:spTree>
    <p:extLst>
      <p:ext uri="{BB962C8B-B14F-4D97-AF65-F5344CB8AC3E}">
        <p14:creationId xmlns:p14="http://schemas.microsoft.com/office/powerpoint/2010/main" val="383187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0898AC-0707-4817-A28C-8AB7274D17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>
                <a:hlinkClick r:id="rId3"/>
              </a:rPr>
              <a:t>http://www.mtv.fi/uutiset/kotimaa/artikkeli/evira-emme-suosittele-5-vuotiaan-kaaretortun-syomista/1893566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>
                <a:hlinkClick r:id="rId4"/>
              </a:rPr>
              <a:t>http://www.iltasanomat.fi/kotimaa/art-1288523499047.html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..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>
                <a:hlinkClick r:id="rId5"/>
              </a:rPr>
              <a:t>http://www.finnland.de/public/default.aspx?contentid=202236&amp;no</a:t>
            </a:r>
          </a:p>
        </p:txBody>
      </p:sp>
    </p:spTree>
    <p:extLst>
      <p:ext uri="{BB962C8B-B14F-4D97-AF65-F5344CB8AC3E}">
        <p14:creationId xmlns:p14="http://schemas.microsoft.com/office/powerpoint/2010/main" val="299921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2E36A-AA2B-49C4-96C2-77B2903F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Tehdään tehtävät s. 9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15DC9-FE51-479D-B3CD-7881942E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Kuivatut herneet </a:t>
            </a:r>
            <a:r>
              <a:rPr lang="fi-FI" dirty="0">
                <a:sym typeface="Wingdings" panose="05000000000000000000" pitchFamily="2" charset="2"/>
              </a:rPr>
              <a:t> Muut elintarvikkeet</a:t>
            </a:r>
            <a:endParaRPr lang="fi-FI" dirty="0"/>
          </a:p>
          <a:p>
            <a:r>
              <a:rPr lang="fi-FI" dirty="0"/>
              <a:t>Hernesoppa </a:t>
            </a:r>
            <a:r>
              <a:rPr lang="fi-FI" dirty="0">
                <a:sym typeface="Wingdings" panose="05000000000000000000" pitchFamily="2" charset="2"/>
              </a:rPr>
              <a:t> Helposti pilaantuvat elintarvikkeet</a:t>
            </a:r>
            <a:endParaRPr lang="fi-FI" dirty="0"/>
          </a:p>
          <a:p>
            <a:r>
              <a:rPr lang="fi-FI" dirty="0"/>
              <a:t>Avaamaton purkkihernesoppa </a:t>
            </a:r>
            <a:r>
              <a:rPr lang="fi-FI" dirty="0">
                <a:sym typeface="Wingdings" panose="05000000000000000000" pitchFamily="2" charset="2"/>
              </a:rPr>
              <a:t> Muut elintarvikkeet</a:t>
            </a:r>
            <a:endParaRPr lang="fi-FI" dirty="0"/>
          </a:p>
          <a:p>
            <a:r>
              <a:rPr lang="fi-FI" dirty="0"/>
              <a:t>Avattu purkkihernekeitto </a:t>
            </a:r>
            <a:r>
              <a:rPr lang="fi-FI" dirty="0">
                <a:sym typeface="Wingdings" panose="05000000000000000000" pitchFamily="2" charset="2"/>
              </a:rPr>
              <a:t> Helposti pilaantuvat elintarvikkeet</a:t>
            </a:r>
            <a:endParaRPr lang="fi-FI" dirty="0"/>
          </a:p>
          <a:p>
            <a:r>
              <a:rPr lang="fi-FI" dirty="0"/>
              <a:t>Tuoreet herneenpalot </a:t>
            </a:r>
            <a:r>
              <a:rPr lang="fi-FI" dirty="0">
                <a:sym typeface="Wingdings" panose="05000000000000000000" pitchFamily="2" charset="2"/>
              </a:rPr>
              <a:t> Pilaantuvat elintarvikkeet</a:t>
            </a:r>
            <a:endParaRPr lang="fi-FI" dirty="0"/>
          </a:p>
          <a:p>
            <a:r>
              <a:rPr lang="fi-FI" dirty="0"/>
              <a:t>Pakastetut herneet </a:t>
            </a:r>
            <a:r>
              <a:rPr lang="fi-FI" dirty="0">
                <a:sym typeface="Wingdings" panose="05000000000000000000" pitchFamily="2" charset="2"/>
              </a:rPr>
              <a:t> Pilaantuvat elintarvikkeet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5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2F6BEAC-3260-44B5-B1AE-F0E5493891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/>
              <a:t>http://www.slideshare.net/saipe/hygieniapassi-opiskelumateriaali</a:t>
            </a:r>
          </a:p>
        </p:txBody>
      </p:sp>
    </p:spTree>
    <p:extLst>
      <p:ext uri="{BB962C8B-B14F-4D97-AF65-F5344CB8AC3E}">
        <p14:creationId xmlns:p14="http://schemas.microsoft.com/office/powerpoint/2010/main" val="263616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DC2578-278F-476C-A119-68D81E0E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rakenne: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2FE932-CD4F-4A17-A329-5C26A60C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 dirty="0"/>
              <a:t>2 tuntia viikossa jouluun asti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Teoriakurssi, oppimateriaalina Lupa kokata -monistemateriaali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 dirty="0"/>
              <a:t>Hygieniaosaamistesti suoritetaan joulukuun alussa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fi-FI" dirty="0"/>
              <a:t>Alustava tenttipäivä on ti 4.9.2018 klo 13.15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fi-FI" dirty="0"/>
              <a:t>koulu maksaa kaksi yritystä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fi-FI" dirty="0"/>
              <a:t>kurssin voi suorittaa hyväksytysti, vaikka testiä ei läpäisisi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65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1AB416-F421-4A82-804F-66728A20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Hygieniaosaamistodistus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53DA9B0-AAE5-45F1-A62F-E0941F99C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305" y="1690688"/>
            <a:ext cx="67547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98FB0-684F-4475-B08A-6F13DDA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hygieniapassi?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0DE944-0F92-4ACD-AF53-8B390ED1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Hygieniaosaamistodistus</a:t>
            </a:r>
            <a:r>
              <a:rPr lang="fi-FI" dirty="0"/>
              <a:t>, tunnetummalta nimeltään </a:t>
            </a:r>
            <a:r>
              <a:rPr lang="fi-FI" b="1" dirty="0"/>
              <a:t>hygieniapassi</a:t>
            </a:r>
            <a:r>
              <a:rPr lang="fi-FI" dirty="0"/>
              <a:t>, on todistus henkilön </a:t>
            </a:r>
            <a:r>
              <a:rPr lang="fi-FI" u="sng" dirty="0">
                <a:hlinkClick r:id="rId2" tooltip="Hygienia"/>
              </a:rPr>
              <a:t>hygieniaosaamisesta</a:t>
            </a:r>
            <a:r>
              <a:rPr lang="fi-FI" dirty="0"/>
              <a:t>. </a:t>
            </a:r>
          </a:p>
          <a:p>
            <a:r>
              <a:rPr lang="fi-FI" dirty="0"/>
              <a:t>Hygieniapassi perustuu </a:t>
            </a:r>
            <a:r>
              <a:rPr lang="fi-FI" dirty="0">
                <a:hlinkClick r:id="rId3" tooltip="1. maaliskuuta"/>
              </a:rPr>
              <a:t>1. maaliskuuta</a:t>
            </a:r>
            <a:r>
              <a:rPr lang="fi-FI" dirty="0"/>
              <a:t> 2006 voimaantulleeseen elintarvikelakiin. Toimiminen työssä, jossa käsitellään pakkaamattomia elintarvikkeita, edellyttää hygieniapassia. </a:t>
            </a:r>
          </a:p>
          <a:p>
            <a:r>
              <a:rPr lang="fi-FI" dirty="0"/>
              <a:t>Hygieniapassin voi saada suorittamalla hygieniaosaamiskokeen. </a:t>
            </a:r>
          </a:p>
          <a:p>
            <a:r>
              <a:rPr lang="fi-FI" dirty="0"/>
              <a:t>Kokeita järjestävät </a:t>
            </a:r>
            <a:r>
              <a:rPr lang="fi-FI" dirty="0">
                <a:hlinkClick r:id="rId4" tooltip="Elintarviketurvallisuusvirasto Evira"/>
              </a:rPr>
              <a:t>Elintarviketurvallisuusvirasto Eviran</a:t>
            </a:r>
            <a:r>
              <a:rPr lang="fi-FI" dirty="0"/>
              <a:t> hyväksymät osaamistestaajat jotka ovat usein aikuiskoulutuskeskuksia ja ravitsemusalan oppilaitoksia. </a:t>
            </a:r>
          </a:p>
          <a:p>
            <a:r>
              <a:rPr lang="fi-FI" dirty="0"/>
              <a:t>Osaamistodistus on voimassa toistaiseksi, eli ikuisesti, kunnes mahdollisesti lainsäädäntö muuttaa sen</a:t>
            </a:r>
          </a:p>
        </p:txBody>
      </p:sp>
    </p:spTree>
    <p:extLst>
      <p:ext uri="{BB962C8B-B14F-4D97-AF65-F5344CB8AC3E}">
        <p14:creationId xmlns:p14="http://schemas.microsoft.com/office/powerpoint/2010/main" val="317413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C5586-7987-4E40-8D36-01FF1BAB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Etsikää vastaukset seuraaviin kysymyksiin: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4400A-840E-4561-A8A2-44886C7A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SzPct val="100000"/>
              <a:buNone/>
            </a:pPr>
            <a:r>
              <a:rPr lang="fi-FI" dirty="0"/>
              <a:t>Käyttäkää apuna Lupa kokata –materiaalia (Luku 1) sekä </a:t>
            </a:r>
            <a:r>
              <a:rPr lang="fi-FI" dirty="0" err="1"/>
              <a:t>wikipedian</a:t>
            </a:r>
            <a:r>
              <a:rPr lang="fi-FI" dirty="0"/>
              <a:t> sivua: </a:t>
            </a:r>
          </a:p>
          <a:p>
            <a:pPr marL="0" lvl="0" indent="0">
              <a:buSzPct val="100000"/>
              <a:buNone/>
            </a:pPr>
            <a:r>
              <a:rPr lang="fi-FI" dirty="0">
                <a:hlinkClick r:id="rId2"/>
              </a:rPr>
              <a:t>https://fi.wikipedia.org/wiki/Hygieniaosaamistodistus</a:t>
            </a:r>
            <a:r>
              <a:rPr lang="fi-FI" dirty="0"/>
              <a:t> </a:t>
            </a:r>
          </a:p>
          <a:p>
            <a:pPr marL="0" lvl="0" indent="0">
              <a:buSzPct val="100000"/>
              <a:buNone/>
            </a:pPr>
            <a:endParaRPr lang="fi-FI" dirty="0"/>
          </a:p>
          <a:p>
            <a:pPr marL="0" lvl="0" indent="0">
              <a:buSzPct val="100000"/>
              <a:buNone/>
            </a:pPr>
            <a:endParaRPr lang="fi-FI" dirty="0"/>
          </a:p>
          <a:p>
            <a:pPr lvl="0">
              <a:buSzPct val="100000"/>
              <a:buAutoNum type="arabicParenR"/>
            </a:pPr>
            <a:r>
              <a:rPr lang="fi-FI" dirty="0"/>
              <a:t>Miksi hygieniapassi on kehitetty?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Missä kaikissa ammateissa hygieniapassia tarvitaan?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Missä muualla hygieniapassia voi tarvita?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Monta kysymystä hygieniaosaamistestissä on? Kuinka paljon pitää saada oikein, jotta läpäisee testin?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771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4A248-D034-473D-B2EB-D8C036D4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A2EE94-41B0-4DAA-B4F6-0F9A9C8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100000"/>
              <a:buAutoNum type="arabicParenR"/>
            </a:pPr>
            <a:r>
              <a:rPr lang="fi-FI" dirty="0"/>
              <a:t> Hygieniapassi on kehitetty edistämään elintarviketurvallisuutta, eli vähentämään minimiin ruoasta ja vedestä aiheutuvat myrkytykset ja sairaudet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 Kaikissa niissä, joissa ollaan tekemisissä pakkaamattomien elintarvikkeiden kanssa. Kokki, tarjoilija, kaupan myyjä, hoitajat, elintarviketehtaiden työntekijät, jne.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 Esimerkiksi harrastuksissa.</a:t>
            </a:r>
          </a:p>
          <a:p>
            <a:pPr lvl="0">
              <a:buSzPct val="100000"/>
              <a:buAutoNum type="arabicParenR"/>
            </a:pPr>
            <a:r>
              <a:rPr lang="fi-FI" dirty="0"/>
              <a:t> 40 kysymystä. 34/40 tulee saada oikein, jotta läpäisee testin.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1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19EA96-E3E0-4CE2-A475-D101B7AA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Tehdään mallitesti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800981-33D8-4B50-B859-C10F0EB2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Mene sivulle: </a:t>
            </a:r>
          </a:p>
          <a:p>
            <a:r>
              <a:rPr lang="fi-FI" dirty="0">
                <a:hlinkClick r:id="rId2"/>
              </a:rPr>
              <a:t>https://www.evira.fi/elintarvikkeet/hygieniapassi/osaamistesti/sahkoinen-mallitesti/</a:t>
            </a:r>
            <a:endParaRPr lang="fi-FI" dirty="0"/>
          </a:p>
          <a:p>
            <a:endParaRPr lang="fi-FI" dirty="0"/>
          </a:p>
          <a:p>
            <a:r>
              <a:rPr lang="fi-FI" dirty="0"/>
              <a:t>Tee mallitesti </a:t>
            </a:r>
          </a:p>
          <a:p>
            <a:r>
              <a:rPr lang="fi-FI" dirty="0"/>
              <a:t>Älä hätäile, jos et vielä osaa vastata kysymyksiin </a:t>
            </a:r>
            <a:r>
              <a:rPr lang="fi-FI" dirty="0">
                <a:sym typeface="Wingdings" panose="05000000000000000000" pitchFamily="2" charset="2"/>
              </a:rPr>
              <a:t> Kurssin aikana opettelemme asiat 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25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FB3237-FD2E-4A78-831A-C06C8E9ACD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b="1"/>
              <a:t>Elintarvikkeiden pilaantuminen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752D3A-2DD5-47DE-A867-08C6441739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i-FI"/>
              <a:t>Kaikki elintarvikkeet ovat biologista materiaalia, ja ne </a:t>
            </a:r>
            <a:r>
              <a:rPr lang="fi-FI" b="1" i="1" u="sng">
                <a:solidFill>
                  <a:srgbClr val="000000"/>
                </a:solidFill>
              </a:rPr>
              <a:t>pilaantuvat</a:t>
            </a:r>
            <a:r>
              <a:rPr lang="fi-FI"/>
              <a:t> ennemmin tai myöhemmin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Pilaantuminen perustuu </a:t>
            </a:r>
            <a:r>
              <a:rPr lang="fi-FI" b="1" i="1" u="sng"/>
              <a:t>mikrobien</a:t>
            </a:r>
            <a:r>
              <a:rPr lang="fi-FI"/>
              <a:t> kasvuun</a:t>
            </a:r>
          </a:p>
          <a:p>
            <a:pPr lvl="0">
              <a:buSzPct val="45000"/>
              <a:buFont typeface="StarSymbol"/>
              <a:buChar char="●"/>
            </a:pPr>
            <a:endParaRPr lang="fi-FI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293919C7-F5DE-43C0-911C-2434E26D37AC}"/>
              </a:ext>
            </a:extLst>
          </p:cNvPr>
          <p:cNvSpPr/>
          <p:nvPr/>
        </p:nvSpPr>
        <p:spPr>
          <a:xfrm>
            <a:off x="3809619" y="3331171"/>
            <a:ext cx="3984343" cy="1241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3992" b="1" u="sng">
                <a:latin typeface="Liberation Sans" pitchFamily="18"/>
                <a:ea typeface="Microsoft YaHei" pitchFamily="2"/>
                <a:cs typeface="Mangal" pitchFamily="2"/>
              </a:rPr>
              <a:t>MIKROBIT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418C5BC4-8E67-432A-A46B-9CEC56AD2542}"/>
              </a:ext>
            </a:extLst>
          </p:cNvPr>
          <p:cNvSpPr/>
          <p:nvPr/>
        </p:nvSpPr>
        <p:spPr>
          <a:xfrm>
            <a:off x="1980739" y="4898783"/>
            <a:ext cx="2547367" cy="979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808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2540" b="1">
                <a:latin typeface="Liberation Sans" pitchFamily="18"/>
                <a:ea typeface="Microsoft YaHei" pitchFamily="2"/>
                <a:cs typeface="Mangal" pitchFamily="2"/>
              </a:rPr>
              <a:t>Bakteerit</a:t>
            </a: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5F337DCC-740E-4375-9C93-F04A3F2845B6}"/>
              </a:ext>
            </a:extLst>
          </p:cNvPr>
          <p:cNvSpPr/>
          <p:nvPr/>
        </p:nvSpPr>
        <p:spPr>
          <a:xfrm>
            <a:off x="4854691" y="5160051"/>
            <a:ext cx="2612684" cy="979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79D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2540" b="1">
                <a:latin typeface="Liberation Sans" pitchFamily="18"/>
                <a:ea typeface="Microsoft YaHei" pitchFamily="2"/>
                <a:cs typeface="Mangal" pitchFamily="2"/>
              </a:rPr>
              <a:t>Virukset</a:t>
            </a: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7F310A8A-6C2F-4D3A-B6CE-366407290DA4}"/>
              </a:ext>
            </a:extLst>
          </p:cNvPr>
          <p:cNvSpPr/>
          <p:nvPr/>
        </p:nvSpPr>
        <p:spPr>
          <a:xfrm>
            <a:off x="7336742" y="4245611"/>
            <a:ext cx="2482050" cy="11103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663333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2540" b="1">
                <a:latin typeface="Liberation Sans" pitchFamily="18"/>
                <a:ea typeface="Microsoft YaHei" pitchFamily="2"/>
                <a:cs typeface="Mangal" pitchFamily="2"/>
              </a:rPr>
              <a:t>Sienet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1D147520-45F1-4470-94BB-EA7CEEB054AE}"/>
              </a:ext>
            </a:extLst>
          </p:cNvPr>
          <p:cNvSpPr/>
          <p:nvPr/>
        </p:nvSpPr>
        <p:spPr>
          <a:xfrm>
            <a:off x="7336742" y="5747905"/>
            <a:ext cx="1502292" cy="8491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1996" b="1">
                <a:latin typeface="Liberation Sans" pitchFamily="18"/>
                <a:ea typeface="Microsoft YaHei" pitchFamily="2"/>
                <a:cs typeface="Mangal" pitchFamily="2"/>
              </a:rPr>
              <a:t>Homesienet</a:t>
            </a: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A098E05E-1140-4647-9BE9-41BD63819975}"/>
              </a:ext>
            </a:extLst>
          </p:cNvPr>
          <p:cNvSpPr/>
          <p:nvPr/>
        </p:nvSpPr>
        <p:spPr>
          <a:xfrm>
            <a:off x="8969670" y="5421319"/>
            <a:ext cx="1502292" cy="8491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950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algn="ctr" hangingPunct="0"/>
            <a:r>
              <a:rPr lang="fi-FI" sz="1996" b="1">
                <a:latin typeface="Liberation Sans" pitchFamily="18"/>
                <a:ea typeface="Microsoft YaHei" pitchFamily="2"/>
                <a:cs typeface="Mangal" pitchFamily="2"/>
              </a:rPr>
              <a:t>Hiivasienet</a:t>
            </a:r>
          </a:p>
        </p:txBody>
      </p:sp>
      <p:sp>
        <p:nvSpPr>
          <p:cNvPr id="10" name="Suora yhdysviiva 9">
            <a:extLst>
              <a:ext uri="{FF2B5EF4-FFF2-40B4-BE49-F238E27FC236}">
                <a16:creationId xmlns:a16="http://schemas.microsoft.com/office/drawing/2014/main" id="{E96CD6FF-5E4E-496D-AC68-7D5962E47DFD}"/>
              </a:ext>
            </a:extLst>
          </p:cNvPr>
          <p:cNvSpPr/>
          <p:nvPr/>
        </p:nvSpPr>
        <p:spPr>
          <a:xfrm flipH="1">
            <a:off x="4136204" y="4441563"/>
            <a:ext cx="261268" cy="5878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fi-FI" sz="1633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uora yhdysviiva 10">
            <a:extLst>
              <a:ext uri="{FF2B5EF4-FFF2-40B4-BE49-F238E27FC236}">
                <a16:creationId xmlns:a16="http://schemas.microsoft.com/office/drawing/2014/main" id="{C4E796E3-2076-4E57-B60A-F045CF564DCD}"/>
              </a:ext>
            </a:extLst>
          </p:cNvPr>
          <p:cNvSpPr/>
          <p:nvPr/>
        </p:nvSpPr>
        <p:spPr>
          <a:xfrm>
            <a:off x="6095717" y="4572197"/>
            <a:ext cx="65317" cy="58785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fi-FI" sz="1633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uora yhdysviiva 11">
            <a:extLst>
              <a:ext uri="{FF2B5EF4-FFF2-40B4-BE49-F238E27FC236}">
                <a16:creationId xmlns:a16="http://schemas.microsoft.com/office/drawing/2014/main" id="{21A7902C-88BF-4280-AE70-180613E6BFB6}"/>
              </a:ext>
            </a:extLst>
          </p:cNvPr>
          <p:cNvSpPr/>
          <p:nvPr/>
        </p:nvSpPr>
        <p:spPr>
          <a:xfrm>
            <a:off x="7793961" y="3984343"/>
            <a:ext cx="522537" cy="2612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fi-FI" sz="1633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uora yhdysviiva 12">
            <a:extLst>
              <a:ext uri="{FF2B5EF4-FFF2-40B4-BE49-F238E27FC236}">
                <a16:creationId xmlns:a16="http://schemas.microsoft.com/office/drawing/2014/main" id="{064B5956-A12A-4465-BF15-F8F0BCE47343}"/>
              </a:ext>
            </a:extLst>
          </p:cNvPr>
          <p:cNvSpPr/>
          <p:nvPr/>
        </p:nvSpPr>
        <p:spPr>
          <a:xfrm flipH="1">
            <a:off x="8120547" y="5356002"/>
            <a:ext cx="130634" cy="39190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fi-FI" sz="1633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uora yhdysviiva 13">
            <a:extLst>
              <a:ext uri="{FF2B5EF4-FFF2-40B4-BE49-F238E27FC236}">
                <a16:creationId xmlns:a16="http://schemas.microsoft.com/office/drawing/2014/main" id="{76172F28-3957-484C-A4B2-DD9A2D15E76E}"/>
              </a:ext>
            </a:extLst>
          </p:cNvPr>
          <p:cNvSpPr/>
          <p:nvPr/>
        </p:nvSpPr>
        <p:spPr>
          <a:xfrm>
            <a:off x="9492206" y="5225369"/>
            <a:ext cx="261268" cy="13063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46" tIns="40823" rIns="81646" bIns="40823" anchor="ctr" anchorCtr="0" compatLnSpc="0"/>
          <a:lstStyle/>
          <a:p>
            <a:pPr hangingPunct="0"/>
            <a:endParaRPr lang="fi-FI" sz="1633"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0518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23295-72D6-4D5B-9992-E9E895A1E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lvl="0"/>
            <a:r>
              <a:rPr lang="fi-FI" b="1"/>
              <a:t>Elintarvikkeiden pilaantumista voi hidastaa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EA042A-7993-4E9C-94F4-BFC6194914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2"/>
            <a:ext cx="4016022" cy="3977484"/>
          </a:xfrm>
        </p:spPr>
        <p:txBody>
          <a:bodyPr/>
          <a:lstStyle/>
          <a:p>
            <a:pPr lvl="0"/>
            <a:endParaRPr lang="fi-FI"/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Oikealla käsittelyllä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Oikealla säilytyksellä</a:t>
            </a:r>
          </a:p>
          <a:p>
            <a:pPr lvl="0">
              <a:buSzPct val="45000"/>
              <a:buFont typeface="StarSymbol"/>
              <a:buChar char="●"/>
            </a:pPr>
            <a:r>
              <a:rPr lang="fi-FI"/>
              <a:t>Lisäaineilla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58B6C0C-E505-4C0B-B0FB-BE25CEDB8A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98203" y="1828878"/>
            <a:ext cx="3151222" cy="37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21A19D4-AB33-480A-9B65-B9B63AC649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39790" y="3855015"/>
            <a:ext cx="3455927" cy="2350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97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344</Words>
  <Application>Microsoft Office PowerPoint</Application>
  <PresentationFormat>Laajakuva</PresentationFormat>
  <Paragraphs>65</Paragraphs>
  <Slides>12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Liberation Sans</vt:lpstr>
      <vt:lpstr>Mangal</vt:lpstr>
      <vt:lpstr>StarSymbol</vt:lpstr>
      <vt:lpstr>Wingdings</vt:lpstr>
      <vt:lpstr>Office-teema</vt:lpstr>
      <vt:lpstr>Tervetuloa hygieniapassikurssille!</vt:lpstr>
      <vt:lpstr>Kurssin rakenne:</vt:lpstr>
      <vt:lpstr>Hygieniaosaamistodistus</vt:lpstr>
      <vt:lpstr>Mikä hygieniapassi? </vt:lpstr>
      <vt:lpstr>Etsikää vastaukset seuraaviin kysymyksiin:</vt:lpstr>
      <vt:lpstr>PowerPoint-esitys</vt:lpstr>
      <vt:lpstr>Tehdään mallitesti</vt:lpstr>
      <vt:lpstr>Elintarvikkeiden pilaantuminen</vt:lpstr>
      <vt:lpstr>Elintarvikkeiden pilaantumista voi hidastaa</vt:lpstr>
      <vt:lpstr>PowerPoint-esitys</vt:lpstr>
      <vt:lpstr>Tehdään tehtävät s. 9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hygieniapassikurssille!</dc:title>
  <dc:creator>Liisa Hämäläinen</dc:creator>
  <cp:lastModifiedBy>Liisa Hämäläinen</cp:lastModifiedBy>
  <cp:revision>8</cp:revision>
  <dcterms:created xsi:type="dcterms:W3CDTF">2018-08-12T08:22:07Z</dcterms:created>
  <dcterms:modified xsi:type="dcterms:W3CDTF">2018-08-12T09:18:27Z</dcterms:modified>
</cp:coreProperties>
</file>