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2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anose="020306020503060303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D4D1"/>
    <a:srgbClr val="E9C1E1"/>
    <a:srgbClr val="F39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03" autoAdjust="0"/>
    <p:restoredTop sz="94660"/>
  </p:normalViewPr>
  <p:slideViewPr>
    <p:cSldViewPr>
      <p:cViewPr>
        <p:scale>
          <a:sx n="100" d="100"/>
          <a:sy n="100" d="100"/>
        </p:scale>
        <p:origin x="80" y="-8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il Tiia" userId="04bb8483-2a77-4b6b-bbec-dfba83f0f17d" providerId="ADAL" clId="{94D8749D-4213-4732-BC83-ADFCEA430FA5}"/>
    <pc:docChg chg="modSld sldOrd">
      <pc:chgData name="Thil Tiia" userId="04bb8483-2a77-4b6b-bbec-dfba83f0f17d" providerId="ADAL" clId="{94D8749D-4213-4732-BC83-ADFCEA430FA5}" dt="2025-08-13T10:44:12.615" v="1"/>
      <pc:docMkLst>
        <pc:docMk/>
      </pc:docMkLst>
      <pc:sldChg chg="ord">
        <pc:chgData name="Thil Tiia" userId="04bb8483-2a77-4b6b-bbec-dfba83f0f17d" providerId="ADAL" clId="{94D8749D-4213-4732-BC83-ADFCEA430FA5}" dt="2025-08-13T10:44:12.615" v="1"/>
        <pc:sldMkLst>
          <pc:docMk/>
          <pc:sldMk cId="4037030503" sldId="262"/>
        </pc:sldMkLst>
      </pc:sldChg>
    </pc:docChg>
  </pc:docChgLst>
  <pc:docChgLst>
    <pc:chgData name="Thil Tiia" userId="04bb8483-2a77-4b6b-bbec-dfba83f0f17d" providerId="ADAL" clId="{6FF27623-B178-4EAA-BC62-6DC05359F16F}"/>
    <pc:docChg chg="modSld">
      <pc:chgData name="Thil Tiia" userId="04bb8483-2a77-4b6b-bbec-dfba83f0f17d" providerId="ADAL" clId="{6FF27623-B178-4EAA-BC62-6DC05359F16F}" dt="2025-06-02T09:16:16.512" v="5" actId="20577"/>
      <pc:docMkLst>
        <pc:docMk/>
      </pc:docMkLst>
      <pc:sldChg chg="modSp modAnim">
        <pc:chgData name="Thil Tiia" userId="04bb8483-2a77-4b6b-bbec-dfba83f0f17d" providerId="ADAL" clId="{6FF27623-B178-4EAA-BC62-6DC05359F16F}" dt="2025-06-02T09:16:16.512" v="5" actId="20577"/>
        <pc:sldMkLst>
          <pc:docMk/>
          <pc:sldMk cId="0" sldId="256"/>
        </pc:sldMkLst>
        <pc:spChg chg="mod">
          <ac:chgData name="Thil Tiia" userId="04bb8483-2a77-4b6b-bbec-dfba83f0f17d" providerId="ADAL" clId="{6FF27623-B178-4EAA-BC62-6DC05359F16F}" dt="2025-06-02T08:43:53.085" v="0" actId="20578"/>
          <ac:spMkLst>
            <pc:docMk/>
            <pc:sldMk cId="0" sldId="256"/>
            <ac:spMk id="12" creationId="{E92BAF21-0AC0-0633-19B5-0F3A910B53B6}"/>
          </ac:spMkLst>
        </pc:spChg>
        <pc:spChg chg="mod">
          <ac:chgData name="Thil Tiia" userId="04bb8483-2a77-4b6b-bbec-dfba83f0f17d" providerId="ADAL" clId="{6FF27623-B178-4EAA-BC62-6DC05359F16F}" dt="2025-06-02T09:16:16.512" v="5" actId="20577"/>
          <ac:spMkLst>
            <pc:docMk/>
            <pc:sldMk cId="0" sldId="256"/>
            <ac:spMk id="33" creationId="{9FD8F09F-0EA6-C3D1-6F60-D66701C8F476}"/>
          </ac:spMkLst>
        </pc:spChg>
      </pc:sldChg>
    </pc:docChg>
  </pc:docChgLst>
  <pc:docChgLst>
    <pc:chgData name="Thil Tiia" userId="04bb8483-2a77-4b6b-bbec-dfba83f0f17d" providerId="ADAL" clId="{1F3135F6-F7C2-47B7-818F-5CEE01CDC2F5}"/>
    <pc:docChg chg="undo custSel addSld delSld modSld sldOrd">
      <pc:chgData name="Thil Tiia" userId="04bb8483-2a77-4b6b-bbec-dfba83f0f17d" providerId="ADAL" clId="{1F3135F6-F7C2-47B7-818F-5CEE01CDC2F5}" dt="2024-03-12T08:51:34.267" v="4180" actId="2696"/>
      <pc:docMkLst>
        <pc:docMk/>
      </pc:docMkLst>
      <pc:sldChg chg="addSp delSp modSp mod ord modAnim">
        <pc:chgData name="Thil Tiia" userId="04bb8483-2a77-4b6b-bbec-dfba83f0f17d" providerId="ADAL" clId="{1F3135F6-F7C2-47B7-818F-5CEE01CDC2F5}" dt="2024-02-16T09:40:32.881" v="4172"/>
        <pc:sldMkLst>
          <pc:docMk/>
          <pc:sldMk cId="0" sldId="256"/>
        </pc:sldMkLst>
      </pc:sldChg>
      <pc:sldChg chg="modSp mod modAnim">
        <pc:chgData name="Thil Tiia" userId="04bb8483-2a77-4b6b-bbec-dfba83f0f17d" providerId="ADAL" clId="{1F3135F6-F7C2-47B7-818F-5CEE01CDC2F5}" dt="2024-02-08T13:51:40.497" v="4170"/>
        <pc:sldMkLst>
          <pc:docMk/>
          <pc:sldMk cId="0" sldId="258"/>
        </pc:sldMkLst>
      </pc:sldChg>
      <pc:sldChg chg="addSp delSp modSp mod addAnim delAnim modAnim">
        <pc:chgData name="Thil Tiia" userId="04bb8483-2a77-4b6b-bbec-dfba83f0f17d" providerId="ADAL" clId="{1F3135F6-F7C2-47B7-818F-5CEE01CDC2F5}" dt="2024-02-07T20:24:53.766" v="4168" actId="1076"/>
        <pc:sldMkLst>
          <pc:docMk/>
          <pc:sldMk cId="0" sldId="259"/>
        </pc:sldMkLst>
      </pc:sldChg>
      <pc:sldChg chg="addSp modSp del mod ord addAnim delAnim modAnim modShow">
        <pc:chgData name="Thil Tiia" userId="04bb8483-2a77-4b6b-bbec-dfba83f0f17d" providerId="ADAL" clId="{1F3135F6-F7C2-47B7-818F-5CEE01CDC2F5}" dt="2024-01-30T11:13:37.152" v="3585" actId="2696"/>
        <pc:sldMkLst>
          <pc:docMk/>
          <pc:sldMk cId="0" sldId="260"/>
        </pc:sldMkLst>
      </pc:sldChg>
      <pc:sldChg chg="addSp delSp modSp add del mod delAnim modAnim">
        <pc:chgData name="Thil Tiia" userId="04bb8483-2a77-4b6b-bbec-dfba83f0f17d" providerId="ADAL" clId="{1F3135F6-F7C2-47B7-818F-5CEE01CDC2F5}" dt="2024-01-30T11:13:28.666" v="3584" actId="2696"/>
        <pc:sldMkLst>
          <pc:docMk/>
          <pc:sldMk cId="1005394971" sldId="261"/>
        </pc:sldMkLst>
      </pc:sldChg>
      <pc:sldChg chg="new del">
        <pc:chgData name="Thil Tiia" userId="04bb8483-2a77-4b6b-bbec-dfba83f0f17d" providerId="ADAL" clId="{1F3135F6-F7C2-47B7-818F-5CEE01CDC2F5}" dt="2024-01-30T10:23:03.548" v="3467" actId="680"/>
        <pc:sldMkLst>
          <pc:docMk/>
          <pc:sldMk cId="383202423" sldId="262"/>
        </pc:sldMkLst>
      </pc:sldChg>
      <pc:sldChg chg="add del">
        <pc:chgData name="Thil Tiia" userId="04bb8483-2a77-4b6b-bbec-dfba83f0f17d" providerId="ADAL" clId="{1F3135F6-F7C2-47B7-818F-5CEE01CDC2F5}" dt="2024-01-30T10:30:13.440" v="3505" actId="2890"/>
        <pc:sldMkLst>
          <pc:docMk/>
          <pc:sldMk cId="2109358371" sldId="262"/>
        </pc:sldMkLst>
      </pc:sldChg>
      <pc:sldChg chg="add del">
        <pc:chgData name="Thil Tiia" userId="04bb8483-2a77-4b6b-bbec-dfba83f0f17d" providerId="ADAL" clId="{1F3135F6-F7C2-47B7-818F-5CEE01CDC2F5}" dt="2024-01-30T10:30:06.549" v="3503" actId="2890"/>
        <pc:sldMkLst>
          <pc:docMk/>
          <pc:sldMk cId="2562126860" sldId="262"/>
        </pc:sldMkLst>
      </pc:sldChg>
      <pc:sldChg chg="new del">
        <pc:chgData name="Thil Tiia" userId="04bb8483-2a77-4b6b-bbec-dfba83f0f17d" providerId="ADAL" clId="{1F3135F6-F7C2-47B7-818F-5CEE01CDC2F5}" dt="2024-01-30T10:23:06.045" v="3469" actId="680"/>
        <pc:sldMkLst>
          <pc:docMk/>
          <pc:sldMk cId="2749709077" sldId="262"/>
        </pc:sldMkLst>
      </pc:sldChg>
      <pc:sldChg chg="add del">
        <pc:chgData name="Thil Tiia" userId="04bb8483-2a77-4b6b-bbec-dfba83f0f17d" providerId="ADAL" clId="{1F3135F6-F7C2-47B7-818F-5CEE01CDC2F5}" dt="2024-01-30T10:30:26.444" v="3507" actId="2696"/>
        <pc:sldMkLst>
          <pc:docMk/>
          <pc:sldMk cId="3068237027" sldId="262"/>
        </pc:sldMkLst>
      </pc:sldChg>
      <pc:sldChg chg="new del">
        <pc:chgData name="Thil Tiia" userId="04bb8483-2a77-4b6b-bbec-dfba83f0f17d" providerId="ADAL" clId="{1F3135F6-F7C2-47B7-818F-5CEE01CDC2F5}" dt="2024-01-30T10:24:58.280" v="3476" actId="680"/>
        <pc:sldMkLst>
          <pc:docMk/>
          <pc:sldMk cId="3292889261" sldId="262"/>
        </pc:sldMkLst>
      </pc:sldChg>
      <pc:sldChg chg="addSp delSp modSp add mod delAnim modAnim">
        <pc:chgData name="Thil Tiia" userId="04bb8483-2a77-4b6b-bbec-dfba83f0f17d" providerId="ADAL" clId="{1F3135F6-F7C2-47B7-818F-5CEE01CDC2F5}" dt="2024-02-07T20:04:59.976" v="4074" actId="1076"/>
        <pc:sldMkLst>
          <pc:docMk/>
          <pc:sldMk cId="4037030503" sldId="262"/>
        </pc:sldMkLst>
      </pc:sldChg>
      <pc:sldChg chg="modSp new del mod">
        <pc:chgData name="Thil Tiia" userId="04bb8483-2a77-4b6b-bbec-dfba83f0f17d" providerId="ADAL" clId="{1F3135F6-F7C2-47B7-818F-5CEE01CDC2F5}" dt="2024-03-12T08:51:34.267" v="4180" actId="2696"/>
        <pc:sldMkLst>
          <pc:docMk/>
          <pc:sldMk cId="308408343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F079A43-778D-D571-DF27-584C33D473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0E82F41-4458-691E-351D-F03860732F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EB8209-F366-4586-88F3-655FFB50A850}" type="datetimeFigureOut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1C88F2CE-5EFD-61E0-9799-6B30473C11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EDE907D5-784A-0C53-8F44-2BAE108DF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A1BA00-8EF2-D685-9C7B-0728BDA4F59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22D0B0-661A-C25E-0576-34458604C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CF4D92E-2442-4648-A02C-2100AC47356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2" name="Päivämäärän paikkamerkki 29">
            <a:extLst>
              <a:ext uri="{FF2B5EF4-FFF2-40B4-BE49-F238E27FC236}">
                <a16:creationId xmlns:a16="http://schemas.microsoft.com/office/drawing/2014/main" id="{E41289CB-DB39-4495-8768-BF3AFDB7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92E4E-1CF5-4CF4-B2F9-44C0A150B2B2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3" name="Alatunnisteen paikkamerkki 18">
            <a:extLst>
              <a:ext uri="{FF2B5EF4-FFF2-40B4-BE49-F238E27FC236}">
                <a16:creationId xmlns:a16="http://schemas.microsoft.com/office/drawing/2014/main" id="{D3DAB3ED-74BA-F54A-33FC-7F1506E5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4" name="Dian numeron paikkamerkki 26">
            <a:extLst>
              <a:ext uri="{FF2B5EF4-FFF2-40B4-BE49-F238E27FC236}">
                <a16:creationId xmlns:a16="http://schemas.microsoft.com/office/drawing/2014/main" id="{8272955F-62BA-5B14-46EF-AE0223E0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B8F98-AB4A-43D3-B025-0B36005228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4147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382B85-E6CB-3A8E-91AF-685ED3F71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565F4-849F-4A92-B4D8-9F7D99677728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72D83D-977F-9EB4-F0BE-3481F3F4A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2611CB8-4457-C7D7-DCF6-CD34A8E5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EFDF5-BDD3-4A3C-B018-FBF0472A1D2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2559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9E4EEC-E1D4-1B38-829D-1D495E55C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544E2-E963-466B-99ED-4E7DCDD7128B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C5EB54-630E-AA61-AAE4-58719FE7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9ED39B-C51C-74F8-C44D-EE3F4093E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DB5A8-20EB-4CE6-9916-65A8B19DD24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630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87E3B7-AC02-3927-6AC0-2B0A064A9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55D21-69F2-480D-B234-51C2903079EC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860F9D-7CD7-8AB9-7A1D-756A31244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219B6D-BC41-4760-A51A-333763F04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6449F-9BCB-443E-8E14-263A6F1681E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637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4198A-57A8-673E-1CC8-9C32BEB02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4782B-F315-460D-BEE1-DB2E9411D566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6DDFE3-420C-BACF-D3B1-E4A97F67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0AB826-C8FA-75A0-A86F-CA7C8A8C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62011-ACF5-4654-82C0-C58B45ED858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0323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FFB67C-C8F6-1DF7-4BEF-83CFCAF43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D891-F483-4237-8843-37DC8AC0FF2B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404E3FD-AEED-0030-0D13-C933632F8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4D2680-B882-C8D3-A72D-B18A18271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1CD3-0382-4DC9-9D5D-8A08254058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5899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D41512A-677C-E8F1-6C77-3F8A80AE7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1F378-0794-4207-9290-BB20D684F793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2084362-B09C-DD59-01E5-F0AF28731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28EBF0F-1837-1828-3340-925DCDB76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41645-A156-4CE0-9EBB-ED369C9BBCB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9782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3EA7BEC-87DD-29B5-D8AD-5CC5A7F4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35816-6146-4C0F-A9B9-F4A47FE7A920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D0C4121-1ECE-B327-C37D-C97D2953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3B05F00-35A3-A3C2-C611-80CD7BA9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9B40-F07B-4B49-A899-27021637725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9853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8B2F0EC-4694-FD62-B200-8701B98F6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444C4-7C1C-48E7-A7C1-2C52250F0AE1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891A872-D6C7-4F61-CF1F-C35A74FF2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1104E2-8E4C-58EE-DA81-3EB41F994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5DF49-377B-4C7E-B322-81269C139C6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42342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C702AC-C8E2-9783-5AB7-3BFADA36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D7E21-F439-4198-8526-6A1E341DEE93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2722AF-BE47-D909-3653-766EC8CA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5B6005-C6E2-CEEA-73F0-169E5A97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B47CA-9CAB-4812-991B-BA20EEF6831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83447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Yhdestä kulmasta leikattu ja pyöristetty suorakulmio 13">
            <a:extLst>
              <a:ext uri="{FF2B5EF4-FFF2-40B4-BE49-F238E27FC236}">
                <a16:creationId xmlns:a16="http://schemas.microsoft.com/office/drawing/2014/main" id="{50C17FD3-98D7-ABB8-AAEF-35F6C04E5BE3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uorakulmainen kolmio 5">
            <a:extLst>
              <a:ext uri="{FF2B5EF4-FFF2-40B4-BE49-F238E27FC236}">
                <a16:creationId xmlns:a16="http://schemas.microsoft.com/office/drawing/2014/main" id="{F6D729BB-8939-71EE-BFED-9D510553E207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uolivapaa piirto 15">
            <a:extLst>
              <a:ext uri="{FF2B5EF4-FFF2-40B4-BE49-F238E27FC236}">
                <a16:creationId xmlns:a16="http://schemas.microsoft.com/office/drawing/2014/main" id="{927E13B1-C84B-4C86-4B22-AE06218F34C4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16">
            <a:extLst>
              <a:ext uri="{FF2B5EF4-FFF2-40B4-BE49-F238E27FC236}">
                <a16:creationId xmlns:a16="http://schemas.microsoft.com/office/drawing/2014/main" id="{A6AA0D56-EDCB-281D-F98A-D2B62F261BA9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9" name="Päivämäärän paikkamerkki 4">
            <a:extLst>
              <a:ext uri="{FF2B5EF4-FFF2-40B4-BE49-F238E27FC236}">
                <a16:creationId xmlns:a16="http://schemas.microsoft.com/office/drawing/2014/main" id="{D595EFB0-22CA-6D6E-E743-11DF6B5CF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2D7F8-07A9-4525-A601-71E845194449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10" name="Alatunnisteen paikkamerkki 5">
            <a:extLst>
              <a:ext uri="{FF2B5EF4-FFF2-40B4-BE49-F238E27FC236}">
                <a16:creationId xmlns:a16="http://schemas.microsoft.com/office/drawing/2014/main" id="{01C9C007-39F8-6A93-9994-26FA5EAA1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11" name="Dian numeron paikkamerkki 6">
            <a:extLst>
              <a:ext uri="{FF2B5EF4-FFF2-40B4-BE49-F238E27FC236}">
                <a16:creationId xmlns:a16="http://schemas.microsoft.com/office/drawing/2014/main" id="{ECB93B35-1EFC-C65B-30F7-F0CD6B7B9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E3380-C9C2-42F5-818F-A4A1533E8F8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0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FBFBF"/>
            </a:gs>
            <a:gs pos="14999">
              <a:srgbClr val="F2F2F2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>
            <a:extLst>
              <a:ext uri="{FF2B5EF4-FFF2-40B4-BE49-F238E27FC236}">
                <a16:creationId xmlns:a16="http://schemas.microsoft.com/office/drawing/2014/main" id="{9337FDFB-1DD6-DE9B-F9F8-887B50A9CCDB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Puolivapaa piirto 7">
            <a:extLst>
              <a:ext uri="{FF2B5EF4-FFF2-40B4-BE49-F238E27FC236}">
                <a16:creationId xmlns:a16="http://schemas.microsoft.com/office/drawing/2014/main" id="{2C900AEC-4131-DF08-28E3-D844D7CC45A1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Otsikon paikkamerkki 8">
            <a:extLst>
              <a:ext uri="{FF2B5EF4-FFF2-40B4-BE49-F238E27FC236}">
                <a16:creationId xmlns:a16="http://schemas.microsoft.com/office/drawing/2014/main" id="{41CF538E-2A22-1BA9-4933-CCE91ABB0A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  <a:endParaRPr lang="en-US" altLang="fi-FI"/>
          </a:p>
        </p:txBody>
      </p:sp>
      <p:sp>
        <p:nvSpPr>
          <p:cNvPr id="1029" name="Tekstin paikkamerkki 29">
            <a:extLst>
              <a:ext uri="{FF2B5EF4-FFF2-40B4-BE49-F238E27FC236}">
                <a16:creationId xmlns:a16="http://schemas.microsoft.com/office/drawing/2014/main" id="{10261D8A-8BBD-C887-5434-2D1C22BBC6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  <a:endParaRPr lang="en-US" altLang="fi-FI"/>
          </a:p>
        </p:txBody>
      </p: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441845C4-3760-8B75-5BA3-3EBB1A337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BA5E49D-92BC-4BBB-BE5D-5B2540013DD0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22" name="Alatunnisteen paikkamerkki 21">
            <a:extLst>
              <a:ext uri="{FF2B5EF4-FFF2-40B4-BE49-F238E27FC236}">
                <a16:creationId xmlns:a16="http://schemas.microsoft.com/office/drawing/2014/main" id="{3DD9FF72-6CF7-5516-51CD-C4B2BC82A1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Jämsän kaupunki 2014</a:t>
            </a:r>
          </a:p>
        </p:txBody>
      </p:sp>
      <p:sp>
        <p:nvSpPr>
          <p:cNvPr id="18" name="Dian numeron paikkamerkki 17">
            <a:extLst>
              <a:ext uri="{FF2B5EF4-FFF2-40B4-BE49-F238E27FC236}">
                <a16:creationId xmlns:a16="http://schemas.microsoft.com/office/drawing/2014/main" id="{297C3339-6FDD-8ED0-7647-455084C97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F48FE602-2A41-47BF-8D7A-463A822B92F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grpSp>
        <p:nvGrpSpPr>
          <p:cNvPr id="1033" name="Ryhmä 1">
            <a:extLst>
              <a:ext uri="{FF2B5EF4-FFF2-40B4-BE49-F238E27FC236}">
                <a16:creationId xmlns:a16="http://schemas.microsoft.com/office/drawing/2014/main" id="{7E4B3B86-5993-AA34-B5BC-30D15190A665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Puolivapaa piirto 11">
              <a:extLst>
                <a:ext uri="{FF2B5EF4-FFF2-40B4-BE49-F238E27FC236}">
                  <a16:creationId xmlns:a16="http://schemas.microsoft.com/office/drawing/2014/main" id="{3E5016D0-989D-30B5-B1E6-435ED9BF3592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Puolivapaa piirto 12">
              <a:extLst>
                <a:ext uri="{FF2B5EF4-FFF2-40B4-BE49-F238E27FC236}">
                  <a16:creationId xmlns:a16="http://schemas.microsoft.com/office/drawing/2014/main" id="{24519DC2-B574-87D3-F7F3-992F012EE9A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>
            <a:extLst>
              <a:ext uri="{FF2B5EF4-FFF2-40B4-BE49-F238E27FC236}">
                <a16:creationId xmlns:a16="http://schemas.microsoft.com/office/drawing/2014/main" id="{45C09A4D-32CD-A8F7-FC7E-DD953BD13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332656"/>
            <a:ext cx="7416824" cy="70868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dirty="0"/>
              <a:t>Epäasiallinen käyttäytyminen</a:t>
            </a:r>
          </a:p>
        </p:txBody>
      </p:sp>
      <p:sp>
        <p:nvSpPr>
          <p:cNvPr id="4" name="Kuusikulmio 3">
            <a:extLst>
              <a:ext uri="{FF2B5EF4-FFF2-40B4-BE49-F238E27FC236}">
                <a16:creationId xmlns:a16="http://schemas.microsoft.com/office/drawing/2014/main" id="{7D7D8D0A-8B0D-D1DC-EB6F-2E29D9CC357A}"/>
              </a:ext>
            </a:extLst>
          </p:cNvPr>
          <p:cNvSpPr/>
          <p:nvPr/>
        </p:nvSpPr>
        <p:spPr>
          <a:xfrm>
            <a:off x="258543" y="1267187"/>
            <a:ext cx="2157058" cy="1494062"/>
          </a:xfrm>
          <a:prstGeom prst="hexagon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Syntyikö aineellista tai ruumiillista vahinkoa?</a:t>
            </a:r>
          </a:p>
        </p:txBody>
      </p:sp>
      <p:sp>
        <p:nvSpPr>
          <p:cNvPr id="6" name="Tekstikehys 30">
            <a:extLst>
              <a:ext uri="{FF2B5EF4-FFF2-40B4-BE49-F238E27FC236}">
                <a16:creationId xmlns:a16="http://schemas.microsoft.com/office/drawing/2014/main" id="{A1ED4BE7-8670-BDE0-3567-DF7E70214EBF}"/>
              </a:ext>
            </a:extLst>
          </p:cNvPr>
          <p:cNvSpPr txBox="1"/>
          <p:nvPr/>
        </p:nvSpPr>
        <p:spPr>
          <a:xfrm>
            <a:off x="2908272" y="1991520"/>
            <a:ext cx="655638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latin typeface="+mn-lt"/>
                <a:cs typeface="+mn-cs"/>
              </a:rPr>
              <a:t>KYLLÄ</a:t>
            </a: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E664178C-F453-4D85-C400-E054E657B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6" y="3916362"/>
            <a:ext cx="1581150" cy="94537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Kasvatuskeskustelu</a:t>
            </a:r>
            <a:r>
              <a:rPr lang="en-US" altLang="fi-FI" sz="12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tai </a:t>
            </a:r>
            <a:r>
              <a:rPr lang="en-US" altLang="fi-FI" sz="1200" dirty="0" err="1"/>
              <a:t>kurinpitotoimet</a:t>
            </a:r>
            <a:r>
              <a:rPr lang="en-US" altLang="fi-FI" sz="1200" dirty="0"/>
              <a:t>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ilmoitus</a:t>
            </a:r>
            <a:r>
              <a:rPr lang="en-US" altLang="fi-FI" sz="1200" dirty="0"/>
              <a:t> </a:t>
            </a:r>
            <a:r>
              <a:rPr lang="en-US" altLang="fi-FI" sz="1200" dirty="0" err="1"/>
              <a:t>huoltajalle</a:t>
            </a:r>
            <a:endParaRPr lang="en-US" altLang="fi-FI" sz="1200" dirty="0"/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8F308175-AF26-AE5A-F9DF-B778652BE9C5}"/>
              </a:ext>
            </a:extLst>
          </p:cNvPr>
          <p:cNvCxnSpPr>
            <a:cxnSpLocks/>
          </p:cNvCxnSpPr>
          <p:nvPr/>
        </p:nvCxnSpPr>
        <p:spPr>
          <a:xfrm>
            <a:off x="1466060" y="2906156"/>
            <a:ext cx="0" cy="89166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>
            <a:extLst>
              <a:ext uri="{FF2B5EF4-FFF2-40B4-BE49-F238E27FC236}">
                <a16:creationId xmlns:a16="http://schemas.microsoft.com/office/drawing/2014/main" id="{39B8F8F6-1CB4-FB04-1354-8F7820FEE351}"/>
              </a:ext>
            </a:extLst>
          </p:cNvPr>
          <p:cNvCxnSpPr>
            <a:cxnSpLocks/>
          </p:cNvCxnSpPr>
          <p:nvPr/>
        </p:nvCxnSpPr>
        <p:spPr>
          <a:xfrm>
            <a:off x="2555847" y="1916113"/>
            <a:ext cx="118903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4">
            <a:extLst>
              <a:ext uri="{FF2B5EF4-FFF2-40B4-BE49-F238E27FC236}">
                <a16:creationId xmlns:a16="http://schemas.microsoft.com/office/drawing/2014/main" id="{D2AEE0C8-6500-C5FA-E6BC-11A11BFA1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149" y="1574428"/>
            <a:ext cx="1692275" cy="641350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Vahingonkorvaus</a:t>
            </a:r>
            <a:r>
              <a:rPr lang="en-US" altLang="fi-FI" sz="1200" dirty="0"/>
              <a:t>- tai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tapaturmailmoitus</a:t>
            </a:r>
            <a:endParaRPr lang="en-US" altLang="fi-FI" sz="1200" dirty="0"/>
          </a:p>
        </p:txBody>
      </p:sp>
      <p:cxnSp>
        <p:nvCxnSpPr>
          <p:cNvPr id="25" name="Suora nuoliyhdysviiva 24">
            <a:extLst>
              <a:ext uri="{FF2B5EF4-FFF2-40B4-BE49-F238E27FC236}">
                <a16:creationId xmlns:a16="http://schemas.microsoft.com/office/drawing/2014/main" id="{0521D582-34E8-54A3-D4E0-A666FF35B7AA}"/>
              </a:ext>
            </a:extLst>
          </p:cNvPr>
          <p:cNvCxnSpPr>
            <a:cxnSpLocks/>
          </p:cNvCxnSpPr>
          <p:nvPr/>
        </p:nvCxnSpPr>
        <p:spPr>
          <a:xfrm>
            <a:off x="2366068" y="2352951"/>
            <a:ext cx="436875" cy="63414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3AC4057C-5BAD-E434-7E20-705A7AAAFF3A}"/>
              </a:ext>
            </a:extLst>
          </p:cNvPr>
          <p:cNvCxnSpPr>
            <a:cxnSpLocks/>
          </p:cNvCxnSpPr>
          <p:nvPr/>
        </p:nvCxnSpPr>
        <p:spPr>
          <a:xfrm>
            <a:off x="5501746" y="1916113"/>
            <a:ext cx="12329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FE831665-CF75-4DDD-B31B-055B3466DB0D}"/>
              </a:ext>
            </a:extLst>
          </p:cNvPr>
          <p:cNvCxnSpPr>
            <a:cxnSpLocks/>
          </p:cNvCxnSpPr>
          <p:nvPr/>
        </p:nvCxnSpPr>
        <p:spPr>
          <a:xfrm>
            <a:off x="7830343" y="2452169"/>
            <a:ext cx="0" cy="153705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ikehys 30">
            <a:extLst>
              <a:ext uri="{FF2B5EF4-FFF2-40B4-BE49-F238E27FC236}">
                <a16:creationId xmlns:a16="http://schemas.microsoft.com/office/drawing/2014/main" id="{CB8E4767-8609-82D7-8D4D-B6BCFFC90AB5}"/>
              </a:ext>
            </a:extLst>
          </p:cNvPr>
          <p:cNvSpPr txBox="1"/>
          <p:nvPr/>
        </p:nvSpPr>
        <p:spPr>
          <a:xfrm>
            <a:off x="7571804" y="2978556"/>
            <a:ext cx="654050" cy="2762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latin typeface="+mn-lt"/>
                <a:cs typeface="+mn-cs"/>
              </a:rPr>
              <a:t>KYLLÄ</a:t>
            </a:r>
          </a:p>
        </p:txBody>
      </p:sp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EF2A0F6C-A203-9612-EC76-B19A5697633D}"/>
              </a:ext>
            </a:extLst>
          </p:cNvPr>
          <p:cNvCxnSpPr>
            <a:cxnSpLocks/>
          </p:cNvCxnSpPr>
          <p:nvPr/>
        </p:nvCxnSpPr>
        <p:spPr>
          <a:xfrm flipH="1">
            <a:off x="5824790" y="2411206"/>
            <a:ext cx="1224185" cy="19446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4">
            <a:extLst>
              <a:ext uri="{FF2B5EF4-FFF2-40B4-BE49-F238E27FC236}">
                <a16:creationId xmlns:a16="http://schemas.microsoft.com/office/drawing/2014/main" id="{3F6E59DC-5D75-3719-06D9-419D1C36E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4507723"/>
            <a:ext cx="2124075" cy="822324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Rikosilmoitus</a:t>
            </a:r>
            <a:r>
              <a:rPr lang="en-US" altLang="fi-FI" sz="1200" dirty="0"/>
              <a:t> (</a:t>
            </a:r>
            <a:r>
              <a:rPr lang="en-US" altLang="fi-FI" sz="1200" dirty="0" err="1"/>
              <a:t>asianomainen</a:t>
            </a:r>
            <a:r>
              <a:rPr lang="en-US" altLang="fi-FI" sz="1200" dirty="0"/>
              <a:t>)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ja </a:t>
            </a:r>
            <a:r>
              <a:rPr lang="en-US" altLang="fi-FI" sz="1200" dirty="0" err="1"/>
              <a:t>vahingonkorvaus</a:t>
            </a:r>
            <a:r>
              <a:rPr lang="en-US" altLang="fi-FI" sz="1200" dirty="0"/>
              <a:t>-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vaatimus</a:t>
            </a:r>
            <a:r>
              <a:rPr lang="en-US" altLang="fi-FI" sz="1200" dirty="0"/>
              <a:t> </a:t>
            </a:r>
            <a:r>
              <a:rPr lang="en-US" altLang="fi-FI" sz="1200" dirty="0" err="1"/>
              <a:t>aineellisesta</a:t>
            </a:r>
            <a:r>
              <a:rPr lang="en-US" altLang="fi-FI" sz="12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vahingosta</a:t>
            </a:r>
            <a:endParaRPr lang="en-US" altLang="fi-FI" sz="1200" dirty="0"/>
          </a:p>
        </p:txBody>
      </p: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352566A6-287D-95CE-D333-3031B49FEA1B}"/>
              </a:ext>
            </a:extLst>
          </p:cNvPr>
          <p:cNvCxnSpPr>
            <a:cxnSpLocks/>
          </p:cNvCxnSpPr>
          <p:nvPr/>
        </p:nvCxnSpPr>
        <p:spPr>
          <a:xfrm>
            <a:off x="4067944" y="4090424"/>
            <a:ext cx="192848" cy="39372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">
            <a:extLst>
              <a:ext uri="{FF2B5EF4-FFF2-40B4-BE49-F238E27FC236}">
                <a16:creationId xmlns:a16="http://schemas.microsoft.com/office/drawing/2014/main" id="{A11A651A-F7F3-0427-EAF1-16F65053E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02" y="4126925"/>
            <a:ext cx="2339990" cy="1153100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AINEELLINEN VAHINKO: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Valvottu</a:t>
            </a:r>
            <a:r>
              <a:rPr lang="en-US" altLang="fi-FI" sz="1200" dirty="0"/>
              <a:t> </a:t>
            </a:r>
            <a:r>
              <a:rPr lang="en-US" altLang="fi-FI" sz="1200" dirty="0" err="1"/>
              <a:t>siivoustehtävä</a:t>
            </a:r>
            <a:r>
              <a:rPr lang="en-US" altLang="fi-FI" sz="1200" dirty="0"/>
              <a:t>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max. 2 h, </a:t>
            </a:r>
            <a:r>
              <a:rPr lang="en-US" altLang="fi-FI" sz="1200" dirty="0" err="1"/>
              <a:t>ei</a:t>
            </a:r>
            <a:r>
              <a:rPr lang="en-US" altLang="fi-FI" sz="1200" dirty="0"/>
              <a:t> </a:t>
            </a:r>
            <a:r>
              <a:rPr lang="en-US" altLang="fi-FI" sz="1200" dirty="0" err="1"/>
              <a:t>oppituntien</a:t>
            </a:r>
            <a:r>
              <a:rPr lang="en-US" altLang="fi-FI" sz="1200" dirty="0"/>
              <a:t> </a:t>
            </a:r>
            <a:r>
              <a:rPr lang="en-US" altLang="fi-FI" sz="1200" dirty="0" err="1"/>
              <a:t>aikana</a:t>
            </a:r>
            <a:r>
              <a:rPr lang="en-US" altLang="fi-FI" sz="1200" dirty="0"/>
              <a:t>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Vahingonkorvaus</a:t>
            </a:r>
            <a:r>
              <a:rPr lang="en-US" altLang="fi-FI" sz="12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aineellisesta</a:t>
            </a:r>
            <a:r>
              <a:rPr lang="en-US" altLang="fi-FI" sz="1200" dirty="0"/>
              <a:t> </a:t>
            </a:r>
            <a:r>
              <a:rPr lang="en-US" altLang="fi-FI" sz="1200" dirty="0" err="1"/>
              <a:t>vahingosta</a:t>
            </a:r>
            <a:r>
              <a:rPr lang="en-US" altLang="fi-FI" sz="1200" dirty="0"/>
              <a:t>.</a:t>
            </a:r>
          </a:p>
        </p:txBody>
      </p:sp>
      <p:sp>
        <p:nvSpPr>
          <p:cNvPr id="5" name="Tekstikehys 33">
            <a:extLst>
              <a:ext uri="{FF2B5EF4-FFF2-40B4-BE49-F238E27FC236}">
                <a16:creationId xmlns:a16="http://schemas.microsoft.com/office/drawing/2014/main" id="{8A13827D-4E06-9E20-D9CE-A7D830737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632" y="3116282"/>
            <a:ext cx="503237" cy="276999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EI</a:t>
            </a:r>
          </a:p>
        </p:txBody>
      </p:sp>
      <p:sp>
        <p:nvSpPr>
          <p:cNvPr id="48" name="AutoShape 4">
            <a:extLst>
              <a:ext uri="{FF2B5EF4-FFF2-40B4-BE49-F238E27FC236}">
                <a16:creationId xmlns:a16="http://schemas.microsoft.com/office/drawing/2014/main" id="{ED10F38B-EEA2-2AEF-F0BD-31F1AFA94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30" y="5946256"/>
            <a:ext cx="8640956" cy="447587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tx1"/>
                </a:solidFill>
              </a:rPr>
              <a:t>Dokumentoi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Wilmaan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DigiOneen</a:t>
            </a:r>
            <a:r>
              <a:rPr lang="en-US" sz="1400" dirty="0"/>
              <a:t>: </a:t>
            </a:r>
            <a:r>
              <a:rPr lang="en-US" sz="1400" dirty="0" err="1"/>
              <a:t>merkintä</a:t>
            </a:r>
            <a:r>
              <a:rPr lang="en-US" sz="1400" dirty="0"/>
              <a:t> </a:t>
            </a:r>
            <a:r>
              <a:rPr lang="en-US" sz="1400" dirty="0" err="1"/>
              <a:t>kasvatuskeskustelusta</a:t>
            </a:r>
            <a:r>
              <a:rPr lang="en-US" sz="1400" dirty="0"/>
              <a:t>/</a:t>
            </a:r>
            <a:r>
              <a:rPr lang="en-US" sz="1400" dirty="0" err="1"/>
              <a:t>jälki-istunnosta</a:t>
            </a:r>
            <a:r>
              <a:rPr lang="en-US" sz="1400" dirty="0"/>
              <a:t>/</a:t>
            </a:r>
            <a:r>
              <a:rPr lang="en-US" sz="1400" dirty="0" err="1"/>
              <a:t>kirjallisesta</a:t>
            </a:r>
            <a:r>
              <a:rPr lang="en-US" sz="1400" dirty="0"/>
              <a:t> </a:t>
            </a:r>
            <a:r>
              <a:rPr lang="en-US" sz="1400" dirty="0" err="1"/>
              <a:t>varoituksesta</a:t>
            </a:r>
            <a:r>
              <a:rPr lang="en-US" sz="1400" dirty="0"/>
              <a:t>.</a:t>
            </a:r>
          </a:p>
        </p:txBody>
      </p:sp>
      <p:cxnSp>
        <p:nvCxnSpPr>
          <p:cNvPr id="49" name="Suora nuoliyhdysviiva 48">
            <a:extLst>
              <a:ext uri="{FF2B5EF4-FFF2-40B4-BE49-F238E27FC236}">
                <a16:creationId xmlns:a16="http://schemas.microsoft.com/office/drawing/2014/main" id="{4141C3D5-B99D-BC53-3BFD-7D3390F1E4EE}"/>
              </a:ext>
            </a:extLst>
          </p:cNvPr>
          <p:cNvCxnSpPr>
            <a:cxnSpLocks/>
          </p:cNvCxnSpPr>
          <p:nvPr/>
        </p:nvCxnSpPr>
        <p:spPr>
          <a:xfrm>
            <a:off x="1477964" y="4941168"/>
            <a:ext cx="0" cy="9198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uora nuoliyhdysviiva 49">
            <a:extLst>
              <a:ext uri="{FF2B5EF4-FFF2-40B4-BE49-F238E27FC236}">
                <a16:creationId xmlns:a16="http://schemas.microsoft.com/office/drawing/2014/main" id="{09E0335F-362B-08DC-9D62-00EA8AB32548}"/>
              </a:ext>
            </a:extLst>
          </p:cNvPr>
          <p:cNvCxnSpPr/>
          <p:nvPr/>
        </p:nvCxnSpPr>
        <p:spPr>
          <a:xfrm>
            <a:off x="4932363" y="5359400"/>
            <a:ext cx="0" cy="5016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1B649AE7-3EFC-ECE7-45F2-612370E700CB}"/>
              </a:ext>
            </a:extLst>
          </p:cNvPr>
          <p:cNvCxnSpPr/>
          <p:nvPr/>
        </p:nvCxnSpPr>
        <p:spPr>
          <a:xfrm>
            <a:off x="7581329" y="5359400"/>
            <a:ext cx="0" cy="5016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i 29">
            <a:extLst>
              <a:ext uri="{FF2B5EF4-FFF2-40B4-BE49-F238E27FC236}">
                <a16:creationId xmlns:a16="http://schemas.microsoft.com/office/drawing/2014/main" id="{46B7BDC9-9D05-1F8F-45C6-6A840E1C147D}"/>
              </a:ext>
            </a:extLst>
          </p:cNvPr>
          <p:cNvSpPr/>
          <p:nvPr/>
        </p:nvSpPr>
        <p:spPr>
          <a:xfrm>
            <a:off x="6785992" y="1462235"/>
            <a:ext cx="1439862" cy="9366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Sovittelu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koulussa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D583B9B0-8328-8028-8500-3E110F9A09D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83E2D0D0-F436-D543-1CF3-14C9A57C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2" name="Ellipsi 1">
            <a:extLst>
              <a:ext uri="{FF2B5EF4-FFF2-40B4-BE49-F238E27FC236}">
                <a16:creationId xmlns:a16="http://schemas.microsoft.com/office/drawing/2014/main" id="{DF2BC13C-F7A6-7C0B-00C3-E826F3B4DDF6}"/>
              </a:ext>
            </a:extLst>
          </p:cNvPr>
          <p:cNvSpPr/>
          <p:nvPr/>
        </p:nvSpPr>
        <p:spPr>
          <a:xfrm>
            <a:off x="4696198" y="2378484"/>
            <a:ext cx="1692275" cy="110307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chemeClr val="tx1"/>
                </a:solidFill>
              </a:rPr>
              <a:t>Tarvittaessa ohjaaminen rikos- ja riita asioiden sovitteluun</a:t>
            </a:r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FD08E451-E897-EC87-67AF-AD2057B298F3}"/>
              </a:ext>
            </a:extLst>
          </p:cNvPr>
          <p:cNvCxnSpPr>
            <a:cxnSpLocks/>
          </p:cNvCxnSpPr>
          <p:nvPr/>
        </p:nvCxnSpPr>
        <p:spPr>
          <a:xfrm>
            <a:off x="4418127" y="2230845"/>
            <a:ext cx="405901" cy="366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kehys 39">
            <a:extLst>
              <a:ext uri="{FF2B5EF4-FFF2-40B4-BE49-F238E27FC236}">
                <a16:creationId xmlns:a16="http://schemas.microsoft.com/office/drawing/2014/main" id="{72C93B97-3F66-222F-5703-F0FD9BD30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6088" y="2939053"/>
            <a:ext cx="1116013" cy="10160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Oppilas ei suostu tai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työ ei ole mahdollista.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Tahallisuus.</a:t>
            </a:r>
          </a:p>
        </p:txBody>
      </p:sp>
      <p:sp>
        <p:nvSpPr>
          <p:cNvPr id="24" name="AutoShape 4">
            <a:extLst>
              <a:ext uri="{FF2B5EF4-FFF2-40B4-BE49-F238E27FC236}">
                <a16:creationId xmlns:a16="http://schemas.microsoft.com/office/drawing/2014/main" id="{EDCF9904-E027-CE7A-AA25-54A0D9512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998" y="3058784"/>
            <a:ext cx="2370181" cy="101282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Rikosilmoitus</a:t>
            </a:r>
            <a:r>
              <a:rPr lang="en-US" altLang="fi-FI" sz="12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(</a:t>
            </a:r>
            <a:r>
              <a:rPr lang="fi-FI" altLang="fi-FI" sz="1200" dirty="0"/>
              <a:t>Alle 18-vuotiaaseen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kohdistunut pahoinpitely on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ilmoitusvelvollisuuden piirissä;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dirty="0"/>
              <a:t>lievä pahoinpitely ei ole.) </a:t>
            </a:r>
            <a:endParaRPr lang="en-US" altLang="fi-FI" sz="1200" dirty="0"/>
          </a:p>
        </p:txBody>
      </p:sp>
      <p:cxnSp>
        <p:nvCxnSpPr>
          <p:cNvPr id="36" name="Suora nuoliyhdysviiva 35">
            <a:extLst>
              <a:ext uri="{FF2B5EF4-FFF2-40B4-BE49-F238E27FC236}">
                <a16:creationId xmlns:a16="http://schemas.microsoft.com/office/drawing/2014/main" id="{41220114-29DE-4203-5CC5-76AAA54C96AD}"/>
              </a:ext>
            </a:extLst>
          </p:cNvPr>
          <p:cNvCxnSpPr>
            <a:cxnSpLocks/>
          </p:cNvCxnSpPr>
          <p:nvPr/>
        </p:nvCxnSpPr>
        <p:spPr>
          <a:xfrm flipV="1">
            <a:off x="4698739" y="3392803"/>
            <a:ext cx="310204" cy="30768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C200CAC9-57A4-5414-02A4-2D20075A7912}"/>
              </a:ext>
            </a:extLst>
          </p:cNvPr>
          <p:cNvCxnSpPr>
            <a:cxnSpLocks/>
          </p:cNvCxnSpPr>
          <p:nvPr/>
        </p:nvCxnSpPr>
        <p:spPr>
          <a:xfrm flipV="1">
            <a:off x="5142087" y="3511610"/>
            <a:ext cx="157390" cy="9535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ikehys 30">
            <a:extLst>
              <a:ext uri="{FF2B5EF4-FFF2-40B4-BE49-F238E27FC236}">
                <a16:creationId xmlns:a16="http://schemas.microsoft.com/office/drawing/2014/main" id="{324466F4-FB62-512F-18EA-134F682B6AAF}"/>
              </a:ext>
            </a:extLst>
          </p:cNvPr>
          <p:cNvSpPr txBox="1"/>
          <p:nvPr/>
        </p:nvSpPr>
        <p:spPr>
          <a:xfrm>
            <a:off x="2293887" y="2516539"/>
            <a:ext cx="655638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latin typeface="+mn-lt"/>
                <a:cs typeface="+mn-cs"/>
              </a:rPr>
              <a:t>KYLLÄ</a:t>
            </a:r>
          </a:p>
        </p:txBody>
      </p:sp>
    </p:spTree>
    <p:extLst>
      <p:ext uri="{BB962C8B-B14F-4D97-AF65-F5344CB8AC3E}">
        <p14:creationId xmlns:p14="http://schemas.microsoft.com/office/powerpoint/2010/main" val="40370305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3" grpId="0" animBg="1"/>
      <p:bldP spid="32" grpId="0" animBg="1"/>
      <p:bldP spid="37" grpId="0" animBg="1"/>
      <p:bldP spid="40" grpId="0" animBg="1"/>
      <p:bldP spid="5" grpId="0" animBg="1"/>
      <p:bldP spid="30" grpId="0" animBg="1"/>
      <p:bldP spid="2" grpId="0" animBg="1"/>
      <p:bldP spid="35" grpId="0" animBg="1"/>
      <p:bldP spid="24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FBB48942-0B82-F2EB-CDB7-EBA5427CC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862" y="404664"/>
            <a:ext cx="5759138" cy="6904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4400" dirty="0"/>
              <a:t>Häiritsevä esine tai aine</a:t>
            </a:r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09C31B1B-E9B3-FF20-2BB9-5E91AC1D8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320800"/>
            <a:ext cx="1136650" cy="993775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endParaRPr lang="en-US" altLang="fi-FI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laittamaan</a:t>
            </a:r>
            <a:endParaRPr lang="en-US" altLang="fi-FI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laite</a:t>
            </a:r>
            <a:r>
              <a:rPr lang="en-US" altLang="fi-FI" sz="1400" dirty="0"/>
              <a:t> pois.</a:t>
            </a:r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882F23AE-8FD5-9B81-4371-BDA157238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913" y="4569619"/>
            <a:ext cx="1714500" cy="780979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Palauta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oppitunnin</a:t>
            </a:r>
            <a:r>
              <a:rPr lang="en-US" sz="14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tai </a:t>
            </a:r>
            <a:r>
              <a:rPr lang="en-US" sz="1400" dirty="0" err="1">
                <a:latin typeface="+mn-lt"/>
                <a:cs typeface="+mn-cs"/>
              </a:rPr>
              <a:t>työpäivän</a:t>
            </a:r>
            <a:r>
              <a:rPr lang="en-US" sz="14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päätyttyä</a:t>
            </a:r>
            <a:r>
              <a:rPr lang="en-US" sz="1400" dirty="0">
                <a:latin typeface="+mn-lt"/>
                <a:cs typeface="+mn-cs"/>
              </a:rPr>
              <a:t>.</a:t>
            </a:r>
          </a:p>
        </p:txBody>
      </p:sp>
      <p:sp>
        <p:nvSpPr>
          <p:cNvPr id="24" name="AutoShape 4">
            <a:extLst>
              <a:ext uri="{FF2B5EF4-FFF2-40B4-BE49-F238E27FC236}">
                <a16:creationId xmlns:a16="http://schemas.microsoft.com/office/drawing/2014/main" id="{CAB94244-E482-85E7-F262-5F3C1E054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949" y="3648075"/>
            <a:ext cx="2445048" cy="1711134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Oppilas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määrätään</a:t>
            </a:r>
            <a:endParaRPr lang="en-US" sz="14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poistumaan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luokasta</a:t>
            </a:r>
            <a:r>
              <a:rPr lang="en-US" sz="1400" dirty="0">
                <a:latin typeface="+mn-lt"/>
                <a:cs typeface="+mn-cs"/>
              </a:rPr>
              <a:t>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Jos </a:t>
            </a:r>
            <a:r>
              <a:rPr lang="en-US" sz="1400" dirty="0" err="1">
                <a:latin typeface="+mn-lt"/>
                <a:cs typeface="+mn-cs"/>
              </a:rPr>
              <a:t>oppilas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ei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noudata</a:t>
            </a:r>
            <a:r>
              <a:rPr lang="en-US" sz="14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poistumismääräystä</a:t>
            </a:r>
            <a:r>
              <a:rPr lang="en-US" sz="1400" dirty="0">
                <a:latin typeface="+mn-lt"/>
                <a:cs typeface="+mn-cs"/>
              </a:rPr>
              <a:t>, </a:t>
            </a:r>
            <a:r>
              <a:rPr lang="en-US" sz="1400" dirty="0" err="1">
                <a:latin typeface="+mn-lt"/>
                <a:cs typeface="+mn-cs"/>
              </a:rPr>
              <a:t>hänet</a:t>
            </a:r>
            <a:endParaRPr lang="en-US" sz="14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poistetaan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luokasta</a:t>
            </a:r>
            <a:endParaRPr lang="en-US" sz="14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välttämättömiä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voimakeinoja</a:t>
            </a:r>
            <a:r>
              <a:rPr lang="en-US" sz="14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käyttämällä</a:t>
            </a:r>
            <a:r>
              <a:rPr lang="en-US" sz="1400" dirty="0">
                <a:latin typeface="+mn-lt"/>
                <a:cs typeface="+mn-cs"/>
              </a:rPr>
              <a:t> ja </a:t>
            </a:r>
            <a:r>
              <a:rPr lang="en-US" sz="1400" dirty="0" err="1">
                <a:latin typeface="+mn-lt"/>
                <a:cs typeface="+mn-cs"/>
              </a:rPr>
              <a:t>toimitetaan</a:t>
            </a:r>
            <a:endParaRPr lang="en-US" sz="14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esim</a:t>
            </a:r>
            <a:r>
              <a:rPr lang="en-US" sz="1400" dirty="0">
                <a:latin typeface="+mn-lt"/>
                <a:cs typeface="+mn-cs"/>
              </a:rPr>
              <a:t>. </a:t>
            </a:r>
            <a:r>
              <a:rPr lang="en-US" sz="1400" dirty="0" err="1">
                <a:latin typeface="+mn-lt"/>
                <a:cs typeface="+mn-cs"/>
              </a:rPr>
              <a:t>rehtorin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kansliaan</a:t>
            </a:r>
            <a:r>
              <a:rPr lang="en-US" sz="1400" dirty="0">
                <a:latin typeface="+mn-lt"/>
                <a:cs typeface="+mn-cs"/>
              </a:rPr>
              <a:t>.</a:t>
            </a:r>
          </a:p>
        </p:txBody>
      </p:sp>
      <p:sp>
        <p:nvSpPr>
          <p:cNvPr id="28" name="AutoShape 4">
            <a:extLst>
              <a:ext uri="{FF2B5EF4-FFF2-40B4-BE49-F238E27FC236}">
                <a16:creationId xmlns:a16="http://schemas.microsoft.com/office/drawing/2014/main" id="{84571340-D540-E3DD-C585-39668931B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985" y="5823276"/>
            <a:ext cx="6936530" cy="544230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/>
              <a:t>Dokumentoi</a:t>
            </a:r>
            <a:r>
              <a:rPr lang="en-US" sz="1400" dirty="0"/>
              <a:t> </a:t>
            </a:r>
            <a:r>
              <a:rPr lang="en-US" sz="1400" dirty="0" err="1">
                <a:solidFill>
                  <a:schemeClr val="tx1"/>
                </a:solidFill>
              </a:rPr>
              <a:t>Wilmaan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DigiOneen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/>
              <a:t>tuntimerkintöihin</a:t>
            </a:r>
            <a:r>
              <a:rPr lang="en-US" sz="1400" dirty="0"/>
              <a:t>.</a:t>
            </a:r>
          </a:p>
        </p:txBody>
      </p:sp>
      <p:cxnSp>
        <p:nvCxnSpPr>
          <p:cNvPr id="73" name="Suora nuoliyhdysviiva 72">
            <a:extLst>
              <a:ext uri="{FF2B5EF4-FFF2-40B4-BE49-F238E27FC236}">
                <a16:creationId xmlns:a16="http://schemas.microsoft.com/office/drawing/2014/main" id="{9084D416-92CB-5678-9809-5EF78632EFED}"/>
              </a:ext>
            </a:extLst>
          </p:cNvPr>
          <p:cNvCxnSpPr/>
          <p:nvPr/>
        </p:nvCxnSpPr>
        <p:spPr>
          <a:xfrm flipH="1">
            <a:off x="2339975" y="2151063"/>
            <a:ext cx="841375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4">
            <a:extLst>
              <a:ext uri="{FF2B5EF4-FFF2-40B4-BE49-F238E27FC236}">
                <a16:creationId xmlns:a16="http://schemas.microsoft.com/office/drawing/2014/main" id="{58814E87-D1C8-ED84-5FB9-5DE8452E9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684" y="2562753"/>
            <a:ext cx="1603375" cy="55245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r>
              <a:rPr lang="en-US" altLang="fi-FI" sz="1400" dirty="0"/>
              <a:t> </a:t>
            </a:r>
            <a:r>
              <a:rPr lang="en-US" altLang="fi-FI" sz="1400" dirty="0" err="1"/>
              <a:t>laite</a:t>
            </a:r>
            <a:endParaRPr lang="en-US" altLang="fi-FI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itsellesi</a:t>
            </a:r>
            <a:r>
              <a:rPr lang="en-US" altLang="fi-FI" sz="1400" dirty="0"/>
              <a:t>.</a:t>
            </a:r>
          </a:p>
        </p:txBody>
      </p:sp>
      <p:sp>
        <p:nvSpPr>
          <p:cNvPr id="65" name="AutoShape 4">
            <a:extLst>
              <a:ext uri="{FF2B5EF4-FFF2-40B4-BE49-F238E27FC236}">
                <a16:creationId xmlns:a16="http://schemas.microsoft.com/office/drawing/2014/main" id="{9A5D3CED-290C-900A-16F3-E95950890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181" y="4624975"/>
            <a:ext cx="1116013" cy="78772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Rehtorin</a:t>
            </a:r>
            <a:endParaRPr lang="en-US" altLang="fi-FI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harkitsemat</a:t>
            </a:r>
            <a:endParaRPr lang="en-US" altLang="fi-FI" sz="14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toimenpiteet</a:t>
            </a:r>
            <a:endParaRPr lang="en-US" altLang="fi-FI" sz="1400" dirty="0"/>
          </a:p>
        </p:txBody>
      </p:sp>
      <p:sp>
        <p:nvSpPr>
          <p:cNvPr id="69" name="Kuusikulmio 68">
            <a:extLst>
              <a:ext uri="{FF2B5EF4-FFF2-40B4-BE49-F238E27FC236}">
                <a16:creationId xmlns:a16="http://schemas.microsoft.com/office/drawing/2014/main" id="{3248D41E-B8C0-C558-219A-BCF54224C764}"/>
              </a:ext>
            </a:extLst>
          </p:cNvPr>
          <p:cNvSpPr/>
          <p:nvPr/>
        </p:nvSpPr>
        <p:spPr>
          <a:xfrm>
            <a:off x="456948" y="625380"/>
            <a:ext cx="2133600" cy="1536796"/>
          </a:xfrm>
          <a:prstGeom prst="hexagon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Oppilas häiritsee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laitteella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opetusta.</a:t>
            </a:r>
          </a:p>
        </p:txBody>
      </p:sp>
      <p:sp>
        <p:nvSpPr>
          <p:cNvPr id="77" name="Ellipsi 76">
            <a:extLst>
              <a:ext uri="{FF2B5EF4-FFF2-40B4-BE49-F238E27FC236}">
                <a16:creationId xmlns:a16="http://schemas.microsoft.com/office/drawing/2014/main" id="{BD5F0C11-6311-C926-1A87-13BB3A9EE0A6}"/>
              </a:ext>
            </a:extLst>
          </p:cNvPr>
          <p:cNvSpPr/>
          <p:nvPr/>
        </p:nvSpPr>
        <p:spPr>
          <a:xfrm>
            <a:off x="561976" y="2241550"/>
            <a:ext cx="1849437" cy="126841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laittaa laitteen pois (omaan reppuun).</a:t>
            </a:r>
          </a:p>
        </p:txBody>
      </p:sp>
      <p:sp>
        <p:nvSpPr>
          <p:cNvPr id="79" name="Ellipsi 78">
            <a:extLst>
              <a:ext uri="{FF2B5EF4-FFF2-40B4-BE49-F238E27FC236}">
                <a16:creationId xmlns:a16="http://schemas.microsoft.com/office/drawing/2014/main" id="{54FCAE57-450E-DE39-1539-3781617B4A05}"/>
              </a:ext>
            </a:extLst>
          </p:cNvPr>
          <p:cNvSpPr/>
          <p:nvPr/>
        </p:nvSpPr>
        <p:spPr>
          <a:xfrm>
            <a:off x="2068512" y="3494017"/>
            <a:ext cx="1849437" cy="79692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antaa laitteen pois (opettajalle).</a:t>
            </a:r>
          </a:p>
        </p:txBody>
      </p:sp>
      <p:cxnSp>
        <p:nvCxnSpPr>
          <p:cNvPr id="80" name="Suora nuoliyhdysviiva 79">
            <a:extLst>
              <a:ext uri="{FF2B5EF4-FFF2-40B4-BE49-F238E27FC236}">
                <a16:creationId xmlns:a16="http://schemas.microsoft.com/office/drawing/2014/main" id="{06BEA039-B5ED-9720-5DB4-75A227ECA6AA}"/>
              </a:ext>
            </a:extLst>
          </p:cNvPr>
          <p:cNvCxnSpPr>
            <a:cxnSpLocks/>
          </p:cNvCxnSpPr>
          <p:nvPr/>
        </p:nvCxnSpPr>
        <p:spPr>
          <a:xfrm flipH="1">
            <a:off x="2483789" y="2875756"/>
            <a:ext cx="1008091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Kuusikulmio 84">
            <a:extLst>
              <a:ext uri="{FF2B5EF4-FFF2-40B4-BE49-F238E27FC236}">
                <a16:creationId xmlns:a16="http://schemas.microsoft.com/office/drawing/2014/main" id="{E0E6BF5C-2BB2-1390-FBD9-8253ADA270CB}"/>
              </a:ext>
            </a:extLst>
          </p:cNvPr>
          <p:cNvSpPr/>
          <p:nvPr/>
        </p:nvSpPr>
        <p:spPr>
          <a:xfrm>
            <a:off x="5485124" y="1448311"/>
            <a:ext cx="1849437" cy="957262"/>
          </a:xfrm>
          <a:prstGeom prst="hexagon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Oppilas jatkaa häiritsemistä.</a:t>
            </a:r>
          </a:p>
        </p:txBody>
      </p:sp>
      <p:cxnSp>
        <p:nvCxnSpPr>
          <p:cNvPr id="89" name="Suora nuoliyhdysviiva 88">
            <a:extLst>
              <a:ext uri="{FF2B5EF4-FFF2-40B4-BE49-F238E27FC236}">
                <a16:creationId xmlns:a16="http://schemas.microsoft.com/office/drawing/2014/main" id="{72A98553-B9FF-1895-B5F6-E4F98C520267}"/>
              </a:ext>
            </a:extLst>
          </p:cNvPr>
          <p:cNvCxnSpPr>
            <a:cxnSpLocks/>
          </p:cNvCxnSpPr>
          <p:nvPr/>
        </p:nvCxnSpPr>
        <p:spPr>
          <a:xfrm flipH="1">
            <a:off x="5202355" y="2280598"/>
            <a:ext cx="401215" cy="3601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nuoliyhdysviiva 89">
            <a:extLst>
              <a:ext uri="{FF2B5EF4-FFF2-40B4-BE49-F238E27FC236}">
                <a16:creationId xmlns:a16="http://schemas.microsoft.com/office/drawing/2014/main" id="{122AFD37-3238-9EFE-4C8A-E33904B6D684}"/>
              </a:ext>
            </a:extLst>
          </p:cNvPr>
          <p:cNvCxnSpPr>
            <a:cxnSpLocks/>
          </p:cNvCxnSpPr>
          <p:nvPr/>
        </p:nvCxnSpPr>
        <p:spPr>
          <a:xfrm flipH="1">
            <a:off x="3526353" y="3189306"/>
            <a:ext cx="253559" cy="3487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uora nuoliyhdysviiva 94">
            <a:extLst>
              <a:ext uri="{FF2B5EF4-FFF2-40B4-BE49-F238E27FC236}">
                <a16:creationId xmlns:a16="http://schemas.microsoft.com/office/drawing/2014/main" id="{24CBC512-1B6F-9477-95B3-A148E3D35EA9}"/>
              </a:ext>
            </a:extLst>
          </p:cNvPr>
          <p:cNvCxnSpPr/>
          <p:nvPr/>
        </p:nvCxnSpPr>
        <p:spPr>
          <a:xfrm flipH="1">
            <a:off x="2193925" y="4288632"/>
            <a:ext cx="217488" cy="265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Kuusikulmio 99">
            <a:extLst>
              <a:ext uri="{FF2B5EF4-FFF2-40B4-BE49-F238E27FC236}">
                <a16:creationId xmlns:a16="http://schemas.microsoft.com/office/drawing/2014/main" id="{769FF7E3-EB8C-F7E0-60B9-EDFFB943F93A}"/>
              </a:ext>
            </a:extLst>
          </p:cNvPr>
          <p:cNvSpPr/>
          <p:nvPr/>
        </p:nvSpPr>
        <p:spPr>
          <a:xfrm>
            <a:off x="5920015" y="2595314"/>
            <a:ext cx="1563687" cy="957262"/>
          </a:xfrm>
          <a:prstGeom prst="hexagon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Oppilas ei luovuta laitetta.</a:t>
            </a:r>
          </a:p>
        </p:txBody>
      </p:sp>
      <p:cxnSp>
        <p:nvCxnSpPr>
          <p:cNvPr id="110" name="Suora nuoliyhdysviiva 109">
            <a:extLst>
              <a:ext uri="{FF2B5EF4-FFF2-40B4-BE49-F238E27FC236}">
                <a16:creationId xmlns:a16="http://schemas.microsoft.com/office/drawing/2014/main" id="{235EE6FF-79E9-3C14-5242-BF08A3868116}"/>
              </a:ext>
            </a:extLst>
          </p:cNvPr>
          <p:cNvCxnSpPr>
            <a:cxnSpLocks/>
          </p:cNvCxnSpPr>
          <p:nvPr/>
        </p:nvCxnSpPr>
        <p:spPr>
          <a:xfrm>
            <a:off x="5168059" y="5376800"/>
            <a:ext cx="0" cy="4288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>
            <a:extLst>
              <a:ext uri="{FF2B5EF4-FFF2-40B4-BE49-F238E27FC236}">
                <a16:creationId xmlns:a16="http://schemas.microsoft.com/office/drawing/2014/main" id="{5CC746BC-3176-86A0-2C45-AABB93C94757}"/>
              </a:ext>
            </a:extLst>
          </p:cNvPr>
          <p:cNvCxnSpPr>
            <a:cxnSpLocks/>
          </p:cNvCxnSpPr>
          <p:nvPr/>
        </p:nvCxnSpPr>
        <p:spPr>
          <a:xfrm flipH="1" flipV="1">
            <a:off x="3598831" y="4240186"/>
            <a:ext cx="381771" cy="25497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56C84255-AAB8-DBFE-4C2A-9BA7D9FA9E3F}"/>
              </a:ext>
            </a:extLst>
          </p:cNvPr>
          <p:cNvCxnSpPr>
            <a:cxnSpLocks/>
          </p:cNvCxnSpPr>
          <p:nvPr/>
        </p:nvCxnSpPr>
        <p:spPr>
          <a:xfrm flipH="1">
            <a:off x="6471772" y="3575655"/>
            <a:ext cx="293312" cy="41012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>
            <a:extLst>
              <a:ext uri="{FF2B5EF4-FFF2-40B4-BE49-F238E27FC236}">
                <a16:creationId xmlns:a16="http://schemas.microsoft.com/office/drawing/2014/main" id="{1727B42A-2950-C67E-46E1-F524D3536FFF}"/>
              </a:ext>
            </a:extLst>
          </p:cNvPr>
          <p:cNvCxnSpPr>
            <a:cxnSpLocks/>
          </p:cNvCxnSpPr>
          <p:nvPr/>
        </p:nvCxnSpPr>
        <p:spPr>
          <a:xfrm>
            <a:off x="7479054" y="5429576"/>
            <a:ext cx="0" cy="3937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C318661E-CF05-61A0-6EF5-F6AE74649F50}"/>
              </a:ext>
            </a:extLst>
          </p:cNvPr>
          <p:cNvCxnSpPr>
            <a:cxnSpLocks/>
          </p:cNvCxnSpPr>
          <p:nvPr/>
        </p:nvCxnSpPr>
        <p:spPr>
          <a:xfrm>
            <a:off x="6471772" y="4941168"/>
            <a:ext cx="42263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94836A3C-314E-7BDF-2B57-C2D6FC937D96}"/>
              </a:ext>
            </a:extLst>
          </p:cNvPr>
          <p:cNvCxnSpPr/>
          <p:nvPr/>
        </p:nvCxnSpPr>
        <p:spPr>
          <a:xfrm>
            <a:off x="2603374" y="1518989"/>
            <a:ext cx="660400" cy="1492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404CDCCC-C6D2-F458-5A50-29ABF708504B}"/>
              </a:ext>
            </a:extLst>
          </p:cNvPr>
          <p:cNvCxnSpPr>
            <a:cxnSpLocks/>
          </p:cNvCxnSpPr>
          <p:nvPr/>
        </p:nvCxnSpPr>
        <p:spPr>
          <a:xfrm>
            <a:off x="4508500" y="1846263"/>
            <a:ext cx="888837" cy="4333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2B944867-3737-C33C-3D55-32A2465E84BE}"/>
              </a:ext>
            </a:extLst>
          </p:cNvPr>
          <p:cNvCxnSpPr>
            <a:cxnSpLocks/>
          </p:cNvCxnSpPr>
          <p:nvPr/>
        </p:nvCxnSpPr>
        <p:spPr>
          <a:xfrm>
            <a:off x="5209716" y="2963162"/>
            <a:ext cx="673715" cy="78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>
            <a:extLst>
              <a:ext uri="{FF2B5EF4-FFF2-40B4-BE49-F238E27FC236}">
                <a16:creationId xmlns:a16="http://schemas.microsoft.com/office/drawing/2014/main" id="{1363DA57-7F75-F5E7-31E6-152DBCF50181}"/>
              </a:ext>
            </a:extLst>
          </p:cNvPr>
          <p:cNvCxnSpPr>
            <a:cxnSpLocks/>
          </p:cNvCxnSpPr>
          <p:nvPr/>
        </p:nvCxnSpPr>
        <p:spPr>
          <a:xfrm>
            <a:off x="1634163" y="5376800"/>
            <a:ext cx="0" cy="4288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777D00C-2678-6C54-9553-F17A8A91AC8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CB925D1-94CB-4F6F-A8A2-00BD4D06B2A1}" type="datetime1">
              <a:rPr lang="fi-FI"/>
              <a:pPr>
                <a:defRPr/>
              </a:pPr>
              <a:t>13.8.2025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B0F70BD-B4EE-F4C7-8A13-AC442EDA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4" grpId="0" animBg="1"/>
      <p:bldP spid="43" grpId="0" animBg="1"/>
      <p:bldP spid="65" grpId="0" animBg="1"/>
      <p:bldP spid="77" grpId="0" animBg="1"/>
      <p:bldP spid="79" grpId="0" animBg="1"/>
      <p:bldP spid="85" grpId="0" animBg="1"/>
      <p:bldP spid="1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>
            <a:extLst>
              <a:ext uri="{FF2B5EF4-FFF2-40B4-BE49-F238E27FC236}">
                <a16:creationId xmlns:a16="http://schemas.microsoft.com/office/drawing/2014/main" id="{A01F16C9-16F6-627F-E32F-7F30AE2D3995}"/>
              </a:ext>
            </a:extLst>
          </p:cNvPr>
          <p:cNvSpPr/>
          <p:nvPr/>
        </p:nvSpPr>
        <p:spPr>
          <a:xfrm rot="16536138">
            <a:off x="3151981" y="1273969"/>
            <a:ext cx="396875" cy="1157288"/>
          </a:xfrm>
          <a:prstGeom prst="downArrow">
            <a:avLst>
              <a:gd name="adj1" fmla="val 40572"/>
              <a:gd name="adj2" fmla="val 584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E92BAF21-0AC0-0633-19B5-0F3A910B5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937" y="1468438"/>
            <a:ext cx="2476302" cy="110162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r>
              <a:rPr lang="en-US" altLang="fi-FI" sz="1400" dirty="0"/>
              <a:t> </a:t>
            </a:r>
            <a:r>
              <a:rPr lang="en-US" altLang="fi-FI" sz="1400" dirty="0" err="1"/>
              <a:t>esine</a:t>
            </a:r>
            <a:r>
              <a:rPr lang="en-US" altLang="fi-FI" sz="1400" dirty="0"/>
              <a:t>/</a:t>
            </a:r>
            <a:r>
              <a:rPr lang="en-US" altLang="fi-FI" sz="1400" dirty="0" err="1"/>
              <a:t>aine</a:t>
            </a:r>
            <a:r>
              <a:rPr lang="en-US" altLang="fi-FI" sz="1400" dirty="0"/>
              <a:t> pois.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Kerro</a:t>
            </a:r>
            <a:r>
              <a:rPr lang="en-US" altLang="fi-FI" sz="1400" dirty="0"/>
              <a:t> </a:t>
            </a:r>
            <a:r>
              <a:rPr lang="en-US" altLang="fi-FI" sz="1400" dirty="0" err="1"/>
              <a:t>oikeudesta</a:t>
            </a:r>
            <a:r>
              <a:rPr lang="en-US" altLang="fi-FI" sz="1400" dirty="0"/>
              <a:t> </a:t>
            </a:r>
            <a:r>
              <a:rPr lang="en-US" altLang="fi-FI" sz="1400" dirty="0" err="1"/>
              <a:t>tarkastaa</a:t>
            </a:r>
            <a:r>
              <a:rPr lang="en-US" altLang="fi-FI" sz="14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tavarat</a:t>
            </a:r>
            <a:r>
              <a:rPr lang="en-US" altLang="fi-FI" sz="1400" dirty="0"/>
              <a:t>, j</a:t>
            </a:r>
            <a:r>
              <a:rPr lang="fi-FI" altLang="fi-FI" sz="1400" dirty="0" err="1"/>
              <a:t>os</a:t>
            </a:r>
            <a:r>
              <a:rPr lang="fi-FI" altLang="fi-FI" sz="1400" dirty="0"/>
              <a:t> esine tai aine voi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400" dirty="0"/>
              <a:t>vaarantaa omaa tai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400" dirty="0"/>
              <a:t>toisen turvallisuutta</a:t>
            </a:r>
            <a:r>
              <a:rPr lang="en-US" altLang="fi-FI" sz="1400" dirty="0"/>
              <a:t>. </a:t>
            </a:r>
          </a:p>
        </p:txBody>
      </p:sp>
      <p:sp>
        <p:nvSpPr>
          <p:cNvPr id="61" name="Ellipsi 60">
            <a:extLst>
              <a:ext uri="{FF2B5EF4-FFF2-40B4-BE49-F238E27FC236}">
                <a16:creationId xmlns:a16="http://schemas.microsoft.com/office/drawing/2014/main" id="{B9958EA5-D9A4-4DF8-E466-00A9CB509547}"/>
              </a:ext>
            </a:extLst>
          </p:cNvPr>
          <p:cNvSpPr/>
          <p:nvPr/>
        </p:nvSpPr>
        <p:spPr>
          <a:xfrm>
            <a:off x="179388" y="650875"/>
            <a:ext cx="2828925" cy="1995488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dirty="0">
                <a:solidFill>
                  <a:schemeClr val="tx1"/>
                </a:solidFill>
              </a:rPr>
              <a:t>Kielletty esine tai aine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(Havainto, perusteltu epäily tai hallussa pito on ilmeistä)</a:t>
            </a:r>
          </a:p>
        </p:txBody>
      </p:sp>
      <p:sp>
        <p:nvSpPr>
          <p:cNvPr id="37" name="Otsikko 3">
            <a:extLst>
              <a:ext uri="{FF2B5EF4-FFF2-40B4-BE49-F238E27FC236}">
                <a16:creationId xmlns:a16="http://schemas.microsoft.com/office/drawing/2014/main" id="{057EE3B2-3D43-A9C2-B3C8-83CF25DC6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862" y="116633"/>
            <a:ext cx="5759138" cy="129614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3100" dirty="0"/>
              <a:t>Tarkastaminen ja pois ottaminen</a:t>
            </a:r>
            <a:br>
              <a:rPr lang="fi-FI" sz="3100" dirty="0"/>
            </a:br>
            <a:r>
              <a:rPr lang="fi-FI" sz="4400" dirty="0"/>
              <a:t>Kielletty esine tai aine</a:t>
            </a:r>
            <a:br>
              <a:rPr lang="fi-FI" sz="4400" dirty="0"/>
            </a:br>
            <a:r>
              <a:rPr lang="fi-FI" sz="2700" dirty="0"/>
              <a:t>Päihteet ja tupakkatuotteet</a:t>
            </a:r>
          </a:p>
        </p:txBody>
      </p:sp>
      <p:sp>
        <p:nvSpPr>
          <p:cNvPr id="40" name="Ellipsi 39">
            <a:extLst>
              <a:ext uri="{FF2B5EF4-FFF2-40B4-BE49-F238E27FC236}">
                <a16:creationId xmlns:a16="http://schemas.microsoft.com/office/drawing/2014/main" id="{B648989C-690B-978F-A831-D2351948C9BF}"/>
              </a:ext>
            </a:extLst>
          </p:cNvPr>
          <p:cNvSpPr/>
          <p:nvPr/>
        </p:nvSpPr>
        <p:spPr>
          <a:xfrm>
            <a:off x="479425" y="2822575"/>
            <a:ext cx="2295525" cy="109378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antaa esineen/aineen pois.</a:t>
            </a:r>
          </a:p>
        </p:txBody>
      </p:sp>
      <p:sp>
        <p:nvSpPr>
          <p:cNvPr id="43" name="Kuusikulmio 42">
            <a:extLst>
              <a:ext uri="{FF2B5EF4-FFF2-40B4-BE49-F238E27FC236}">
                <a16:creationId xmlns:a16="http://schemas.microsoft.com/office/drawing/2014/main" id="{375754F7-E429-482A-B7CF-E0C6BA82554E}"/>
              </a:ext>
            </a:extLst>
          </p:cNvPr>
          <p:cNvSpPr/>
          <p:nvPr/>
        </p:nvSpPr>
        <p:spPr>
          <a:xfrm>
            <a:off x="6804248" y="2039718"/>
            <a:ext cx="2093075" cy="957234"/>
          </a:xfrm>
          <a:prstGeom prst="hexagon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ei luovuta esinettä/ainetta.</a:t>
            </a:r>
          </a:p>
        </p:txBody>
      </p: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E5AEF131-A665-7307-EC9D-34CBA049C27B}"/>
              </a:ext>
            </a:extLst>
          </p:cNvPr>
          <p:cNvCxnSpPr>
            <a:cxnSpLocks/>
          </p:cNvCxnSpPr>
          <p:nvPr/>
        </p:nvCxnSpPr>
        <p:spPr>
          <a:xfrm flipH="1">
            <a:off x="2843808" y="2570065"/>
            <a:ext cx="1224136" cy="7149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>
            <a:extLst>
              <a:ext uri="{FF2B5EF4-FFF2-40B4-BE49-F238E27FC236}">
                <a16:creationId xmlns:a16="http://schemas.microsoft.com/office/drawing/2014/main" id="{DCB6EBFF-D6D8-5D3A-1392-E9A7219C1BC2}"/>
              </a:ext>
            </a:extLst>
          </p:cNvPr>
          <p:cNvCxnSpPr/>
          <p:nvPr/>
        </p:nvCxnSpPr>
        <p:spPr>
          <a:xfrm>
            <a:off x="1683193" y="3981453"/>
            <a:ext cx="1587" cy="5826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>
            <a:extLst>
              <a:ext uri="{FF2B5EF4-FFF2-40B4-BE49-F238E27FC236}">
                <a16:creationId xmlns:a16="http://schemas.microsoft.com/office/drawing/2014/main" id="{8F429383-6441-3E30-F091-1189C9B846EB}"/>
              </a:ext>
            </a:extLst>
          </p:cNvPr>
          <p:cNvCxnSpPr/>
          <p:nvPr/>
        </p:nvCxnSpPr>
        <p:spPr>
          <a:xfrm>
            <a:off x="2328863" y="3968750"/>
            <a:ext cx="1163637" cy="20526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7" name="Tekstikehys 41">
            <a:extLst>
              <a:ext uri="{FF2B5EF4-FFF2-40B4-BE49-F238E27FC236}">
                <a16:creationId xmlns:a16="http://schemas.microsoft.com/office/drawing/2014/main" id="{EC620C70-2794-4D1E-3C1D-68FC32859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9884"/>
            <a:ext cx="297762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b="1" dirty="0"/>
              <a:t>MUISTA: Toinen aikuinen, sukupuoli, rauhoittaminen, ei voimankäyttövälineitä!</a:t>
            </a:r>
          </a:p>
        </p:txBody>
      </p:sp>
      <p:sp>
        <p:nvSpPr>
          <p:cNvPr id="24" name="AutoShape 4">
            <a:extLst>
              <a:ext uri="{FF2B5EF4-FFF2-40B4-BE49-F238E27FC236}">
                <a16:creationId xmlns:a16="http://schemas.microsoft.com/office/drawing/2014/main" id="{A6E79B98-53A0-9333-6246-D200BF5A2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670" y="6105333"/>
            <a:ext cx="5849778" cy="447587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/>
              <a:t>Dokumentoi</a:t>
            </a:r>
            <a:r>
              <a:rPr lang="en-US" sz="1400" dirty="0"/>
              <a:t> </a:t>
            </a:r>
            <a:r>
              <a:rPr lang="en-US" sz="1400" dirty="0" err="1"/>
              <a:t>Wilmaan</a:t>
            </a:r>
            <a:r>
              <a:rPr lang="en-US" sz="1400" dirty="0"/>
              <a:t>/</a:t>
            </a:r>
            <a:r>
              <a:rPr lang="en-US" sz="1400" dirty="0" err="1"/>
              <a:t>DigiOneen</a:t>
            </a:r>
            <a:r>
              <a:rPr lang="en-US" sz="1200" dirty="0"/>
              <a:t>. </a:t>
            </a:r>
          </a:p>
        </p:txBody>
      </p:sp>
      <p:cxnSp>
        <p:nvCxnSpPr>
          <p:cNvPr id="25" name="Suora nuoliyhdysviiva 24">
            <a:extLst>
              <a:ext uri="{FF2B5EF4-FFF2-40B4-BE49-F238E27FC236}">
                <a16:creationId xmlns:a16="http://schemas.microsoft.com/office/drawing/2014/main" id="{ABED3648-91E5-40E8-EB6E-873C496C8D23}"/>
              </a:ext>
            </a:extLst>
          </p:cNvPr>
          <p:cNvCxnSpPr>
            <a:cxnSpLocks/>
          </p:cNvCxnSpPr>
          <p:nvPr/>
        </p:nvCxnSpPr>
        <p:spPr>
          <a:xfrm>
            <a:off x="7604591" y="5802121"/>
            <a:ext cx="0" cy="3032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4">
            <a:extLst>
              <a:ext uri="{FF2B5EF4-FFF2-40B4-BE49-F238E27FC236}">
                <a16:creationId xmlns:a16="http://schemas.microsoft.com/office/drawing/2014/main" id="{A5C864AB-68B9-BCA2-B637-E48B3736F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062" y="4845461"/>
            <a:ext cx="2211387" cy="941552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Tarkastaminen</a:t>
            </a:r>
            <a:r>
              <a:rPr lang="en-US" sz="14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(</a:t>
            </a:r>
            <a:r>
              <a:rPr lang="en-US" sz="1400" dirty="0" err="1">
                <a:latin typeface="+mn-lt"/>
                <a:cs typeface="+mn-cs"/>
              </a:rPr>
              <a:t>alkoholi</a:t>
            </a:r>
            <a:r>
              <a:rPr lang="en-US" sz="1400" dirty="0">
                <a:latin typeface="+mn-lt"/>
                <a:cs typeface="+mn-cs"/>
              </a:rPr>
              <a:t>, </a:t>
            </a:r>
            <a:r>
              <a:rPr lang="en-US" sz="1400" dirty="0" err="1">
                <a:latin typeface="+mn-lt"/>
                <a:cs typeface="+mn-cs"/>
              </a:rPr>
              <a:t>huumausaineet</a:t>
            </a:r>
            <a:r>
              <a:rPr lang="en-US" sz="1400" dirty="0">
                <a:latin typeface="+mn-lt"/>
                <a:cs typeface="+mn-cs"/>
              </a:rPr>
              <a:t>).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Soita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poliisille</a:t>
            </a:r>
            <a:r>
              <a:rPr lang="en-US" sz="1400" dirty="0">
                <a:latin typeface="+mn-lt"/>
                <a:cs typeface="+mn-cs"/>
              </a:rPr>
              <a:t> ja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oppilaan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huoltajalle</a:t>
            </a:r>
            <a:r>
              <a:rPr lang="en-US" sz="1400" dirty="0">
                <a:latin typeface="+mn-lt"/>
                <a:cs typeface="+mn-cs"/>
              </a:rPr>
              <a:t>. </a:t>
            </a:r>
          </a:p>
        </p:txBody>
      </p:sp>
      <p:sp>
        <p:nvSpPr>
          <p:cNvPr id="27" name="AutoShape 4">
            <a:extLst>
              <a:ext uri="{FF2B5EF4-FFF2-40B4-BE49-F238E27FC236}">
                <a16:creationId xmlns:a16="http://schemas.microsoft.com/office/drawing/2014/main" id="{D209D098-29EC-2A5C-B99C-EAF4CA098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9150" y="2781300"/>
            <a:ext cx="1708150" cy="777875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r>
              <a:rPr lang="en-US" altLang="fi-FI" sz="1400" dirty="0"/>
              <a:t> </a:t>
            </a:r>
            <a:r>
              <a:rPr lang="en-US" altLang="fi-FI" sz="1400" dirty="0" err="1"/>
              <a:t>apua</a:t>
            </a:r>
            <a:r>
              <a:rPr lang="en-US" altLang="fi-FI" sz="1400" dirty="0"/>
              <a:t>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Toimita</a:t>
            </a:r>
            <a:r>
              <a:rPr lang="en-US" altLang="fi-FI" sz="1400" dirty="0"/>
              <a:t> </a:t>
            </a:r>
            <a:r>
              <a:rPr lang="en-US" altLang="fi-FI" sz="1400" dirty="0" err="1"/>
              <a:t>oppilas</a:t>
            </a:r>
            <a:r>
              <a:rPr lang="en-US" altLang="fi-FI" sz="14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rehtorin</a:t>
            </a:r>
            <a:r>
              <a:rPr lang="en-US" altLang="fi-FI" sz="1400" dirty="0"/>
              <a:t> </a:t>
            </a:r>
            <a:r>
              <a:rPr lang="en-US" altLang="fi-FI" sz="1400" dirty="0" err="1"/>
              <a:t>kansliaan</a:t>
            </a:r>
            <a:r>
              <a:rPr lang="en-US" altLang="fi-FI" sz="1400" dirty="0"/>
              <a:t>.</a:t>
            </a:r>
          </a:p>
        </p:txBody>
      </p:sp>
      <p:sp>
        <p:nvSpPr>
          <p:cNvPr id="29" name="Ellipsi 28">
            <a:extLst>
              <a:ext uri="{FF2B5EF4-FFF2-40B4-BE49-F238E27FC236}">
                <a16:creationId xmlns:a16="http://schemas.microsoft.com/office/drawing/2014/main" id="{F72F6FB0-FA4B-422E-6AD9-CF1390010747}"/>
              </a:ext>
            </a:extLst>
          </p:cNvPr>
          <p:cNvSpPr/>
          <p:nvPr/>
        </p:nvSpPr>
        <p:spPr>
          <a:xfrm>
            <a:off x="3779838" y="3854450"/>
            <a:ext cx="1944687" cy="79851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antaa esineen/aineen pois.</a:t>
            </a:r>
          </a:p>
        </p:txBody>
      </p:sp>
      <p:cxnSp>
        <p:nvCxnSpPr>
          <p:cNvPr id="30" name="Suora nuoliyhdysviiva 29">
            <a:extLst>
              <a:ext uri="{FF2B5EF4-FFF2-40B4-BE49-F238E27FC236}">
                <a16:creationId xmlns:a16="http://schemas.microsoft.com/office/drawing/2014/main" id="{74BC88C1-A6BC-F908-DC0C-13E0DE07B495}"/>
              </a:ext>
            </a:extLst>
          </p:cNvPr>
          <p:cNvCxnSpPr/>
          <p:nvPr/>
        </p:nvCxnSpPr>
        <p:spPr>
          <a:xfrm flipH="1">
            <a:off x="6407150" y="2781300"/>
            <a:ext cx="446088" cy="2603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5FE5581C-8860-2417-9061-4E8B8FB4B117}"/>
              </a:ext>
            </a:extLst>
          </p:cNvPr>
          <p:cNvCxnSpPr>
            <a:cxnSpLocks/>
          </p:cNvCxnSpPr>
          <p:nvPr/>
        </p:nvCxnSpPr>
        <p:spPr>
          <a:xfrm flipH="1">
            <a:off x="5234088" y="3572547"/>
            <a:ext cx="47443" cy="3096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Kuusikulmio 31">
            <a:extLst>
              <a:ext uri="{FF2B5EF4-FFF2-40B4-BE49-F238E27FC236}">
                <a16:creationId xmlns:a16="http://schemas.microsoft.com/office/drawing/2014/main" id="{8883B2CD-2A4E-65A1-741D-4DE8161189DF}"/>
              </a:ext>
            </a:extLst>
          </p:cNvPr>
          <p:cNvSpPr/>
          <p:nvPr/>
        </p:nvSpPr>
        <p:spPr>
          <a:xfrm>
            <a:off x="6753440" y="3527299"/>
            <a:ext cx="2101653" cy="957234"/>
          </a:xfrm>
          <a:prstGeom prst="hexagon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ei luovuta esinettä/ainetta.</a:t>
            </a:r>
          </a:p>
        </p:txBody>
      </p:sp>
      <p:sp>
        <p:nvSpPr>
          <p:cNvPr id="33" name="AutoShape 4">
            <a:extLst>
              <a:ext uri="{FF2B5EF4-FFF2-40B4-BE49-F238E27FC236}">
                <a16:creationId xmlns:a16="http://schemas.microsoft.com/office/drawing/2014/main" id="{9FD8F09F-0EA6-C3D1-6F60-D66701C8F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866" y="4940300"/>
            <a:ext cx="3092618" cy="846138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Luovutetaan</a:t>
            </a:r>
            <a:r>
              <a:rPr lang="en-US" altLang="fi-FI" sz="1200" dirty="0"/>
              <a:t> </a:t>
            </a:r>
            <a:r>
              <a:rPr lang="en-US" altLang="fi-FI" sz="1200" dirty="0" err="1"/>
              <a:t>huoltajalle</a:t>
            </a:r>
            <a:endParaRPr lang="en-US" altLang="fi-FI" sz="12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/>
              <a:t>(</a:t>
            </a:r>
            <a:r>
              <a:rPr lang="en-US" altLang="fi-FI" sz="1200" dirty="0" err="1"/>
              <a:t>alkoholi</a:t>
            </a:r>
            <a:r>
              <a:rPr lang="en-US" altLang="fi-FI" sz="1200" dirty="0"/>
              <a:t>, </a:t>
            </a:r>
            <a:r>
              <a:rPr lang="en-US" altLang="fi-FI" sz="1200" dirty="0" err="1"/>
              <a:t>tupakka</a:t>
            </a:r>
            <a:r>
              <a:rPr lang="en-US" altLang="fi-FI" sz="1200" dirty="0"/>
              <a:t>, vape, </a:t>
            </a:r>
            <a:r>
              <a:rPr lang="en-US" altLang="fi-FI" sz="1200" dirty="0" err="1"/>
              <a:t>nuuska</a:t>
            </a:r>
            <a:r>
              <a:rPr lang="en-US" altLang="fi-FI" sz="1200" dirty="0"/>
              <a:t>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nikotiinipussit</a:t>
            </a:r>
            <a:r>
              <a:rPr lang="en-US" altLang="fi-FI" sz="1200" dirty="0"/>
              <a:t>) tai </a:t>
            </a:r>
            <a:r>
              <a:rPr lang="en-US" altLang="fi-FI" sz="1200" dirty="0" err="1"/>
              <a:t>poliisille</a:t>
            </a:r>
            <a:r>
              <a:rPr lang="en-US" altLang="fi-FI" sz="1200" dirty="0"/>
              <a:t> (</a:t>
            </a:r>
            <a:r>
              <a:rPr lang="en-US" altLang="fi-FI" sz="1200" dirty="0" err="1"/>
              <a:t>huumausaineet</a:t>
            </a:r>
            <a:r>
              <a:rPr lang="en-US" altLang="fi-FI" sz="1200" dirty="0"/>
              <a:t>).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/>
              <a:t>Tuhoa</a:t>
            </a:r>
            <a:r>
              <a:rPr lang="en-US" altLang="fi-FI" sz="1200" dirty="0"/>
              <a:t> </a:t>
            </a:r>
            <a:r>
              <a:rPr lang="en-US" altLang="fi-FI" sz="1200" dirty="0" err="1"/>
              <a:t>aineet</a:t>
            </a:r>
            <a:r>
              <a:rPr lang="en-US" altLang="fi-FI" sz="1200" dirty="0"/>
              <a:t> 3 kk </a:t>
            </a:r>
            <a:r>
              <a:rPr lang="en-US" altLang="fi-FI" sz="1200" dirty="0" err="1"/>
              <a:t>jälkeen</a:t>
            </a:r>
            <a:r>
              <a:rPr lang="en-US" altLang="fi-FI" sz="1200"/>
              <a:t>.</a:t>
            </a:r>
            <a:endParaRPr lang="en-US" altLang="fi-FI" sz="1200" dirty="0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8E141FA6-D101-0486-2411-07A7626E9628}"/>
              </a:ext>
            </a:extLst>
          </p:cNvPr>
          <p:cNvCxnSpPr/>
          <p:nvPr/>
        </p:nvCxnSpPr>
        <p:spPr>
          <a:xfrm>
            <a:off x="4788024" y="4674916"/>
            <a:ext cx="0" cy="255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>
            <a:extLst>
              <a:ext uri="{FF2B5EF4-FFF2-40B4-BE49-F238E27FC236}">
                <a16:creationId xmlns:a16="http://schemas.microsoft.com/office/drawing/2014/main" id="{6E6E9B69-05A6-189D-5BAA-62AE607F9F43}"/>
              </a:ext>
            </a:extLst>
          </p:cNvPr>
          <p:cNvCxnSpPr/>
          <p:nvPr/>
        </p:nvCxnSpPr>
        <p:spPr>
          <a:xfrm>
            <a:off x="4797570" y="5802121"/>
            <a:ext cx="0" cy="3032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A5ADADD7-96E8-BB33-EF01-5D5B74A5AAC4}"/>
              </a:ext>
            </a:extLst>
          </p:cNvPr>
          <p:cNvCxnSpPr/>
          <p:nvPr/>
        </p:nvCxnSpPr>
        <p:spPr>
          <a:xfrm>
            <a:off x="6407150" y="3446463"/>
            <a:ext cx="428625" cy="3603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lipsi 38">
            <a:extLst>
              <a:ext uri="{FF2B5EF4-FFF2-40B4-BE49-F238E27FC236}">
                <a16:creationId xmlns:a16="http://schemas.microsoft.com/office/drawing/2014/main" id="{BC95FB91-7126-DF40-8349-49BFF3DD6B47}"/>
              </a:ext>
            </a:extLst>
          </p:cNvPr>
          <p:cNvSpPr/>
          <p:nvPr/>
        </p:nvSpPr>
        <p:spPr>
          <a:xfrm>
            <a:off x="3008313" y="2570065"/>
            <a:ext cx="5754687" cy="4171302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406202D3-7B19-EFB9-F720-1C25009F5E0E}"/>
              </a:ext>
            </a:extLst>
          </p:cNvPr>
          <p:cNvCxnSpPr/>
          <p:nvPr/>
        </p:nvCxnSpPr>
        <p:spPr>
          <a:xfrm>
            <a:off x="7570743" y="4509120"/>
            <a:ext cx="0" cy="3032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>
            <a:extLst>
              <a:ext uri="{FF2B5EF4-FFF2-40B4-BE49-F238E27FC236}">
                <a16:creationId xmlns:a16="http://schemas.microsoft.com/office/drawing/2014/main" id="{F642C13D-EDC3-7F45-0C6C-44C0DC3C3AC8}"/>
              </a:ext>
            </a:extLst>
          </p:cNvPr>
          <p:cNvCxnSpPr/>
          <p:nvPr/>
        </p:nvCxnSpPr>
        <p:spPr>
          <a:xfrm>
            <a:off x="6498898" y="2150008"/>
            <a:ext cx="381000" cy="1333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>
            <a:extLst>
              <a:ext uri="{FF2B5EF4-FFF2-40B4-BE49-F238E27FC236}">
                <a16:creationId xmlns:a16="http://schemas.microsoft.com/office/drawing/2014/main" id="{3AC8CCE5-78E2-B0E2-71EE-CA78398A2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688" y="4581717"/>
            <a:ext cx="1512887" cy="792163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Ota </a:t>
            </a:r>
            <a:r>
              <a:rPr lang="en-US" sz="1200" dirty="0" err="1">
                <a:latin typeface="+mn-lt"/>
                <a:cs typeface="+mn-cs"/>
              </a:rPr>
              <a:t>yhteys</a:t>
            </a:r>
            <a:r>
              <a:rPr lang="en-US" sz="12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oppilaan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huoltajaan</a:t>
            </a:r>
            <a:r>
              <a:rPr lang="en-US" sz="1200" dirty="0">
                <a:latin typeface="+mn-lt"/>
                <a:cs typeface="+mn-cs"/>
              </a:rPr>
              <a:t>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Tiedonsiirto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LO:lle</a:t>
            </a:r>
            <a:r>
              <a:rPr lang="en-US" sz="1200" dirty="0">
                <a:latin typeface="+mn-lt"/>
                <a:cs typeface="+mn-cs"/>
              </a:rPr>
              <a:t>.</a:t>
            </a:r>
          </a:p>
        </p:txBody>
      </p:sp>
      <p:sp>
        <p:nvSpPr>
          <p:cNvPr id="53" name="AutoShape 4">
            <a:extLst>
              <a:ext uri="{FF2B5EF4-FFF2-40B4-BE49-F238E27FC236}">
                <a16:creationId xmlns:a16="http://schemas.microsoft.com/office/drawing/2014/main" id="{150FA065-192D-6B48-C9CB-A69180CDE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3" y="5694745"/>
            <a:ext cx="1803400" cy="85817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Rehtori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tekee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tarvittaessa</a:t>
            </a:r>
            <a:r>
              <a:rPr lang="en-US" sz="12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lastensuojeluilmoituksen</a:t>
            </a:r>
            <a:endParaRPr lang="en-US" sz="12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sekä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konsultoi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poliisia</a:t>
            </a:r>
            <a:r>
              <a:rPr lang="en-US" sz="12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(</a:t>
            </a:r>
            <a:r>
              <a:rPr lang="en-US" sz="1200" dirty="0" err="1">
                <a:latin typeface="+mn-lt"/>
                <a:cs typeface="+mn-cs"/>
              </a:rPr>
              <a:t>jos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myyty</a:t>
            </a:r>
            <a:r>
              <a:rPr lang="en-US" sz="1200" dirty="0">
                <a:latin typeface="+mn-lt"/>
                <a:cs typeface="+mn-cs"/>
              </a:rPr>
              <a:t>).</a:t>
            </a:r>
          </a:p>
        </p:txBody>
      </p:sp>
      <p:cxnSp>
        <p:nvCxnSpPr>
          <p:cNvPr id="54" name="Suora nuoliyhdysviiva 53">
            <a:extLst>
              <a:ext uri="{FF2B5EF4-FFF2-40B4-BE49-F238E27FC236}">
                <a16:creationId xmlns:a16="http://schemas.microsoft.com/office/drawing/2014/main" id="{3E42FBC4-33DE-1BF2-D7A4-70102C33FA81}"/>
              </a:ext>
            </a:extLst>
          </p:cNvPr>
          <p:cNvCxnSpPr>
            <a:cxnSpLocks/>
          </p:cNvCxnSpPr>
          <p:nvPr/>
        </p:nvCxnSpPr>
        <p:spPr>
          <a:xfrm>
            <a:off x="1683193" y="5391532"/>
            <a:ext cx="0" cy="3032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>
            <a:extLst>
              <a:ext uri="{FF2B5EF4-FFF2-40B4-BE49-F238E27FC236}">
                <a16:creationId xmlns:a16="http://schemas.microsoft.com/office/drawing/2014/main" id="{84D5AFDB-B6B3-F46A-C98A-B1519B5AFFFA}"/>
              </a:ext>
            </a:extLst>
          </p:cNvPr>
          <p:cNvCxnSpPr>
            <a:cxnSpLocks/>
          </p:cNvCxnSpPr>
          <p:nvPr/>
        </p:nvCxnSpPr>
        <p:spPr>
          <a:xfrm flipH="1">
            <a:off x="2523729" y="4405497"/>
            <a:ext cx="1255664" cy="6111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B4CBAA-8915-C1E0-F4E9-D4D1D89123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-582398" y="6334125"/>
            <a:ext cx="2133600" cy="365125"/>
          </a:xfrm>
        </p:spPr>
        <p:txBody>
          <a:bodyPr/>
          <a:lstStyle/>
          <a:p>
            <a:pPr algn="ctr">
              <a:defRPr/>
            </a:pPr>
            <a:fld id="{8C49CBC9-5448-46F7-B636-1A1164B9D363}" type="datetime1">
              <a:rPr lang="fi-FI"/>
              <a:pPr algn="ctr">
                <a:defRPr/>
              </a:pPr>
              <a:t>13.8.2025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61" grpId="0" animBg="1"/>
      <p:bldP spid="40" grpId="0" animBg="1"/>
      <p:bldP spid="26" grpId="0" animBg="1"/>
      <p:bldP spid="27" grpId="0" animBg="1"/>
      <p:bldP spid="29" grpId="0" animBg="1"/>
      <p:bldP spid="33" grpId="0" animBg="1"/>
      <p:bldP spid="39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>
            <a:extLst>
              <a:ext uri="{FF2B5EF4-FFF2-40B4-BE49-F238E27FC236}">
                <a16:creationId xmlns:a16="http://schemas.microsoft.com/office/drawing/2014/main" id="{DCB1D543-8850-DB06-CA35-E3903D1CE3A8}"/>
              </a:ext>
            </a:extLst>
          </p:cNvPr>
          <p:cNvSpPr/>
          <p:nvPr/>
        </p:nvSpPr>
        <p:spPr>
          <a:xfrm rot="16902007" flipH="1">
            <a:off x="3288506" y="1366044"/>
            <a:ext cx="325438" cy="1130300"/>
          </a:xfrm>
          <a:prstGeom prst="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B668CC5E-3ED6-47B5-B730-7FDE52D5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4" y="1403697"/>
            <a:ext cx="2182813" cy="1242665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>
                <a:solidFill>
                  <a:srgbClr val="C00000"/>
                </a:solidFill>
              </a:rPr>
              <a:t>Arvioi</a:t>
            </a:r>
            <a:r>
              <a:rPr lang="en-US" altLang="fi-FI" sz="1400" dirty="0">
                <a:solidFill>
                  <a:srgbClr val="C00000"/>
                </a:solidFill>
              </a:rPr>
              <a:t> </a:t>
            </a:r>
            <a:r>
              <a:rPr lang="en-US" altLang="fi-FI" sz="1400" dirty="0" err="1">
                <a:solidFill>
                  <a:srgbClr val="C00000"/>
                </a:solidFill>
              </a:rPr>
              <a:t>uhka</a:t>
            </a:r>
            <a:r>
              <a:rPr lang="en-US" altLang="fi-FI" sz="1400" dirty="0">
                <a:solidFill>
                  <a:srgbClr val="C00000"/>
                </a:solidFill>
              </a:rPr>
              <a:t>!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>
                <a:solidFill>
                  <a:srgbClr val="C00000"/>
                </a:solidFill>
              </a:rPr>
              <a:t>Turvaa</a:t>
            </a:r>
            <a:r>
              <a:rPr lang="en-US" altLang="fi-FI" sz="1400" dirty="0">
                <a:solidFill>
                  <a:srgbClr val="C00000"/>
                </a:solidFill>
              </a:rPr>
              <a:t> </a:t>
            </a:r>
            <a:r>
              <a:rPr lang="en-US" altLang="fi-FI" sz="1400" dirty="0" err="1">
                <a:solidFill>
                  <a:srgbClr val="C00000"/>
                </a:solidFill>
              </a:rPr>
              <a:t>sivulliset</a:t>
            </a:r>
            <a:r>
              <a:rPr lang="en-US" altLang="fi-FI" sz="1400" dirty="0">
                <a:solidFill>
                  <a:srgbClr val="C00000"/>
                </a:solidFill>
              </a:rPr>
              <a:t> ja </a:t>
            </a:r>
            <a:r>
              <a:rPr lang="en-US" altLang="fi-FI" sz="1400" dirty="0" err="1">
                <a:solidFill>
                  <a:srgbClr val="C00000"/>
                </a:solidFill>
              </a:rPr>
              <a:t>itsesi</a:t>
            </a:r>
            <a:r>
              <a:rPr lang="en-US" altLang="fi-FI" sz="1400" dirty="0">
                <a:solidFill>
                  <a:srgbClr val="C00000"/>
                </a:solidFill>
              </a:rPr>
              <a:t>.</a:t>
            </a:r>
          </a:p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fi-FI" sz="1400" dirty="0" err="1">
                <a:solidFill>
                  <a:srgbClr val="C00000"/>
                </a:solidFill>
              </a:rPr>
              <a:t>Soita</a:t>
            </a:r>
            <a:r>
              <a:rPr lang="en-US" altLang="fi-FI" sz="1400" dirty="0">
                <a:solidFill>
                  <a:srgbClr val="C00000"/>
                </a:solidFill>
              </a:rPr>
              <a:t> </a:t>
            </a:r>
            <a:r>
              <a:rPr lang="en-US" altLang="fi-FI" sz="1400" dirty="0" err="1">
                <a:solidFill>
                  <a:srgbClr val="C00000"/>
                </a:solidFill>
              </a:rPr>
              <a:t>tarvittaessa</a:t>
            </a:r>
            <a:r>
              <a:rPr lang="en-US" altLang="fi-FI" sz="1400" dirty="0">
                <a:solidFill>
                  <a:srgbClr val="C00000"/>
                </a:solidFill>
              </a:rPr>
              <a:t> 112.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r>
              <a:rPr lang="en-US" altLang="fi-FI" sz="1400" dirty="0"/>
              <a:t> </a:t>
            </a:r>
            <a:r>
              <a:rPr lang="en-US" altLang="fi-FI" sz="1400" dirty="0" err="1"/>
              <a:t>esine</a:t>
            </a:r>
            <a:r>
              <a:rPr lang="en-US" altLang="fi-FI" sz="1400" dirty="0"/>
              <a:t>/</a:t>
            </a:r>
            <a:r>
              <a:rPr lang="en-US" altLang="fi-FI" sz="1400" dirty="0" err="1"/>
              <a:t>aine</a:t>
            </a:r>
            <a:r>
              <a:rPr lang="en-US" altLang="fi-FI" sz="1400" dirty="0"/>
              <a:t> pois.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Kerro</a:t>
            </a:r>
            <a:r>
              <a:rPr lang="en-US" altLang="fi-FI" sz="1400" dirty="0"/>
              <a:t> </a:t>
            </a:r>
            <a:r>
              <a:rPr lang="en-US" altLang="fi-FI" sz="1400" dirty="0" err="1"/>
              <a:t>oikeudesta</a:t>
            </a:r>
            <a:r>
              <a:rPr lang="en-US" altLang="fi-FI" sz="1400" dirty="0"/>
              <a:t> </a:t>
            </a:r>
            <a:r>
              <a:rPr lang="en-US" altLang="fi-FI" sz="1400" dirty="0" err="1"/>
              <a:t>tarkastaa</a:t>
            </a:r>
            <a:r>
              <a:rPr lang="en-US" altLang="fi-FI" sz="14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tavarat</a:t>
            </a:r>
            <a:r>
              <a:rPr lang="en-US" altLang="fi-FI" sz="1400" dirty="0"/>
              <a:t>.</a:t>
            </a:r>
          </a:p>
        </p:txBody>
      </p:sp>
      <p:sp>
        <p:nvSpPr>
          <p:cNvPr id="28" name="AutoShape 4">
            <a:extLst>
              <a:ext uri="{FF2B5EF4-FFF2-40B4-BE49-F238E27FC236}">
                <a16:creationId xmlns:a16="http://schemas.microsoft.com/office/drawing/2014/main" id="{97775BDB-B01E-C0E7-8A08-CDBF34E2B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5846" y="6318139"/>
            <a:ext cx="5418602" cy="447587"/>
          </a:xfrm>
          <a:prstGeom prst="flowChartAlternateProcess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/>
              <a:t>Dokumentoi</a:t>
            </a:r>
            <a:r>
              <a:rPr lang="en-US" sz="1400" dirty="0"/>
              <a:t> </a:t>
            </a:r>
            <a:r>
              <a:rPr lang="en-US" sz="1400" dirty="0" err="1"/>
              <a:t>Wilmaan</a:t>
            </a:r>
            <a:r>
              <a:rPr lang="en-US" sz="1400" dirty="0"/>
              <a:t>/</a:t>
            </a:r>
            <a:r>
              <a:rPr lang="en-US" sz="1400" dirty="0" err="1"/>
              <a:t>DigiOneen</a:t>
            </a:r>
            <a:r>
              <a:rPr lang="en-US" sz="1200" dirty="0"/>
              <a:t>.</a:t>
            </a:r>
          </a:p>
        </p:txBody>
      </p:sp>
      <p:sp>
        <p:nvSpPr>
          <p:cNvPr id="17415" name="Tekstikehys 41">
            <a:extLst>
              <a:ext uri="{FF2B5EF4-FFF2-40B4-BE49-F238E27FC236}">
                <a16:creationId xmlns:a16="http://schemas.microsoft.com/office/drawing/2014/main" id="{059F4226-1D57-1EC8-8A15-60FFAE4CC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94" y="136525"/>
            <a:ext cx="2736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altLang="fi-FI" sz="1200" b="1" dirty="0"/>
              <a:t>MUISTA: Toinen aikuinen, sukupuoli, rauhoittaminen, ei voimankäyttövälineitä!</a:t>
            </a:r>
          </a:p>
        </p:txBody>
      </p:sp>
      <p:sp>
        <p:nvSpPr>
          <p:cNvPr id="37" name="Otsikko 3">
            <a:extLst>
              <a:ext uri="{FF2B5EF4-FFF2-40B4-BE49-F238E27FC236}">
                <a16:creationId xmlns:a16="http://schemas.microsoft.com/office/drawing/2014/main" id="{AF53F3D7-566D-1C7C-50D0-9418F0252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6100" y="260648"/>
            <a:ext cx="5896900" cy="10081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sz="3100" dirty="0"/>
              <a:t>Tarkastaminen ja pois ottaminen</a:t>
            </a:r>
            <a:br>
              <a:rPr lang="fi-FI" sz="3100" dirty="0"/>
            </a:br>
            <a:r>
              <a:rPr lang="fi-FI" sz="4000" dirty="0"/>
              <a:t>Vaaraa aiheuttava esine tai aine</a:t>
            </a:r>
          </a:p>
        </p:txBody>
      </p:sp>
      <p:sp>
        <p:nvSpPr>
          <p:cNvPr id="40" name="Ellipsi 39">
            <a:extLst>
              <a:ext uri="{FF2B5EF4-FFF2-40B4-BE49-F238E27FC236}">
                <a16:creationId xmlns:a16="http://schemas.microsoft.com/office/drawing/2014/main" id="{2E70E52E-6281-A4E0-CE40-A52EEFE1EA4A}"/>
              </a:ext>
            </a:extLst>
          </p:cNvPr>
          <p:cNvSpPr/>
          <p:nvPr/>
        </p:nvSpPr>
        <p:spPr>
          <a:xfrm>
            <a:off x="448420" y="2895600"/>
            <a:ext cx="2095500" cy="10541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antaa esineen/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aineen pois.</a:t>
            </a:r>
          </a:p>
        </p:txBody>
      </p:sp>
      <p:sp>
        <p:nvSpPr>
          <p:cNvPr id="43" name="Kuusikulmio 42">
            <a:extLst>
              <a:ext uri="{FF2B5EF4-FFF2-40B4-BE49-F238E27FC236}">
                <a16:creationId xmlns:a16="http://schemas.microsoft.com/office/drawing/2014/main" id="{29456A82-F06F-6FBA-64D6-6DF8FE732662}"/>
              </a:ext>
            </a:extLst>
          </p:cNvPr>
          <p:cNvSpPr/>
          <p:nvPr/>
        </p:nvSpPr>
        <p:spPr>
          <a:xfrm>
            <a:off x="6500813" y="1988319"/>
            <a:ext cx="2161232" cy="1008112"/>
          </a:xfrm>
          <a:prstGeom prst="hexagon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Oppilas ei luovuta esinettä/ainetta.</a:t>
            </a:r>
          </a:p>
        </p:txBody>
      </p:sp>
      <p:sp>
        <p:nvSpPr>
          <p:cNvPr id="23" name="Ellipsi 22">
            <a:extLst>
              <a:ext uri="{FF2B5EF4-FFF2-40B4-BE49-F238E27FC236}">
                <a16:creationId xmlns:a16="http://schemas.microsoft.com/office/drawing/2014/main" id="{E61AA24D-3C72-DDB1-F396-9FF9FEB3DBDA}"/>
              </a:ext>
            </a:extLst>
          </p:cNvPr>
          <p:cNvSpPr/>
          <p:nvPr/>
        </p:nvSpPr>
        <p:spPr>
          <a:xfrm>
            <a:off x="287338" y="787400"/>
            <a:ext cx="2825750" cy="1849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 b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b="1" dirty="0">
                <a:solidFill>
                  <a:schemeClr val="bg1"/>
                </a:solidFill>
              </a:rPr>
              <a:t>Vaaraa tai uhkaa aiheuttava esine tai aine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dirty="0">
                <a:solidFill>
                  <a:schemeClr val="bg1"/>
                </a:solidFill>
              </a:rPr>
              <a:t>(Havainto, perusteltu epäily tai hallussa pito on ilmeistä)</a:t>
            </a:r>
            <a:endParaRPr lang="fi-FI" b="1" dirty="0">
              <a:solidFill>
                <a:schemeClr val="bg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 b="1" dirty="0">
              <a:solidFill>
                <a:schemeClr val="bg1"/>
              </a:solidFill>
            </a:endParaRP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8FD4F7C5-4609-F4C7-9A12-7D25E07718F4}"/>
              </a:ext>
            </a:extLst>
          </p:cNvPr>
          <p:cNvCxnSpPr>
            <a:cxnSpLocks/>
          </p:cNvCxnSpPr>
          <p:nvPr/>
        </p:nvCxnSpPr>
        <p:spPr>
          <a:xfrm>
            <a:off x="7308850" y="5786438"/>
            <a:ext cx="0" cy="5008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>
            <a:extLst>
              <a:ext uri="{FF2B5EF4-FFF2-40B4-BE49-F238E27FC236}">
                <a16:creationId xmlns:a16="http://schemas.microsoft.com/office/drawing/2014/main" id="{3210EB91-830B-07F5-FF8F-0073DD7A5244}"/>
              </a:ext>
            </a:extLst>
          </p:cNvPr>
          <p:cNvCxnSpPr>
            <a:cxnSpLocks/>
          </p:cNvCxnSpPr>
          <p:nvPr/>
        </p:nvCxnSpPr>
        <p:spPr>
          <a:xfrm flipH="1">
            <a:off x="2543920" y="2492375"/>
            <a:ext cx="1451818" cy="68476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4">
            <a:extLst>
              <a:ext uri="{FF2B5EF4-FFF2-40B4-BE49-F238E27FC236}">
                <a16:creationId xmlns:a16="http://schemas.microsoft.com/office/drawing/2014/main" id="{4437D657-ADC6-65DB-FC3A-E1DAD36959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63" y="4405313"/>
            <a:ext cx="1511300" cy="800100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+mn-lt"/>
                <a:cs typeface="+mn-cs"/>
              </a:rPr>
              <a:t>Ota </a:t>
            </a:r>
            <a:r>
              <a:rPr lang="en-US" sz="1200" dirty="0" err="1">
                <a:latin typeface="+mn-lt"/>
                <a:cs typeface="+mn-cs"/>
              </a:rPr>
              <a:t>heti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yhteys</a:t>
            </a:r>
            <a:r>
              <a:rPr lang="en-US" sz="12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oppilaan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huoltajiin</a:t>
            </a:r>
            <a:r>
              <a:rPr lang="en-US" sz="1200" dirty="0">
                <a:latin typeface="+mn-lt"/>
                <a:cs typeface="+mn-cs"/>
              </a:rPr>
              <a:t>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Tiedonsiirto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LO:lle</a:t>
            </a:r>
            <a:r>
              <a:rPr lang="en-US" sz="1200" dirty="0">
                <a:latin typeface="+mn-lt"/>
                <a:cs typeface="+mn-cs"/>
              </a:rPr>
              <a:t>.</a:t>
            </a:r>
          </a:p>
        </p:txBody>
      </p:sp>
      <p:sp>
        <p:nvSpPr>
          <p:cNvPr id="33" name="AutoShape 4">
            <a:extLst>
              <a:ext uri="{FF2B5EF4-FFF2-40B4-BE49-F238E27FC236}">
                <a16:creationId xmlns:a16="http://schemas.microsoft.com/office/drawing/2014/main" id="{924EF99D-BCF8-57EB-166A-A99BD6045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744" y="5635766"/>
            <a:ext cx="1901825" cy="811213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Rehtori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tekee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tarvittaessa</a:t>
            </a:r>
            <a:r>
              <a:rPr lang="en-US" sz="1200" dirty="0">
                <a:latin typeface="+mn-lt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lastensuojeluilmoituksen</a:t>
            </a:r>
            <a:endParaRPr lang="en-US" sz="12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+mn-lt"/>
                <a:cs typeface="+mn-cs"/>
              </a:rPr>
              <a:t>sekä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ilmoituksen</a:t>
            </a:r>
            <a:r>
              <a:rPr lang="en-US" sz="1200" dirty="0">
                <a:latin typeface="+mn-lt"/>
                <a:cs typeface="+mn-cs"/>
              </a:rPr>
              <a:t> </a:t>
            </a:r>
            <a:r>
              <a:rPr lang="en-US" sz="1200" dirty="0" err="1">
                <a:latin typeface="+mn-lt"/>
                <a:cs typeface="+mn-cs"/>
              </a:rPr>
              <a:t>poliisille</a:t>
            </a:r>
            <a:r>
              <a:rPr lang="en-US" sz="1200" dirty="0">
                <a:latin typeface="+mn-lt"/>
                <a:cs typeface="+mn-cs"/>
              </a:rPr>
              <a:t>.</a:t>
            </a:r>
          </a:p>
        </p:txBody>
      </p:sp>
      <p:sp>
        <p:nvSpPr>
          <p:cNvPr id="34" name="AutoShape 4">
            <a:extLst>
              <a:ext uri="{FF2B5EF4-FFF2-40B4-BE49-F238E27FC236}">
                <a16:creationId xmlns:a16="http://schemas.microsoft.com/office/drawing/2014/main" id="{EBFB0D34-EFB6-74DF-13F4-3917560F5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9987" y="4964628"/>
            <a:ext cx="2209800" cy="79096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+mn-lt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/>
              <a:t>Tarkastaminen</a:t>
            </a:r>
            <a:r>
              <a:rPr lang="en-US" sz="1400" dirty="0"/>
              <a:t>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latin typeface="+mn-lt"/>
                <a:cs typeface="+mn-cs"/>
              </a:rPr>
              <a:t>Soita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poliisille</a:t>
            </a:r>
            <a:r>
              <a:rPr lang="en-US" sz="1400" dirty="0">
                <a:latin typeface="+mn-lt"/>
                <a:cs typeface="+mn-cs"/>
              </a:rPr>
              <a:t> ja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oppilaan</a:t>
            </a:r>
            <a:r>
              <a:rPr lang="en-US" sz="1400" dirty="0">
                <a:latin typeface="+mn-lt"/>
                <a:cs typeface="+mn-cs"/>
              </a:rPr>
              <a:t> </a:t>
            </a:r>
            <a:r>
              <a:rPr lang="en-US" sz="1400" dirty="0" err="1">
                <a:latin typeface="+mn-lt"/>
                <a:cs typeface="+mn-cs"/>
              </a:rPr>
              <a:t>huoltajille</a:t>
            </a:r>
            <a:r>
              <a:rPr lang="en-US" sz="1400" dirty="0">
                <a:latin typeface="+mn-lt"/>
                <a:cs typeface="+mn-cs"/>
              </a:rPr>
              <a:t>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+mn-lt"/>
              <a:cs typeface="+mn-cs"/>
            </a:endParaRPr>
          </a:p>
        </p:txBody>
      </p:sp>
      <p:sp>
        <p:nvSpPr>
          <p:cNvPr id="36" name="AutoShape 4">
            <a:extLst>
              <a:ext uri="{FF2B5EF4-FFF2-40B4-BE49-F238E27FC236}">
                <a16:creationId xmlns:a16="http://schemas.microsoft.com/office/drawing/2014/main" id="{925D514E-8485-8AD4-1B88-F6EE06FB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5074" y="2781299"/>
            <a:ext cx="2276475" cy="67512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Pyydä</a:t>
            </a:r>
            <a:r>
              <a:rPr lang="en-US" altLang="fi-FI" sz="1400" dirty="0"/>
              <a:t> </a:t>
            </a:r>
            <a:r>
              <a:rPr lang="en-US" altLang="fi-FI" sz="1400" dirty="0" err="1"/>
              <a:t>apua</a:t>
            </a:r>
            <a:r>
              <a:rPr lang="en-US" altLang="fi-FI" sz="1400" dirty="0"/>
              <a:t>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Toimita</a:t>
            </a:r>
            <a:r>
              <a:rPr lang="en-US" altLang="fi-FI" sz="1400" dirty="0"/>
              <a:t> </a:t>
            </a:r>
            <a:r>
              <a:rPr lang="en-US" altLang="fi-FI" sz="1400" dirty="0" err="1"/>
              <a:t>oppilas</a:t>
            </a:r>
            <a:r>
              <a:rPr lang="en-US" altLang="fi-FI" sz="1400" dirty="0"/>
              <a:t> </a:t>
            </a:r>
            <a:r>
              <a:rPr lang="en-US" altLang="fi-FI" sz="1400" dirty="0" err="1"/>
              <a:t>rehtorin</a:t>
            </a:r>
            <a:r>
              <a:rPr lang="en-US" altLang="fi-FI" sz="1400" dirty="0"/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400" dirty="0" err="1"/>
              <a:t>kansliaan</a:t>
            </a:r>
            <a:r>
              <a:rPr lang="en-US" altLang="fi-FI" sz="1400" dirty="0"/>
              <a:t> (</a:t>
            </a:r>
            <a:r>
              <a:rPr lang="en-US" altLang="fi-FI" sz="1400" dirty="0" err="1"/>
              <a:t>mikäli</a:t>
            </a:r>
            <a:r>
              <a:rPr lang="en-US" altLang="fi-FI" sz="1400" dirty="0"/>
              <a:t> </a:t>
            </a:r>
            <a:r>
              <a:rPr lang="en-US" altLang="fi-FI" sz="1400" dirty="0" err="1"/>
              <a:t>ei</a:t>
            </a:r>
            <a:r>
              <a:rPr lang="en-US" altLang="fi-FI" sz="1400" dirty="0"/>
              <a:t> </a:t>
            </a:r>
            <a:r>
              <a:rPr lang="en-US" altLang="fi-FI" sz="1400" dirty="0" err="1"/>
              <a:t>vaaraa</a:t>
            </a:r>
            <a:r>
              <a:rPr lang="en-US" altLang="fi-FI" sz="1400" dirty="0"/>
              <a:t>).</a:t>
            </a:r>
          </a:p>
        </p:txBody>
      </p:sp>
      <p:sp>
        <p:nvSpPr>
          <p:cNvPr id="38" name="Ellipsi 37">
            <a:extLst>
              <a:ext uri="{FF2B5EF4-FFF2-40B4-BE49-F238E27FC236}">
                <a16:creationId xmlns:a16="http://schemas.microsoft.com/office/drawing/2014/main" id="{F4AB49BC-4196-2F84-6353-5A27C5064844}"/>
              </a:ext>
            </a:extLst>
          </p:cNvPr>
          <p:cNvSpPr/>
          <p:nvPr/>
        </p:nvSpPr>
        <p:spPr>
          <a:xfrm>
            <a:off x="3779838" y="3854450"/>
            <a:ext cx="1944687" cy="79851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400" dirty="0">
                <a:solidFill>
                  <a:schemeClr val="tx1"/>
                </a:solidFill>
              </a:rPr>
              <a:t>Oppilas antaa esineen/aineet pois.</a:t>
            </a:r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D95053C9-D499-4CA7-1D0C-EF3DE9A049F1}"/>
              </a:ext>
            </a:extLst>
          </p:cNvPr>
          <p:cNvCxnSpPr>
            <a:cxnSpLocks/>
          </p:cNvCxnSpPr>
          <p:nvPr/>
        </p:nvCxnSpPr>
        <p:spPr>
          <a:xfrm flipH="1">
            <a:off x="6091238" y="2633001"/>
            <a:ext cx="431315" cy="28018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nuoliyhdysviiva 44">
            <a:extLst>
              <a:ext uri="{FF2B5EF4-FFF2-40B4-BE49-F238E27FC236}">
                <a16:creationId xmlns:a16="http://schemas.microsoft.com/office/drawing/2014/main" id="{A1B767D9-DBC9-02D1-AB94-A2CCE37180B5}"/>
              </a:ext>
            </a:extLst>
          </p:cNvPr>
          <p:cNvCxnSpPr>
            <a:cxnSpLocks/>
          </p:cNvCxnSpPr>
          <p:nvPr/>
        </p:nvCxnSpPr>
        <p:spPr>
          <a:xfrm flipH="1">
            <a:off x="4853177" y="3473482"/>
            <a:ext cx="223068" cy="34405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Kuusikulmio 46">
            <a:extLst>
              <a:ext uri="{FF2B5EF4-FFF2-40B4-BE49-F238E27FC236}">
                <a16:creationId xmlns:a16="http://schemas.microsoft.com/office/drawing/2014/main" id="{3741EA74-5C25-C69F-4CCA-2D0B39F0260E}"/>
              </a:ext>
            </a:extLst>
          </p:cNvPr>
          <p:cNvSpPr/>
          <p:nvPr/>
        </p:nvSpPr>
        <p:spPr>
          <a:xfrm>
            <a:off x="6299201" y="3517335"/>
            <a:ext cx="2161232" cy="957234"/>
          </a:xfrm>
          <a:prstGeom prst="hexagon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dirty="0">
                <a:solidFill>
                  <a:schemeClr val="tx1"/>
                </a:solidFill>
              </a:rPr>
              <a:t>Oppilas ei luovuta esinettä/ainetta.</a:t>
            </a:r>
          </a:p>
        </p:txBody>
      </p:sp>
      <p:sp>
        <p:nvSpPr>
          <p:cNvPr id="51" name="AutoShape 4">
            <a:extLst>
              <a:ext uri="{FF2B5EF4-FFF2-40B4-BE49-F238E27FC236}">
                <a16:creationId xmlns:a16="http://schemas.microsoft.com/office/drawing/2014/main" id="{56D85EF9-1D89-F2A3-3032-068F5FDFC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1968" y="4952807"/>
            <a:ext cx="2952616" cy="1077759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sz="1200" dirty="0">
                <a:effectLst/>
                <a:latin typeface="+mn-lt"/>
                <a:ea typeface="Times New Roman" panose="02020603050405020304" pitchFamily="18" charset="0"/>
              </a:rPr>
              <a:t>Jos esinettä on käytetty vahingoittamiseen,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i-FI" sz="1200" dirty="0">
                <a:effectLst/>
                <a:latin typeface="+mn-lt"/>
                <a:ea typeface="Times New Roman" panose="02020603050405020304" pitchFamily="18" charset="0"/>
              </a:rPr>
              <a:t>uhkailuun, töhrimiseen ym.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asiasta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tehdään</a:t>
            </a:r>
            <a:r>
              <a:rPr lang="en-US" altLang="fi-FI" sz="1200" dirty="0">
                <a:latin typeface="+mn-lt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>
                <a:latin typeface="+mn-lt"/>
              </a:rPr>
              <a:t>rikosilmoitus</a:t>
            </a:r>
            <a:r>
              <a:rPr lang="en-US" altLang="fi-FI" sz="1200" dirty="0">
                <a:latin typeface="+mn-lt"/>
              </a:rPr>
              <a:t> ja </a:t>
            </a:r>
            <a:r>
              <a:rPr lang="en-US" altLang="fi-FI" sz="1200" dirty="0" err="1">
                <a:latin typeface="+mn-lt"/>
              </a:rPr>
              <a:t>esine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luovutetaan</a:t>
            </a:r>
            <a:r>
              <a:rPr lang="en-US" altLang="fi-FI" sz="1200" dirty="0">
                <a:latin typeface="+mn-lt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>
                <a:latin typeface="+mn-lt"/>
              </a:rPr>
              <a:t>poliisille</a:t>
            </a:r>
            <a:r>
              <a:rPr lang="en-US" altLang="fi-FI" sz="1200" dirty="0">
                <a:latin typeface="+mn-lt"/>
              </a:rPr>
              <a:t>; </a:t>
            </a:r>
            <a:r>
              <a:rPr lang="en-US" altLang="fi-FI" sz="1200" dirty="0" err="1">
                <a:latin typeface="+mn-lt"/>
              </a:rPr>
              <a:t>muissa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tapauksissa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huoltajalle</a:t>
            </a:r>
            <a:r>
              <a:rPr lang="en-US" altLang="fi-FI" sz="1200" dirty="0">
                <a:latin typeface="+mn-lt"/>
              </a:rPr>
              <a:t>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fi-FI" sz="1200" dirty="0" err="1">
                <a:latin typeface="+mn-lt"/>
              </a:rPr>
              <a:t>Tuhoa</a:t>
            </a:r>
            <a:r>
              <a:rPr lang="en-US" altLang="fi-FI" sz="1200" dirty="0">
                <a:latin typeface="+mn-lt"/>
              </a:rPr>
              <a:t> </a:t>
            </a:r>
            <a:r>
              <a:rPr lang="en-US" altLang="fi-FI" sz="1200" dirty="0" err="1">
                <a:latin typeface="+mn-lt"/>
              </a:rPr>
              <a:t>aineet</a:t>
            </a:r>
            <a:r>
              <a:rPr lang="en-US" altLang="fi-FI" sz="1200" dirty="0">
                <a:latin typeface="+mn-lt"/>
              </a:rPr>
              <a:t> 3 kk </a:t>
            </a:r>
            <a:r>
              <a:rPr lang="en-US" altLang="fi-FI" sz="1200" dirty="0" err="1">
                <a:latin typeface="+mn-lt"/>
              </a:rPr>
              <a:t>jälkeen</a:t>
            </a:r>
            <a:r>
              <a:rPr lang="en-US" altLang="fi-FI" sz="1200" dirty="0">
                <a:latin typeface="+mn-lt"/>
              </a:rPr>
              <a:t>.</a:t>
            </a:r>
          </a:p>
        </p:txBody>
      </p:sp>
      <p:cxnSp>
        <p:nvCxnSpPr>
          <p:cNvPr id="52" name="Suora nuoliyhdysviiva 51">
            <a:extLst>
              <a:ext uri="{FF2B5EF4-FFF2-40B4-BE49-F238E27FC236}">
                <a16:creationId xmlns:a16="http://schemas.microsoft.com/office/drawing/2014/main" id="{ECE23991-47AA-24BD-67A4-F9E0B23313B6}"/>
              </a:ext>
            </a:extLst>
          </p:cNvPr>
          <p:cNvCxnSpPr>
            <a:cxnSpLocks/>
          </p:cNvCxnSpPr>
          <p:nvPr/>
        </p:nvCxnSpPr>
        <p:spPr>
          <a:xfrm>
            <a:off x="4859338" y="4652963"/>
            <a:ext cx="0" cy="3111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BA1D8870-1FCE-B387-EFD5-912B2E05D327}"/>
              </a:ext>
            </a:extLst>
          </p:cNvPr>
          <p:cNvCxnSpPr>
            <a:cxnSpLocks/>
          </p:cNvCxnSpPr>
          <p:nvPr/>
        </p:nvCxnSpPr>
        <p:spPr>
          <a:xfrm>
            <a:off x="4859338" y="6030566"/>
            <a:ext cx="0" cy="28757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>
            <a:extLst>
              <a:ext uri="{FF2B5EF4-FFF2-40B4-BE49-F238E27FC236}">
                <a16:creationId xmlns:a16="http://schemas.microsoft.com/office/drawing/2014/main" id="{BDE458EE-6C96-4217-6D2D-E68B285DBF6B}"/>
              </a:ext>
            </a:extLst>
          </p:cNvPr>
          <p:cNvCxnSpPr/>
          <p:nvPr/>
        </p:nvCxnSpPr>
        <p:spPr>
          <a:xfrm>
            <a:off x="6108700" y="3357563"/>
            <a:ext cx="334963" cy="265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>
            <a:extLst>
              <a:ext uri="{FF2B5EF4-FFF2-40B4-BE49-F238E27FC236}">
                <a16:creationId xmlns:a16="http://schemas.microsoft.com/office/drawing/2014/main" id="{FF1DFFAC-4E2B-4655-278E-A38A5B4BDFD2}"/>
              </a:ext>
            </a:extLst>
          </p:cNvPr>
          <p:cNvCxnSpPr>
            <a:cxnSpLocks/>
          </p:cNvCxnSpPr>
          <p:nvPr/>
        </p:nvCxnSpPr>
        <p:spPr>
          <a:xfrm>
            <a:off x="6249988" y="2132856"/>
            <a:ext cx="346075" cy="1229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i 58">
            <a:extLst>
              <a:ext uri="{FF2B5EF4-FFF2-40B4-BE49-F238E27FC236}">
                <a16:creationId xmlns:a16="http://schemas.microsoft.com/office/drawing/2014/main" id="{8A36B05E-5495-BA88-C421-7D82FE1CC14B}"/>
              </a:ext>
            </a:extLst>
          </p:cNvPr>
          <p:cNvSpPr/>
          <p:nvPr/>
        </p:nvSpPr>
        <p:spPr>
          <a:xfrm>
            <a:off x="2638427" y="2624136"/>
            <a:ext cx="5914154" cy="4264372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cxnSp>
        <p:nvCxnSpPr>
          <p:cNvPr id="60" name="Suora nuoliyhdysviiva 59">
            <a:extLst>
              <a:ext uri="{FF2B5EF4-FFF2-40B4-BE49-F238E27FC236}">
                <a16:creationId xmlns:a16="http://schemas.microsoft.com/office/drawing/2014/main" id="{3D0B5EC4-28C3-954F-36FC-9626ED338508}"/>
              </a:ext>
            </a:extLst>
          </p:cNvPr>
          <p:cNvCxnSpPr/>
          <p:nvPr/>
        </p:nvCxnSpPr>
        <p:spPr>
          <a:xfrm flipH="1">
            <a:off x="2239963" y="4405313"/>
            <a:ext cx="1535112" cy="4302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nuoliyhdysviiva 67">
            <a:extLst>
              <a:ext uri="{FF2B5EF4-FFF2-40B4-BE49-F238E27FC236}">
                <a16:creationId xmlns:a16="http://schemas.microsoft.com/office/drawing/2014/main" id="{5DEE5217-0DEE-78F0-B4B6-71F214ED6DF2}"/>
              </a:ext>
            </a:extLst>
          </p:cNvPr>
          <p:cNvCxnSpPr/>
          <p:nvPr/>
        </p:nvCxnSpPr>
        <p:spPr>
          <a:xfrm>
            <a:off x="1476375" y="3995738"/>
            <a:ext cx="0" cy="384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1585C2B4-F411-619D-19CF-F852A92E597B}"/>
              </a:ext>
            </a:extLst>
          </p:cNvPr>
          <p:cNvCxnSpPr/>
          <p:nvPr/>
        </p:nvCxnSpPr>
        <p:spPr>
          <a:xfrm>
            <a:off x="1462652" y="5228502"/>
            <a:ext cx="0" cy="384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>
            <a:extLst>
              <a:ext uri="{FF2B5EF4-FFF2-40B4-BE49-F238E27FC236}">
                <a16:creationId xmlns:a16="http://schemas.microsoft.com/office/drawing/2014/main" id="{97C2B54C-DA18-1BF3-89BC-1A1F83CC93AA}"/>
              </a:ext>
            </a:extLst>
          </p:cNvPr>
          <p:cNvCxnSpPr>
            <a:cxnSpLocks/>
          </p:cNvCxnSpPr>
          <p:nvPr/>
        </p:nvCxnSpPr>
        <p:spPr>
          <a:xfrm>
            <a:off x="7308850" y="4485488"/>
            <a:ext cx="0" cy="46731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C3CEB56-506A-5295-F5C6-ED44656F864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203780" y="6359414"/>
            <a:ext cx="2133600" cy="365125"/>
          </a:xfrm>
        </p:spPr>
        <p:txBody>
          <a:bodyPr/>
          <a:lstStyle/>
          <a:p>
            <a:pPr>
              <a:defRPr/>
            </a:pPr>
            <a:fld id="{9E2F79BA-2C71-419B-9185-5DAEB10DF433}" type="datetime1">
              <a:rPr lang="fi-FI"/>
              <a:pPr>
                <a:defRPr/>
              </a:pPr>
              <a:t>13.8.2025</a:t>
            </a:fld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AD9BB83-C1A5-BF0F-7605-75E3569C46CF}"/>
              </a:ext>
            </a:extLst>
          </p:cNvPr>
          <p:cNvSpPr txBox="1"/>
          <p:nvPr/>
        </p:nvSpPr>
        <p:spPr>
          <a:xfrm>
            <a:off x="2618923" y="5748011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200" dirty="0">
              <a:solidFill>
                <a:srgbClr val="FF0000"/>
              </a:solidFill>
            </a:endParaRPr>
          </a:p>
        </p:txBody>
      </p:sp>
      <p:cxnSp>
        <p:nvCxnSpPr>
          <p:cNvPr id="67" name="Suora nuoliyhdysviiva 66">
            <a:extLst>
              <a:ext uri="{FF2B5EF4-FFF2-40B4-BE49-F238E27FC236}">
                <a16:creationId xmlns:a16="http://schemas.microsoft.com/office/drawing/2014/main" id="{0CB88807-E6E7-32F3-53CD-C9BED979DB36}"/>
              </a:ext>
            </a:extLst>
          </p:cNvPr>
          <p:cNvCxnSpPr>
            <a:cxnSpLocks/>
          </p:cNvCxnSpPr>
          <p:nvPr/>
        </p:nvCxnSpPr>
        <p:spPr>
          <a:xfrm>
            <a:off x="2239963" y="3949700"/>
            <a:ext cx="958849" cy="219259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40" grpId="0" animBg="1"/>
      <p:bldP spid="23" grpId="0" animBg="1"/>
      <p:bldP spid="29" grpId="0" animBg="1"/>
      <p:bldP spid="33" grpId="0" animBg="1"/>
      <p:bldP spid="34" grpId="0" animBg="1"/>
      <p:bldP spid="36" grpId="0" animBg="1"/>
      <p:bldP spid="38" grpId="0" animBg="1"/>
      <p:bldP spid="51" grpId="0" animBg="1"/>
      <p:bldP spid="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Virta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6529</TotalTime>
  <Words>508</Words>
  <Application>Microsoft Office PowerPoint</Application>
  <PresentationFormat>Näytössä katseltava diaesitys (4:3)</PresentationFormat>
  <Paragraphs>130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Calibri</vt:lpstr>
      <vt:lpstr>Constantia</vt:lpstr>
      <vt:lpstr>Wingdings 2</vt:lpstr>
      <vt:lpstr>Virta</vt:lpstr>
      <vt:lpstr>Epäasiallinen käyttäytyminen</vt:lpstr>
      <vt:lpstr>Häiritsevä esine tai aine</vt:lpstr>
      <vt:lpstr>Tarkastaminen ja pois ottaminen Kielletty esine tai aine Päihteet ja tupakkatuotteet</vt:lpstr>
      <vt:lpstr>Tarkastaminen ja pois ottaminen Vaaraa aiheuttava esine tai aine</vt:lpstr>
    </vt:vector>
  </TitlesOfParts>
  <Company>JamIT-Tieto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Tarkastaminen ja pois ottaminen</dc:title>
  <dc:creator>Antti Manninen</dc:creator>
  <cp:lastModifiedBy>Thil Tiia</cp:lastModifiedBy>
  <cp:revision>72</cp:revision>
  <dcterms:created xsi:type="dcterms:W3CDTF">2014-04-15T05:41:11Z</dcterms:created>
  <dcterms:modified xsi:type="dcterms:W3CDTF">2025-08-13T10:44:23Z</dcterms:modified>
</cp:coreProperties>
</file>