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6" r:id="rId5"/>
    <p:sldId id="279" r:id="rId6"/>
    <p:sldId id="280" r:id="rId7"/>
    <p:sldId id="281" r:id="rId8"/>
    <p:sldId id="282" r:id="rId9"/>
    <p:sldId id="283" r:id="rId10"/>
    <p:sldId id="284" r:id="rId11"/>
    <p:sldId id="28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5" descr="Kuva, joka sisältää kohteen henkilö, mies, sisä">
            <a:extLst>
              <a:ext uri="{FF2B5EF4-FFF2-40B4-BE49-F238E27FC236}">
                <a16:creationId xmlns:a16="http://schemas.microsoft.com/office/drawing/2014/main" id="{6CA24AB3-6E53-B9D5-DDEE-88FC60A49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8175" r="-1" b="3426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tx1"/>
                </a:solidFill>
                <a:cs typeface="Calibri Light"/>
              </a:rPr>
              <a:t>12. ahdistuneisuus- ja mielialahäiriöt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Yleiset ja vakavat mielenterveyshäiriöt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326404"/>
            <a:ext cx="7762447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 Yleiset mielenterveyshäiriöt</a:t>
            </a:r>
            <a:endParaRPr lang="fi-FI" sz="2400" dirty="0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esiintyy monilla ihmisillä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ahdistuneisuushäiriöt, mielialahäiriöt, päihdehäiriöt</a:t>
            </a:r>
            <a:endParaRPr lang="fi-FI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sz="28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 Vakavat mielenterveyshäiriöt</a:t>
            </a:r>
            <a:endParaRPr lang="fi-FI" sz="2400" dirty="0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esiintyy harvoilla ihmisillä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uhkaavat vakavasti toimintakykyä ja hyvinvointia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yleisimpiä: syömishäiriöt, psykoottiset häiriöt, persoonallisuushäiriöt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4111" y="6367631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5" name="Kuva 5" descr="Kuva, joka sisältää kohteen henkilö, mies, sisä&#10;&#10;Kuvaus luotu automaattisesti">
            <a:extLst>
              <a:ext uri="{FF2B5EF4-FFF2-40B4-BE49-F238E27FC236}">
                <a16:creationId xmlns:a16="http://schemas.microsoft.com/office/drawing/2014/main" id="{4FD490CC-9C20-C2A8-7CEF-FF3933E9D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841" y="1993428"/>
            <a:ext cx="2743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0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Ahdistuneisuushäiriöt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169" y="2084832"/>
            <a:ext cx="6727295" cy="4630465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Ahdistuneisuushäiriöt: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voimakas uhan ja ahdistuneisuuden tunne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tunnetta yritetään säädellä </a:t>
            </a:r>
            <a:r>
              <a:rPr lang="fi-FI" sz="2000" b="1" dirty="0">
                <a:ea typeface="+mn-lt"/>
                <a:cs typeface="+mn-lt"/>
              </a:rPr>
              <a:t>välttämiskäyttäytymisen</a:t>
            </a:r>
            <a:r>
              <a:rPr lang="fi-FI" sz="2000" dirty="0">
                <a:ea typeface="+mn-lt"/>
                <a:cs typeface="+mn-lt"/>
              </a:rPr>
              <a:t> avulla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usein autonomisen hermoston oireita: hikoilua, sydämentykytystä</a:t>
            </a:r>
          </a:p>
          <a:p>
            <a:pPr marL="127635" lvl="1" indent="0">
              <a:buNone/>
            </a:pPr>
            <a:endParaRPr lang="fi-FI" sz="2000" dirty="0"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Välttämiskäyttäytyminen: </a:t>
            </a:r>
            <a:r>
              <a:rPr lang="fi-FI" sz="2000" dirty="0">
                <a:ea typeface="+mn-lt"/>
                <a:cs typeface="+mn-lt"/>
              </a:rPr>
              <a:t>tapa torjua tai välttää ahdistava tilanne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tilanteesta </a:t>
            </a:r>
            <a:r>
              <a:rPr lang="fi-FI" sz="2000" b="1" dirty="0">
                <a:ea typeface="+mn-lt"/>
                <a:cs typeface="+mn-lt"/>
              </a:rPr>
              <a:t>poistuminen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paniikkikohtaus</a:t>
            </a:r>
            <a:r>
              <a:rPr lang="fi-FI" sz="2000" dirty="0">
                <a:ea typeface="+mn-lt"/>
                <a:cs typeface="+mn-lt"/>
              </a:rPr>
              <a:t>, jolloin ahdistavaa asiaa ei tarvitse kohdata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pakko-oireinen käytös</a:t>
            </a:r>
            <a:r>
              <a:rPr lang="fi-FI" sz="2000" dirty="0">
                <a:ea typeface="+mn-lt"/>
                <a:cs typeface="+mn-lt"/>
              </a:rPr>
              <a:t>, jolla pyritään torjumaan ahdistavaa asiaa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673951" y="5679224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r="7030"/>
          <a:stretch/>
        </p:blipFill>
        <p:spPr>
          <a:xfrm>
            <a:off x="500603" y="2411403"/>
            <a:ext cx="4377430" cy="30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5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Erilaisia ahdistuneisuushäiriöitä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069812"/>
            <a:ext cx="10494053" cy="4005851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3000" b="1" dirty="0">
                <a:ea typeface="+mn-lt"/>
                <a:cs typeface="+mn-lt"/>
              </a:rPr>
              <a:t> </a:t>
            </a:r>
            <a:r>
              <a:rPr lang="fi-FI" sz="2600" b="1" dirty="0">
                <a:ea typeface="+mn-lt"/>
                <a:cs typeface="+mn-lt"/>
              </a:rPr>
              <a:t>Pakko-oireinen häiriö: </a:t>
            </a:r>
            <a:r>
              <a:rPr lang="fi-FI" sz="2600" dirty="0">
                <a:ea typeface="+mn-lt"/>
                <a:cs typeface="+mn-lt"/>
              </a:rPr>
              <a:t>ahdistusta aiheuttavaa asiaa pyritään torjumaan </a:t>
            </a:r>
            <a:r>
              <a:rPr lang="fi-FI" sz="2600" b="1" dirty="0">
                <a:ea typeface="+mn-lt"/>
                <a:cs typeface="+mn-lt"/>
              </a:rPr>
              <a:t>pakonomaisilla ajatuksilla </a:t>
            </a:r>
            <a:r>
              <a:rPr lang="fi-FI" sz="2600" dirty="0">
                <a:ea typeface="+mn-lt"/>
                <a:cs typeface="+mn-lt"/>
              </a:rPr>
              <a:t>tai </a:t>
            </a:r>
            <a:r>
              <a:rPr lang="fi-FI" sz="2600" b="1" dirty="0">
                <a:ea typeface="+mn-lt"/>
                <a:cs typeface="+mn-lt"/>
              </a:rPr>
              <a:t>teoilla</a:t>
            </a:r>
            <a:endParaRPr lang="fi-FI" sz="2600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600" dirty="0">
                <a:ea typeface="+mn-lt"/>
                <a:cs typeface="+mn-lt"/>
              </a:rPr>
              <a:t>esim. jatkuva käsien peseminen</a:t>
            </a:r>
          </a:p>
          <a:p>
            <a:pPr marL="264795" lvl="1">
              <a:buFont typeface="Arial" panose="020B0602020104020603" pitchFamily="34" charset="0"/>
              <a:buChar char="•"/>
            </a:pPr>
            <a:endParaRPr lang="fi-FI" sz="2600" dirty="0">
              <a:ea typeface="+mn-lt"/>
              <a:cs typeface="+mn-lt"/>
            </a:endParaRPr>
          </a:p>
          <a:p>
            <a:pPr marL="91059">
              <a:buFont typeface="Arial" panose="020B0602020104020603" pitchFamily="34" charset="0"/>
              <a:buChar char="•"/>
            </a:pPr>
            <a:r>
              <a:rPr lang="fi-FI" sz="3500" dirty="0">
                <a:ea typeface="+mn-lt"/>
                <a:cs typeface="+mn-lt"/>
              </a:rPr>
              <a:t> </a:t>
            </a:r>
            <a:r>
              <a:rPr lang="fi-FI" sz="2600" b="1" dirty="0">
                <a:ea typeface="+mn-lt"/>
                <a:cs typeface="+mn-lt"/>
              </a:rPr>
              <a:t>Yleistynyt ahdistuneisuushäiriö: </a:t>
            </a:r>
            <a:r>
              <a:rPr lang="fi-FI" sz="2600" dirty="0">
                <a:ea typeface="+mn-lt"/>
                <a:cs typeface="+mn-lt"/>
              </a:rPr>
              <a:t>pitkään kestänyt ahdistuneisuus, jolla ei ole selkeää kohdetta</a:t>
            </a:r>
          </a:p>
          <a:p>
            <a:pPr marL="0" indent="0">
              <a:buNone/>
            </a:pPr>
            <a:endParaRPr lang="fi-FI" sz="26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3000" dirty="0">
                <a:ea typeface="+mn-lt"/>
                <a:cs typeface="+mn-lt"/>
              </a:rPr>
              <a:t> </a:t>
            </a:r>
            <a:r>
              <a:rPr lang="fi-FI" sz="2600" b="1" dirty="0">
                <a:ea typeface="+mn-lt"/>
                <a:cs typeface="+mn-lt"/>
              </a:rPr>
              <a:t>Traumaperäinen stressihäiriö (PTSD): traumaattisen</a:t>
            </a:r>
            <a:r>
              <a:rPr lang="fi-FI" sz="2600" dirty="0">
                <a:ea typeface="+mn-lt"/>
                <a:cs typeface="+mn-lt"/>
              </a:rPr>
              <a:t> kokemuksen aikaansaama ahdistus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600" dirty="0">
                <a:ea typeface="+mn-lt"/>
                <a:cs typeface="+mn-lt"/>
              </a:rPr>
              <a:t>traumaattisesta kokemuksesta muistuttavat asiat (’triggerit’) synnyttävät uudelleen ahdistavia muistoja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</a:t>
            </a:r>
          </a:p>
        </p:txBody>
      </p:sp>
    </p:spTree>
    <p:extLst>
      <p:ext uri="{BB962C8B-B14F-4D97-AF65-F5344CB8AC3E}">
        <p14:creationId xmlns:p14="http://schemas.microsoft.com/office/powerpoint/2010/main" val="329281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Paniikkikohtaukset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180" y="2219163"/>
            <a:ext cx="6882535" cy="4053621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Paniikkikohtaus:</a:t>
            </a:r>
            <a:r>
              <a:rPr lang="fi-FI" sz="2400" dirty="0">
                <a:ea typeface="+mn-lt"/>
                <a:cs typeface="+mn-lt"/>
              </a:rPr>
              <a:t> ihminen kokee tilanteeseen nähden suhteettoman voimakasta pelkoa, uhkaa tai ahdistusta</a:t>
            </a:r>
            <a:endParaRPr lang="fi-FI" sz="24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voivat olla </a:t>
            </a:r>
            <a:r>
              <a:rPr lang="fi-FI" sz="2000" b="1" dirty="0">
                <a:ea typeface="+mn-lt"/>
                <a:cs typeface="+mn-lt"/>
              </a:rPr>
              <a:t>tilannesidonnaisia</a:t>
            </a:r>
            <a:r>
              <a:rPr lang="fi-FI" sz="2000" dirty="0">
                <a:ea typeface="+mn-lt"/>
                <a:cs typeface="+mn-lt"/>
              </a:rPr>
              <a:t> tai </a:t>
            </a:r>
            <a:r>
              <a:rPr lang="fi-FI" sz="2000" b="1" dirty="0">
                <a:ea typeface="+mn-lt"/>
                <a:cs typeface="+mn-lt"/>
              </a:rPr>
              <a:t>odottamattomia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b="1" dirty="0"/>
              <a:t>paniikkihäiriö</a:t>
            </a:r>
            <a:r>
              <a:rPr lang="fi-FI" sz="2000" dirty="0"/>
              <a:t>: toistuvat ja elämää haittaavat paniikkikohtaukset</a:t>
            </a:r>
            <a:endParaRPr lang="fi-FI" sz="2000" b="1" dirty="0"/>
          </a:p>
          <a:p>
            <a:pPr marL="447675" lvl="2">
              <a:buFont typeface="Arial" panose="020B0604020202020204" pitchFamily="34" charset="0"/>
              <a:buChar char="•"/>
            </a:pPr>
            <a:endParaRPr lang="fi-FI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 Paniikkikohtauksen voi yrittää keskeyttää tai ehkäistä </a:t>
            </a:r>
            <a:r>
              <a:rPr lang="fi-FI" sz="2400" b="1" dirty="0"/>
              <a:t>jännittämällä kehoa voimakkaasti</a:t>
            </a:r>
            <a:endParaRPr lang="fi-FI" sz="24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psykofyysiset harjoitukset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dirty="0"/>
              <a:t>eivät ahdistuksen hoitokeino, vaan </a:t>
            </a:r>
            <a:r>
              <a:rPr lang="fi-FI" b="1" dirty="0"/>
              <a:t>tapa hankkia aikaa</a:t>
            </a:r>
            <a:r>
              <a:rPr lang="fi-FI" dirty="0"/>
              <a:t> tehokkaampien tunteiden säätelykeinojen käyttämiselle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53" y="762996"/>
            <a:ext cx="3607433" cy="54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r="9091" b="191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Mielialahäiriöt: masennustilat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57" y="2373085"/>
            <a:ext cx="606681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 Masennustilat: </a:t>
            </a:r>
            <a:r>
              <a:rPr lang="fi-FI" sz="2400" dirty="0">
                <a:solidFill>
                  <a:srgbClr val="000000"/>
                </a:solidFill>
                <a:ea typeface="+mn-lt"/>
                <a:cs typeface="+mn-lt"/>
              </a:rPr>
              <a:t>keskeinen oire </a:t>
            </a: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masentunut mieliala </a:t>
            </a:r>
            <a:r>
              <a:rPr lang="fi-FI" sz="2400" dirty="0">
                <a:solidFill>
                  <a:srgbClr val="000000"/>
                </a:solidFill>
                <a:ea typeface="+mn-lt"/>
                <a:cs typeface="+mn-lt"/>
              </a:rPr>
              <a:t>suurimman osan aikaa</a:t>
            </a:r>
            <a:endParaRPr lang="fi-FI" sz="2400" dirty="0">
              <a:solidFill>
                <a:srgbClr val="000000"/>
              </a:solidFill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ea typeface="+mn-lt"/>
                <a:cs typeface="+mn-lt"/>
              </a:rPr>
              <a:t>mielihyvä katoaa, mielenkiinto vähenee, väsymys kasvaa</a:t>
            </a:r>
          </a:p>
          <a:p>
            <a:pPr marL="264795" lvl="1">
              <a:buFont typeface="Wingdings 3" panose="020B0604020202020204" pitchFamily="34" charset="0"/>
              <a:buChar char=""/>
            </a:pPr>
            <a:r>
              <a:rPr lang="fi-FI" sz="2000" dirty="0">
                <a:solidFill>
                  <a:srgbClr val="000000"/>
                </a:solidFill>
                <a:ea typeface="+mn-lt"/>
                <a:cs typeface="+mn-lt"/>
              </a:rPr>
              <a:t>voi liittyä myös itsetuhoisuutta tai itsetuhoisia ajatuksia</a:t>
            </a:r>
          </a:p>
          <a:p>
            <a:pPr marL="127635" lvl="1" indent="0">
              <a:buNone/>
            </a:pPr>
            <a:endParaRPr lang="fi-FI" sz="20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Lievä</a:t>
            </a:r>
            <a:r>
              <a:rPr lang="fi-FI" sz="2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keskitasoinen</a:t>
            </a:r>
            <a:r>
              <a:rPr lang="fi-FI" sz="2400" dirty="0">
                <a:solidFill>
                  <a:srgbClr val="000000"/>
                </a:solidFill>
                <a:ea typeface="+mn-lt"/>
                <a:cs typeface="+mn-lt"/>
              </a:rPr>
              <a:t> ja </a:t>
            </a: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vaikea</a:t>
            </a:r>
            <a:r>
              <a:rPr lang="fi-FI" sz="2400" dirty="0">
                <a:solidFill>
                  <a:srgbClr val="000000"/>
                </a:solidFill>
                <a:ea typeface="+mn-lt"/>
                <a:cs typeface="+mn-lt"/>
              </a:rPr>
              <a:t> masennus</a:t>
            </a:r>
          </a:p>
          <a:p>
            <a:pPr marL="0" indent="0">
              <a:buNone/>
            </a:pPr>
            <a:endParaRPr lang="fi-FI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K</a:t>
            </a:r>
            <a:r>
              <a:rPr lang="fi-FI" sz="2400" b="1" dirty="0">
                <a:solidFill>
                  <a:srgbClr val="000000"/>
                </a:solidFill>
              </a:rPr>
              <a:t>ielteiset uskomukset ja toimintatavat</a:t>
            </a:r>
            <a:endParaRPr lang="fi-FI" sz="2400" dirty="0">
              <a:solidFill>
                <a:srgbClr val="000000"/>
              </a:solidFill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sivuutetaan myönteinen palaute ja haetaan vahvistusta omalle huonouden kokemukselle</a:t>
            </a:r>
          </a:p>
        </p:txBody>
      </p:sp>
    </p:spTree>
    <p:extLst>
      <p:ext uri="{BB962C8B-B14F-4D97-AF65-F5344CB8AC3E}">
        <p14:creationId xmlns:p14="http://schemas.microsoft.com/office/powerpoint/2010/main" val="200381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Märehtiminen ja murehtiminen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170894"/>
            <a:ext cx="10183033" cy="4005851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Märehtiminen </a:t>
            </a:r>
            <a:r>
              <a:rPr lang="fi-FI" sz="2400" dirty="0">
                <a:ea typeface="+mn-lt"/>
                <a:cs typeface="+mn-lt"/>
              </a:rPr>
              <a:t>(</a:t>
            </a:r>
            <a:r>
              <a:rPr lang="fi-FI" sz="2400" dirty="0" err="1">
                <a:ea typeface="+mn-lt"/>
                <a:cs typeface="+mn-lt"/>
              </a:rPr>
              <a:t>ruminaatio</a:t>
            </a:r>
            <a:r>
              <a:rPr lang="fi-FI" sz="2400" dirty="0">
                <a:ea typeface="+mn-lt"/>
                <a:cs typeface="+mn-lt"/>
              </a:rPr>
              <a:t>): toistuva, passiivinen huomion kiinnittäminen ahdistusta tai tuskaa tuottaviin tapahtumiin</a:t>
            </a:r>
            <a:endParaRPr lang="fi-FI" sz="2400" dirty="0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huomio ikävissä menneissä muistoissa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ei johda aktiiviseen ongelmanratkaisuun</a:t>
            </a:r>
          </a:p>
          <a:p>
            <a:pPr marL="264795" lvl="1"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Murehtiminen: </a:t>
            </a:r>
            <a:r>
              <a:rPr lang="fi-FI" sz="2400" dirty="0">
                <a:ea typeface="+mn-lt"/>
                <a:cs typeface="+mn-lt"/>
              </a:rPr>
              <a:t>tulevien uhkatekijöiden huolestunut pohdinta</a:t>
            </a:r>
            <a:endParaRPr lang="fi-FI" sz="2400" b="1" dirty="0"/>
          </a:p>
          <a:p>
            <a:pPr>
              <a:buFont typeface="Arial" panose="020B0604020202020204" pitchFamily="34" charset="0"/>
              <a:buChar char="•"/>
            </a:pP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 </a:t>
            </a:r>
            <a:r>
              <a:rPr lang="fi-FI" sz="2400" dirty="0"/>
              <a:t>Märehtiminen ja murehtiminen ovat välttelykeinoja, jotka ylläpitävät masennusta ja ahdistusta</a:t>
            </a:r>
          </a:p>
        </p:txBody>
      </p:sp>
    </p:spTree>
    <p:extLst>
      <p:ext uri="{BB962C8B-B14F-4D97-AF65-F5344CB8AC3E}">
        <p14:creationId xmlns:p14="http://schemas.microsoft.com/office/powerpoint/2010/main" val="355383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Muut mielialahäiriöt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Mania: </a:t>
            </a:r>
            <a:r>
              <a:rPr lang="fi-FI" sz="2400" dirty="0">
                <a:ea typeface="+mn-lt"/>
                <a:cs typeface="+mn-lt"/>
              </a:rPr>
              <a:t>mielialahäiriö, jossa mieliala on kohonnut, kiihtynyt tai ärtynyt epänormaalisti</a:t>
            </a:r>
            <a:endParaRPr lang="fi-FI" sz="24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/>
              <a:t>suuruudenhulluja kuvitelmia, heikentynyt harkintakyky, käytös holtitonta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b="1" dirty="0"/>
              <a:t>hypomania: </a:t>
            </a:r>
            <a:r>
              <a:rPr lang="fi-FI" sz="2000" dirty="0">
                <a:ea typeface="+mn-lt"/>
                <a:cs typeface="+mn-lt"/>
              </a:rPr>
              <a:t>manian lievä muoto 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 </a:t>
            </a:r>
            <a:r>
              <a:rPr lang="fi-FI" sz="2400" b="1" dirty="0"/>
              <a:t>Kaksisuuntainen mielialahäiriö (bipolaarihäiriö): </a:t>
            </a:r>
            <a:r>
              <a:rPr lang="fi-FI" sz="2400" dirty="0"/>
              <a:t>mielialahäiriö, jossa masennusjaksot ja manijaksot vaihtelevat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/>
              <a:t>jaksojen välissä ihminen voi olla oireeton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© Sanoma Pro, Tekijät ● Mieli 4 tunteet ja mielenterveys, Kuva: Pexels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56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97BC89-FB85-47DA-B908-1F6F4DCF1F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42116817-7e29-4aa7-b7a6-c483eebecbb8"/>
    <ds:schemaRef ds:uri="http://purl.org/dc/terms/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13683</TotalTime>
  <Words>408</Words>
  <Application>Microsoft Office PowerPoint</Application>
  <PresentationFormat>Laajakuva</PresentationFormat>
  <Paragraphs>65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Tw Cen MT Condensed</vt:lpstr>
      <vt:lpstr>Wingdings 3</vt:lpstr>
      <vt:lpstr>Integraali</vt:lpstr>
      <vt:lpstr>12. ahdistuneisuus- ja mielialahäiriöt</vt:lpstr>
      <vt:lpstr>Yleiset ja vakavat mielenterveyshäiriöt</vt:lpstr>
      <vt:lpstr>Ahdistuneisuushäiriöt</vt:lpstr>
      <vt:lpstr>Erilaisia ahdistuneisuushäiriöitä</vt:lpstr>
      <vt:lpstr>Paniikkikohtaukset</vt:lpstr>
      <vt:lpstr>Mielialahäiriöt: masennustilat</vt:lpstr>
      <vt:lpstr>Märehtiminen ja murehtiminen</vt:lpstr>
      <vt:lpstr>Muut mielialahäiriöt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Oinasmaa Noora</cp:lastModifiedBy>
  <cp:revision>818</cp:revision>
  <dcterms:created xsi:type="dcterms:W3CDTF">2021-05-18T05:21:46Z</dcterms:created>
  <dcterms:modified xsi:type="dcterms:W3CDTF">2023-06-14T10:36:47Z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