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12"/>
  </p:notesMasterIdLst>
  <p:sldIdLst>
    <p:sldId id="257" r:id="rId2"/>
    <p:sldId id="258" r:id="rId3"/>
    <p:sldId id="271" r:id="rId4"/>
    <p:sldId id="259" r:id="rId5"/>
    <p:sldId id="272" r:id="rId6"/>
    <p:sldId id="273" r:id="rId7"/>
    <p:sldId id="274" r:id="rId8"/>
    <p:sldId id="264" r:id="rId9"/>
    <p:sldId id="275" r:id="rId10"/>
    <p:sldId id="269" r:id="rId11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32"/>
  </p:normalViewPr>
  <p:slideViewPr>
    <p:cSldViewPr snapToGrid="0" snapToObjects="1">
      <p:cViewPr varScale="1">
        <p:scale>
          <a:sx n="83" d="100"/>
          <a:sy n="83" d="100"/>
        </p:scale>
        <p:origin x="8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7A0E-8E83-1F4B-B77F-597271B9C8C0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5049E1-C10D-694F-8A7A-FEC29A6113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750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049E1-C10D-694F-8A7A-FEC29A611346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7600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0825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1" name="Freeform 39"/>
              <p:cNvSpPr>
                <a:spLocks/>
              </p:cNvSpPr>
              <p:nvPr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</p:grpSp>
      </p:grpSp>
      <p:sp>
        <p:nvSpPr>
          <p:cNvPr id="11305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2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11306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BDF68E2-58F2-4D09-BE8B-E3BD06533059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71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2D6473-DF6D-4702-B328-E0DD40540A4E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475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158752"/>
            <a:ext cx="2057400" cy="597217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58752"/>
            <a:ext cx="6019800" cy="597217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6F7E3A-B166-407D-9866-32884E7D5B37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40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44075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75148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FC5F6-F338-4AE4-BB23-26385BCFC423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677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EBB0C4-6273-4C6E-B9BD-2EDC30F1CD52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550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AB4D41-86C1-4908-B66A-0B50CEB3BF29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409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426E2C-56C1-4E0D-A793-0088A7FDD37E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145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39B41-D8B5-4052-B551-9B5525EAA8B6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429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4136C-8742-45B2-AF27-D93DF72833A9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828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BBEA6-7C60-4B02-AE87-00D78D8422AF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75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CAD897-D46E-4AD2-BD9B-49DD3E640873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260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9140825" cy="6851650"/>
            <a:chOff x="0" y="0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246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 sz="1350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41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sp>
          <p:nvSpPr>
            <p:cNvPr id="1043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grpSp>
          <p:nvGrpSpPr>
            <p:cNvPr id="1044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045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6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7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8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9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0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1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2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3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4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5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6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7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8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9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0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1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2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3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4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5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6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7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8" name="Freeform 39"/>
              <p:cNvSpPr>
                <a:spLocks/>
              </p:cNvSpPr>
              <p:nvPr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9" name="Freeform 40"/>
              <p:cNvSpPr>
                <a:spLocks/>
              </p:cNvSpPr>
              <p:nvPr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</p:grpSp>
      </p:grpSp>
      <p:sp>
        <p:nvSpPr>
          <p:cNvPr id="10281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0282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0283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75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8624D31-43A5-475A-80CF-332C9F6DCF35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10284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75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0285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75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19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1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08673" y="1830515"/>
            <a:ext cx="7543800" cy="356616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i-FI" altLang="fi-FI" sz="8000" dirty="0">
                <a:ea typeface="+mj-ea"/>
              </a:rPr>
              <a:t>LI5</a:t>
            </a:r>
            <a:br>
              <a:rPr lang="fi-FI" altLang="fi-FI" dirty="0">
                <a:ea typeface="+mj-ea"/>
              </a:rPr>
            </a:br>
            <a:r>
              <a:rPr lang="fi-FI" altLang="fi-FI" sz="6700" dirty="0">
                <a:ea typeface="+mj-ea"/>
              </a:rPr>
              <a:t>Virkistystä liikunnasta</a:t>
            </a:r>
            <a:br>
              <a:rPr lang="fi-FI" altLang="fi-FI" dirty="0"/>
            </a:br>
            <a:r>
              <a:rPr lang="fi-FI" altLang="fi-FI" dirty="0">
                <a:ea typeface="+mj-ea"/>
              </a:rPr>
              <a:t> </a:t>
            </a:r>
            <a:endParaRPr lang="fi-FI" altLang="fi-FI" sz="6000" dirty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76962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87C40A-955C-DB2A-EFE5-CECBF6DB2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Tukimuodot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42108D-38D9-4E9F-DE42-A8562BC05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Opintojakson tavoitteet, sisältö ja arviointi käyty yhteisesti läpi ensimmäisellä oppitunnilla.</a:t>
            </a:r>
          </a:p>
          <a:p>
            <a:r>
              <a:rPr lang="fi-FI" dirty="0"/>
              <a:t>Opetuksessa käytetään soveltuvin osin lyhyitä sanallisia ohjeita, näyttöjä ja kuvamateriaalia.</a:t>
            </a:r>
          </a:p>
          <a:p>
            <a:r>
              <a:rPr lang="fi-FI" dirty="0"/>
              <a:t>Opiskelijan yksilöllinen ohjaus tunnilla.</a:t>
            </a:r>
          </a:p>
          <a:p>
            <a:r>
              <a:rPr lang="fi-FI" dirty="0"/>
              <a:t>Eriytetty ja yksilöity suoritusmahdollisuus oppitunnin tehtävissä.</a:t>
            </a:r>
          </a:p>
          <a:p>
            <a:r>
              <a:rPr lang="fi-FI" dirty="0"/>
              <a:t>Arviointia toteutetaan tarvittaessa esim. terveydellisistä syistä soveltaen</a:t>
            </a:r>
          </a:p>
          <a:p>
            <a:r>
              <a:rPr lang="fi-FI" dirty="0"/>
              <a:t>Opiskelijalla on mahdollisuus tukiopetukseen.</a:t>
            </a:r>
          </a:p>
          <a:p>
            <a:r>
              <a:rPr lang="fi-FI" dirty="0"/>
              <a:t>Poissaolojen korvaus tapahtuu koeviikon korvauskerroilla.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31523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811213" y="306606"/>
            <a:ext cx="7543800" cy="1450757"/>
          </a:xfrm>
          <a:noFill/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i-FI" altLang="fi-FI" sz="4000" dirty="0"/>
              <a:t>LI5 – Virkistystä liikunnasta-opintojakson </a:t>
            </a:r>
            <a:r>
              <a:rPr lang="fi-FI" altLang="fi-FI" sz="4000" dirty="0">
                <a:ea typeface="+mj-ea"/>
              </a:rPr>
              <a:t>numeerinen arviointi koostuu kahdesta osa-alueesta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743200"/>
            <a:ext cx="8229600" cy="2943225"/>
          </a:xfrm>
        </p:spPr>
        <p:txBody>
          <a:bodyPr>
            <a:noAutofit/>
          </a:bodyPr>
          <a:lstStyle/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sz="3200" dirty="0"/>
              <a:t>Liikuntakykyisyys opintojaksolla läpikäydyissä lajeissa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sz="3200" dirty="0"/>
              <a:t>Tuntitoiminta: liikunta-aktiivisuus, -asenne ja yhteistyötaidot 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endParaRPr lang="fi-FI" sz="3200" dirty="0"/>
          </a:p>
          <a:p>
            <a:pPr marL="990600" lvl="1" indent="-533400" eaLnBrk="1" hangingPunct="1">
              <a:buFont typeface="Wingdings" pitchFamily="2" charset="2"/>
              <a:buNone/>
              <a:defRPr/>
            </a:pPr>
            <a:r>
              <a:rPr lang="fi-FI" sz="3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04388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1B97C6-816F-4EDE-B0C0-43314A4A2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1" y="1314451"/>
            <a:ext cx="7773339" cy="666440"/>
          </a:xfrm>
        </p:spPr>
        <p:txBody>
          <a:bodyPr>
            <a:normAutofit fontScale="90000"/>
          </a:bodyPr>
          <a:lstStyle/>
          <a:p>
            <a:r>
              <a:rPr lang="fi-FI" dirty="0"/>
              <a:t>Motoriset perustaidot, joiden pohjalta lajitaidot rakentuvat: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FEB7198-7682-402B-8388-CABACA74C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331" y="1975772"/>
            <a:ext cx="2474232" cy="543085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Tasapainotaidot </a:t>
            </a:r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E03D11B-2D37-453E-A653-DF0F265EF5E5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685331" y="2527386"/>
            <a:ext cx="2474232" cy="2673264"/>
          </a:xfrm>
        </p:spPr>
        <p:txBody>
          <a:bodyPr>
            <a:normAutofit/>
          </a:bodyPr>
          <a:lstStyle/>
          <a:p>
            <a:r>
              <a:rPr lang="fi-FI" b="1" dirty="0">
                <a:effectLst/>
                <a:ea typeface="+mn-lt"/>
                <a:cs typeface="+mn-lt"/>
              </a:rPr>
              <a:t>Staattinen ja dynaaminen tasapaino:</a:t>
            </a:r>
            <a:endParaRPr lang="fi-FI" b="1" dirty="0">
              <a:effectLst/>
            </a:endParaRPr>
          </a:p>
          <a:p>
            <a:r>
              <a:rPr lang="fi-FI" b="1" dirty="0">
                <a:effectLst/>
                <a:ea typeface="+mn-lt"/>
                <a:cs typeface="+mn-lt"/>
              </a:rPr>
              <a:t>Pystyasennot</a:t>
            </a:r>
            <a:endParaRPr lang="fi-FI" b="1" dirty="0">
              <a:effectLst/>
            </a:endParaRPr>
          </a:p>
          <a:p>
            <a:r>
              <a:rPr lang="fi-FI" b="1" dirty="0">
                <a:effectLst/>
                <a:ea typeface="+mn-lt"/>
                <a:cs typeface="+mn-lt"/>
              </a:rPr>
              <a:t> pää alaspäin asennot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pyöriminen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heiluminen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pysähtyminen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väistäminen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koukistaminen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ojentaminen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kieriminen </a:t>
            </a:r>
            <a:endParaRPr lang="fi-FI" b="1" dirty="0">
              <a:effectLst/>
            </a:endParaRPr>
          </a:p>
          <a:p>
            <a:pPr marL="214313" indent="-214313">
              <a:buChar char="•"/>
            </a:pPr>
            <a:endParaRPr lang="fi-FI" b="1" dirty="0">
              <a:effectLst/>
            </a:endParaRP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56483B8-EB89-4A2E-9BF4-A116BAEB7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330762" y="1984302"/>
            <a:ext cx="2468641" cy="543085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Perustaidot ja liikeyhdistelmät</a:t>
            </a:r>
            <a:endParaRPr lang="fi-FI" dirty="0"/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81199E25-456F-4B52-BDB4-F0F739C38F61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3331012" y="2527386"/>
            <a:ext cx="2477513" cy="2673264"/>
          </a:xfrm>
        </p:spPr>
        <p:txBody>
          <a:bodyPr/>
          <a:lstStyle/>
          <a:p>
            <a:r>
              <a:rPr lang="fi-FI" b="1" dirty="0">
                <a:effectLst/>
                <a:ea typeface="+mn-lt"/>
                <a:cs typeface="+mn-lt"/>
              </a:rPr>
              <a:t>käveleminen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juokseminen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loikkiminen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rytmissä hyppiminen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hyppeleminen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kiipeileminen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laukkaaminen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liukuminen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kinkkaaminen</a:t>
            </a:r>
            <a:r>
              <a:rPr lang="fi-FI" dirty="0">
                <a:ea typeface="+mn-lt"/>
                <a:cs typeface="+mn-lt"/>
              </a:rPr>
              <a:t> </a:t>
            </a:r>
            <a:endParaRPr lang="fi-FI" dirty="0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5DA8013A-76E7-4807-B6CD-E38C5FAD29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79974" y="1975772"/>
            <a:ext cx="2478696" cy="602794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Välineen käsittelytaidot</a:t>
            </a:r>
            <a:endParaRPr lang="fi-FI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FFC28717-B6B9-42BA-B2FD-1289AF4EFC4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5979974" y="2527386"/>
            <a:ext cx="2478696" cy="2673264"/>
          </a:xfrm>
        </p:spPr>
        <p:txBody>
          <a:bodyPr/>
          <a:lstStyle/>
          <a:p>
            <a:r>
              <a:rPr lang="fi-FI" b="1" dirty="0">
                <a:effectLst/>
                <a:ea typeface="+mn-lt"/>
                <a:cs typeface="+mn-lt"/>
              </a:rPr>
              <a:t>Itsestä poispäin tapahtuvat ja vastaanottavat liikkeet: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vierittäminen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heittäminen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potkiminen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työntäminen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lyöminen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pomputtaminen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kiinniottaminen</a:t>
            </a:r>
            <a:endParaRPr lang="fi-FI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02529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z="4400" dirty="0">
                <a:ea typeface="+mj-ea"/>
              </a:rPr>
              <a:t>Liikuntakykyisyys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Taitojen arviointi perustuu </a:t>
            </a:r>
            <a:r>
              <a:rPr lang="fi-FI" sz="1800" b="1" u="sng" dirty="0">
                <a:effectLst/>
              </a:rPr>
              <a:t>jatkuvaan näyttöön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Opettaja havainnoi ja arvioi opiskelijan osoittamia taitoja liikunnan opintojakson aikana läpikäydyissä lajeissa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Taitotason arviointina toimii lajitaitojen keskiarvo.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Esimerkki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>
              <a:ea typeface="+mn-ea"/>
            </a:endParaRPr>
          </a:p>
        </p:txBody>
      </p:sp>
      <p:graphicFrame>
        <p:nvGraphicFramePr>
          <p:cNvPr id="68" name="Taulukko 67"/>
          <p:cNvGraphicFramePr>
            <a:graphicFrameLocks noGrp="1"/>
          </p:cNvGraphicFramePr>
          <p:nvPr/>
        </p:nvGraphicFramePr>
        <p:xfrm>
          <a:off x="594359" y="4414838"/>
          <a:ext cx="8001000" cy="1857375"/>
        </p:xfrm>
        <a:graphic>
          <a:graphicData uri="http://schemas.openxmlformats.org/drawingml/2006/table">
            <a:tbl>
              <a:tblPr/>
              <a:tblGrid>
                <a:gridCol w="88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11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salibandy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pesäpallo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jalkapallo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uinti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jääpelit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yleisurheilu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suunnistus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keskiarvo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1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7,75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8.5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7,82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2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7,25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7,68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3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4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6,64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6639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8313" y="549274"/>
            <a:ext cx="8229600" cy="5780089"/>
          </a:xfrm>
          <a:solidFill>
            <a:schemeClr val="bg1"/>
          </a:solidFill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400" b="1" dirty="0">
                <a:effectLst/>
                <a:ea typeface="+mn-ea"/>
              </a:rPr>
              <a:t> Arvosanan, erinomainen (10), kriteerit</a:t>
            </a:r>
            <a:endParaRPr lang="fi-FI" sz="24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22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Lajin näyttötilanteessa opiskelijan taitotaso on erinomainen ja osoittaa </a:t>
            </a:r>
            <a:r>
              <a:rPr lang="fi-FI" sz="2200" dirty="0">
                <a:effectLst/>
              </a:rPr>
              <a:t>  </a:t>
            </a:r>
            <a:r>
              <a:rPr lang="fi-FI" sz="2200" dirty="0">
                <a:effectLst/>
                <a:ea typeface="+mn-ea"/>
              </a:rPr>
              <a:t>huippuosaamista.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/>
              <a:t> </a:t>
            </a:r>
            <a:r>
              <a:rPr lang="fi-FI" sz="2200" dirty="0">
                <a:effectLst/>
              </a:rPr>
              <a:t>S</a:t>
            </a:r>
            <a:r>
              <a:rPr lang="fi-FI" sz="2200" dirty="0">
                <a:effectLst/>
                <a:ea typeface="+mn-ea"/>
              </a:rPr>
              <a:t>uorituksesta on nähtävissä liikkeiden helppous, sujuvuus, taloudellisuus, tehokkuus sekä liikkeiden saumaton liittyminen toisiinsa.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Opiskelija osaa soveltaa liikesuorituksia tarkoituksenmukaisella tavalla. Opiskelija on aloitteellinen ja pystyy löytämään omaperäisiä ja oikeita ratkaisuja erilaisissa olosuhteissa ja tilanteissa.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Opiskelijalla on runsas ja monipuolinen liikevalikoima ja suorituksessa on vain vähäisiä virheitä.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i-FI" sz="2200" dirty="0">
                <a:effectLst/>
                <a:ea typeface="+mn-ea"/>
              </a:rPr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400" b="1" dirty="0">
                <a:effectLst/>
                <a:ea typeface="+mn-ea"/>
              </a:rPr>
              <a:t>Arvosanan, hyvä (8), kriteerit</a:t>
            </a:r>
            <a:endParaRPr lang="fi-FI" sz="2400" dirty="0">
              <a:effectLst/>
              <a:ea typeface="+mn-e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200" b="1" dirty="0">
                <a:effectLst/>
                <a:ea typeface="+mn-ea"/>
              </a:rPr>
              <a:t> </a:t>
            </a:r>
            <a:endParaRPr lang="fi-FI" sz="22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Lajin näyttötilanteessa opiskelijan taitotaso on hyvä.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Yksittäiset liikesuoritukset ovat sujuvia, mutta liikkeiden yhdistelyssä ja kyvyssä soveltaa niitä eri tilanteissa on puutteita. Opiskelija hallitsee lajin perustaidot hyvin.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Vaativammissa ja vaikeammissa liikesuorituksissa esiintyy puutteellisuuksia tai virheitä.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fi-FI" sz="2400" dirty="0">
              <a:effectLst/>
              <a:ea typeface="+mn-e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400" b="1" dirty="0">
                <a:effectLst/>
                <a:ea typeface="+mn-ea"/>
              </a:rPr>
              <a:t>Arvosanan, kohtalainen (6), kriteerit</a:t>
            </a:r>
            <a:endParaRPr lang="fi-FI" sz="24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22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Lajin näyttötilanteessa opiskelijan tekninen taitotaso on kohtalainen,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Suoritustavassa on puutteita tai taitotaso on vielä suppea.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Opiskelijan perustaidoissa on runsaasti puutteita ja virheitä, mutta takaa lajin perustasolla vielä turvallisen suorituksen.</a:t>
            </a:r>
            <a:endParaRPr lang="fi-FI" sz="1400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14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2200" dirty="0">
              <a:effectLst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67951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9938" y="371476"/>
            <a:ext cx="8374062" cy="1371600"/>
          </a:xfrm>
        </p:spPr>
        <p:txBody>
          <a:bodyPr/>
          <a:lstStyle/>
          <a:p>
            <a:pPr marL="838200" indent="-838200" algn="l" eaLnBrk="1" hangingPunct="1">
              <a:defRPr/>
            </a:pPr>
            <a:r>
              <a:rPr lang="fi-FI" sz="4000" dirty="0">
                <a:ea typeface="+mj-ea"/>
              </a:rPr>
              <a:t>Tuntitoiminta: liikunta-aktiivisuus,   -asenne ja yhteistyötaidot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2928938"/>
            <a:ext cx="8229600" cy="3200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Liikunta-aktiivisuuden, -asenteen ja yhteistyötaitojen arviointi perustuu </a:t>
            </a:r>
            <a:r>
              <a:rPr lang="fi-FI" sz="1800" b="1" u="sng" dirty="0">
                <a:effectLst/>
              </a:rPr>
              <a:t>jatkuvaan näyttöön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Opettaja havainnoi ja arvioi opiskelijan liikunta-aktiivisuutta, -asennetta ja yhteistyötaitoja liikuntatuntien aikana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Myöhästelyt, puutteelliset varusteet ja selvittämättömät poissaolot vaikuttavat erittäin negatiivisesti arviointiin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Tuntitoiminnan arviointina toimii tuntitoimintaa kuvaavien numeroiden keskiarvo. 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Esimerkki: </a:t>
            </a:r>
          </a:p>
          <a:p>
            <a:pPr lvl="6">
              <a:buFont typeface="Wingdings" pitchFamily="2" charset="2"/>
              <a:buChar char="n"/>
              <a:defRPr/>
            </a:pPr>
            <a:r>
              <a:rPr lang="fi-FI" sz="1200" b="1" dirty="0"/>
              <a:t>Aktiivisuus 	7</a:t>
            </a:r>
          </a:p>
          <a:p>
            <a:pPr lvl="6">
              <a:buFont typeface="Wingdings" pitchFamily="2" charset="2"/>
              <a:buChar char="n"/>
              <a:defRPr/>
            </a:pPr>
            <a:r>
              <a:rPr lang="fi-FI" sz="1200" b="1" dirty="0"/>
              <a:t>Asennoituminen tuntityöskentelyyn	8</a:t>
            </a:r>
          </a:p>
          <a:p>
            <a:pPr lvl="6">
              <a:buFont typeface="Wingdings" pitchFamily="2" charset="2"/>
              <a:buChar char="n"/>
              <a:defRPr/>
            </a:pPr>
            <a:r>
              <a:rPr lang="fi-FI" sz="1200" b="1" dirty="0"/>
              <a:t>Yhteistyöhalukkuus ja   -kyvykkyys	8	</a:t>
            </a:r>
          </a:p>
          <a:p>
            <a:pPr marL="2057400" lvl="6" indent="0">
              <a:buNone/>
              <a:defRPr/>
            </a:pPr>
            <a:r>
              <a:rPr lang="fi-FI" sz="1200" b="1" dirty="0"/>
              <a:t>	KA 7,8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>
              <a:ea typeface="+mn-ea"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endParaRPr lang="fi-FI" dirty="0">
              <a:ea typeface="+mn-ea"/>
            </a:endParaRPr>
          </a:p>
        </p:txBody>
      </p:sp>
      <p:sp>
        <p:nvSpPr>
          <p:cNvPr id="2" name="Nuoli oikealle 1"/>
          <p:cNvSpPr/>
          <p:nvPr/>
        </p:nvSpPr>
        <p:spPr>
          <a:xfrm>
            <a:off x="2818325" y="5892289"/>
            <a:ext cx="300037" cy="1714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5061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6033332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b="1" dirty="0"/>
              <a:t>Tuntitoiminnan arvioinnin kriteerit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fi-FI" sz="950" b="1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b="1" dirty="0"/>
              <a:t>Mukanaolo opetustilanteessa</a:t>
            </a:r>
            <a:endParaRPr lang="fi-FI" sz="1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10 	aktiivista, osallistuvaa ja aloitteellista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9  	aktiivista ja osallistuvaa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8   	useimmiten aktiivista ja osallistuvaa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7   	taipumusta passiivisuuteen ja vetäytymiseen, osallistuminen on muodollisesti halutonta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6  	passiivista ja vetäytyvää, vaikeuttaa omalla toiminnallaan toisten harjoittelua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1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b="1" dirty="0"/>
              <a:t>Asennoituminen opiskeluun</a:t>
            </a:r>
            <a:endParaRPr lang="fi-FI" sz="1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10 	erittäin myönteinen: opiskelija järjestelee, valmistelee, hoitaa erittäin hyvin lupaamansa asiat ja kantaa vastuuta 	omasta tekemisestään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9 	myönteinen: opiskelija yleensä selvittää asiansa hyvissä ajoin, valmistelee ajoittain ja kantaa vastuuta omasta 	tekemistään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8 	melko myönteinen: opiskelija kantaa vastuuta muistutettaessa, noudattaa määräaikoja, tekee järjestelyjä ja valmisteluja 	pyydettäessä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7 	jossain määrin kielteinen: opiskelija unohtelee yhteisiä sopimuksia ja määräaikojen noudattamisessa on toivomisen 	varaa, ei ota vastatakseen mistään vapaaehtoisesti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6	kielteinen: opiskelija ei noudata yhteisiä sopimuksia ja määräaikoja, odottaa valmista, ei järjestele, ei kanna vastuuta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 </a:t>
            </a:r>
            <a:r>
              <a:rPr lang="fi-FI" sz="1000" b="1" dirty="0"/>
              <a:t> </a:t>
            </a:r>
            <a:endParaRPr lang="fi-FI" sz="1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b="1" dirty="0"/>
              <a:t>Yhteistyöhalukkuus ja –kyvykkyys</a:t>
            </a:r>
            <a:endParaRPr lang="fi-FI" sz="1000" dirty="0"/>
          </a:p>
          <a:p>
            <a:pPr marL="78295" lvl="1" indent="0">
              <a:buNone/>
            </a:pPr>
            <a:r>
              <a:rPr lang="fi-FI" sz="1000" dirty="0"/>
              <a:t>10	työskentelee mieluiten ryhmässä, suhtautuu myönteisesti muihin, omaa hyvät yhteistyötaidot, kannustaa ja 		auttaa muita, kantaa vastuuta myös toisten työskentelystä, edistää harjoitteiden sujumista heikompien osalta</a:t>
            </a:r>
          </a:p>
          <a:p>
            <a:pPr marL="306895" lvl="1" indent="-228600">
              <a:buAutoNum type="arabicPlain" startAt="9"/>
            </a:pPr>
            <a:r>
              <a:rPr lang="fi-FI" sz="1000" dirty="0"/>
              <a:t>  	pystyy useimmiten työskentelemään yhdessä, suhtautuu yleensä myönteisesti muihin, kantaa ajoittain vastuuta myös 	toisten työskentelystä ja edistää harjoitteiden sujumista</a:t>
            </a:r>
          </a:p>
          <a:p>
            <a:pPr marL="78295" lvl="1" indent="0">
              <a:buNone/>
            </a:pPr>
            <a:r>
              <a:rPr lang="fi-FI" sz="1000" dirty="0"/>
              <a:t>8 	valmis työskentelemään ryhmässä näin vaadittaessa ja suhtautuu neutraalisti muihin</a:t>
            </a:r>
          </a:p>
          <a:p>
            <a:pPr marL="78295" lvl="1" indent="0">
              <a:buNone/>
            </a:pPr>
            <a:r>
              <a:rPr lang="fi-FI" sz="1000" dirty="0"/>
              <a:t>7 	työskentelee mieluummin yksin tai valitsemiensa opiskelijoiden kanssa kuin ryhmässä, yhteistyökyvyssä toivomisen varaa</a:t>
            </a:r>
          </a:p>
          <a:p>
            <a:pPr marL="78295" lvl="1" indent="0">
              <a:buNone/>
            </a:pPr>
            <a:r>
              <a:rPr lang="fi-FI" sz="1000" dirty="0"/>
              <a:t>6	työskentelee mieluiten yksin tai kieltäytyy yhteistyöstä, ei pysty yhteistyöhön, suhtautuu kielteisesti yhteiseen 	toimintaan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 </a:t>
            </a:r>
            <a:r>
              <a:rPr lang="fi-FI" sz="1000" b="1" dirty="0"/>
              <a:t>Poissaolojen vaikutus arviointiin</a:t>
            </a:r>
            <a:endParaRPr lang="fi-FI" sz="1000" dirty="0"/>
          </a:p>
          <a:p>
            <a:pPr marL="281178" lvl="1" indent="-1714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sz="1000" dirty="0"/>
              <a:t>Poissaolot heikentävät arvioinnin mahdollisuutta ja vinouttavat lajinäyttöjen keskiarvoa. Tämän vuoksi lukuisilla selvitetyilläkin poissaoloilla on laskeva vaikutus. </a:t>
            </a:r>
          </a:p>
          <a:p>
            <a:pPr marL="281178" lvl="1" indent="-1714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sz="1000" u="sng" dirty="0"/>
              <a:t>Yksi selvittämätön poissaolo laskee 1/3 verran kokonaisnumeroa alaspäin </a:t>
            </a:r>
            <a:r>
              <a:rPr lang="fi-FI" sz="1000" dirty="0"/>
              <a:t>(esim. kaksi selvittämätöntä poissaoloa saattaa laskea numeron edeltävään arvosanaan 8 -&gt;  8 - 0,66 = 7,33 -&gt; arvosana 7)</a:t>
            </a:r>
          </a:p>
          <a:p>
            <a:pPr marL="281178" lvl="1" indent="-1714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sz="1000" dirty="0"/>
              <a:t>Mikäli opiskelija on toistuvasti pois </a:t>
            </a:r>
            <a:r>
              <a:rPr lang="fi-FI" sz="1000" dirty="0" err="1"/>
              <a:t>tietyiltä</a:t>
            </a:r>
            <a:r>
              <a:rPr lang="fi-FI" sz="1000" dirty="0"/>
              <a:t> esim. yksilölajien tunneilta, </a:t>
            </a:r>
            <a:r>
              <a:rPr lang="fi-FI" sz="1000" dirty="0" err="1"/>
              <a:t>poissaoltujen</a:t>
            </a:r>
            <a:r>
              <a:rPr lang="fi-FI" sz="1000" dirty="0"/>
              <a:t> tuntien lajinumeroksi tulee 4, mikä laskee lajinäyttöjen keskiarvoa.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fi-FI" sz="1000" dirty="0"/>
          </a:p>
          <a:p>
            <a:pPr marL="0"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fi-FI" sz="1000" dirty="0"/>
          </a:p>
        </p:txBody>
      </p:sp>
    </p:spTree>
    <p:extLst>
      <p:ext uri="{BB962C8B-B14F-4D97-AF65-F5344CB8AC3E}">
        <p14:creationId xmlns:p14="http://schemas.microsoft.com/office/powerpoint/2010/main" val="5569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4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4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4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4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4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45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45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45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45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45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45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45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>
                <a:ea typeface="+mj-ea"/>
              </a:rPr>
              <a:t>Liikunnan opintojakson numero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fi-FI" sz="2000" b="1" dirty="0">
                <a:effectLst/>
              </a:rPr>
              <a:t>Opintojakson numero muodostuu </a:t>
            </a:r>
            <a:r>
              <a:rPr lang="fi-FI" sz="2000" b="1" dirty="0" err="1">
                <a:effectLst/>
              </a:rPr>
              <a:t>liikuntakysyisyyden</a:t>
            </a:r>
            <a:r>
              <a:rPr lang="fi-FI" sz="2000" b="1" dirty="0">
                <a:effectLst/>
              </a:rPr>
              <a:t> ja tuntitoiminnan numeeristen arviointien keskiarvosta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fi-FI" sz="2000" b="1" dirty="0">
                <a:effectLst/>
              </a:rPr>
              <a:t>Keskiarvo pyöristetään lähimpään kokonaislukuun 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fi-FI" sz="2000" b="1" dirty="0">
                <a:effectLst/>
              </a:rPr>
              <a:t>Esimerkki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fi-FI" sz="2000" dirty="0">
              <a:ea typeface="+mn-ea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endParaRPr lang="fi-FI" sz="2000" dirty="0">
              <a:ea typeface="+mn-ea"/>
            </a:endParaRPr>
          </a:p>
        </p:txBody>
      </p:sp>
      <p:graphicFrame>
        <p:nvGraphicFramePr>
          <p:cNvPr id="33" name="Taulukko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970661"/>
              </p:ext>
            </p:extLst>
          </p:nvPr>
        </p:nvGraphicFramePr>
        <p:xfrm>
          <a:off x="1965960" y="3857414"/>
          <a:ext cx="6400800" cy="1479552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endParaRPr kumimoji="0" lang="fi-FI" altLang="fi-FI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liikuntakykyisyys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tuntitoiminta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numero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1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7,2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9.25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(8,225)       8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2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(9,5)        10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3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7,9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(8,45)       9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955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599"/>
            <a:ext cx="8229600" cy="84803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i-FI" altLang="fi-FI" dirty="0">
                <a:effectLst/>
              </a:rPr>
              <a:t>Liikuntatuntien poissaoloista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19433"/>
            <a:ext cx="8229600" cy="6056670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Liikuntatuntien arviointi pohjautuu jatkuvaan näyttöön liikuntatunneilla.</a:t>
            </a:r>
            <a:r>
              <a:rPr lang="fi-FI" altLang="fi-FI" sz="1700" dirty="0">
                <a:effectLst/>
              </a:rPr>
              <a:t> Mikäli opiskelija on useasti poissa liikuntatunneilta, ei opettaja voi arvioida opiskelijan osaamista poissaolotuntien aikana läpikäydyissä asioissa. Liikuntatuntien arviointi edellyttää aktiivista osallistumista liikuntatunneille. Liikuntamuodot vaihtuvat liikuntatunneittain.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Kaikki poissaolot tulee selvittää </a:t>
            </a:r>
            <a:r>
              <a:rPr lang="fi-FI" altLang="fi-FI" sz="1700" dirty="0">
                <a:effectLst/>
              </a:rPr>
              <a:t>toimittamalla opettajalle kirjallinen lääkärin / terveydenhoitajan / vanhempien laittama poissaoloselvitys </a:t>
            </a:r>
            <a:r>
              <a:rPr lang="fi-FI" altLang="fi-FI" sz="1700" dirty="0" err="1">
                <a:effectLst/>
              </a:rPr>
              <a:t>wilmaan</a:t>
            </a:r>
            <a:r>
              <a:rPr lang="fi-FI" altLang="fi-FI" sz="1700" dirty="0">
                <a:effectLst/>
              </a:rPr>
              <a:t> tai </a:t>
            </a:r>
            <a:r>
              <a:rPr lang="fi-FI" altLang="fi-FI" sz="1700" dirty="0" err="1">
                <a:effectLst/>
              </a:rPr>
              <a:t>wilma</a:t>
            </a:r>
            <a:r>
              <a:rPr lang="fi-FI" altLang="fi-FI" sz="1700" dirty="0">
                <a:effectLst/>
              </a:rPr>
              <a:t>-viesti vanhemmalta. Kirjallinen poissaolotodistus tulee esittää </a:t>
            </a:r>
            <a:r>
              <a:rPr lang="fi-FI" altLang="fi-FI" sz="1700" b="1" dirty="0">
                <a:effectLst/>
              </a:rPr>
              <a:t>heti seuraavalla tunnilla</a:t>
            </a:r>
            <a:r>
              <a:rPr lang="fi-FI" altLang="fi-FI" sz="1700" dirty="0">
                <a:effectLst/>
              </a:rPr>
              <a:t> poissaolon jälkeen. Älä jätä selvityksiä roikkumaan. Opintojakson päätyttyä selvityksiä ei enää huomioida. </a:t>
            </a:r>
            <a:r>
              <a:rPr lang="fi-FI" altLang="fi-FI" sz="1700" b="1" dirty="0">
                <a:effectLst/>
              </a:rPr>
              <a:t>Selvittämättömät poissaolot vaikuttavat numeroon</a:t>
            </a:r>
            <a:r>
              <a:rPr lang="fi-FI" altLang="fi-FI" sz="1700" dirty="0">
                <a:effectLst/>
              </a:rPr>
              <a:t> (1 selvittämätön  -&gt; -1/3 kokonaisnumerosta alaspäin; 2 selvittämätöntä -&gt; 2/3 kokonaisnumerosta alaspäin</a:t>
            </a:r>
            <a:r>
              <a:rPr lang="is-IS" altLang="fi-FI" sz="1700" dirty="0">
                <a:effectLst/>
              </a:rPr>
              <a:t>…</a:t>
            </a:r>
            <a:r>
              <a:rPr lang="fi-FI" altLang="fi-FI" sz="1700" dirty="0">
                <a:effectLst/>
              </a:rPr>
              <a:t>) ja johtavat opintojaksolta poistamiseen. 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dirty="0">
                <a:effectLst/>
              </a:rPr>
              <a:t>Mikäli poissaoloja kertyy enemmän kuin </a:t>
            </a:r>
            <a:r>
              <a:rPr lang="fi-FI" altLang="fi-FI" sz="1700" b="1" dirty="0">
                <a:effectLst/>
              </a:rPr>
              <a:t>kolme 75 minuutin oppituntia</a:t>
            </a:r>
            <a:r>
              <a:rPr lang="fi-FI" altLang="fi-FI" sz="1700" dirty="0">
                <a:effectLst/>
              </a:rPr>
              <a:t>, opiskelija on velvollinen korvaamaan neljännen poissaolonsa jne. </a:t>
            </a:r>
            <a:r>
              <a:rPr lang="fi-FI" altLang="fi-FI" sz="1700" b="1" u="sng" dirty="0">
                <a:effectLst/>
              </a:rPr>
              <a:t>Viides selvittämätön poissaolo johtaa opintojakson päättymiseen</a:t>
            </a:r>
            <a:r>
              <a:rPr lang="fi-FI" altLang="fi-FI" sz="1700" u="sng" dirty="0">
                <a:effectLst/>
              </a:rPr>
              <a:t>. </a:t>
            </a:r>
            <a:endParaRPr lang="fi-FI" altLang="fi-FI" sz="1700" dirty="0">
              <a:effectLst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Poissaolon korvaaminen</a:t>
            </a:r>
            <a:r>
              <a:rPr lang="fi-FI" altLang="fi-FI" sz="1700" dirty="0">
                <a:effectLst/>
              </a:rPr>
              <a:t> tapahtuu osallistumalla koeviikolla järjestettävään korvauskertaan.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dirty="0">
                <a:effectLst/>
              </a:rPr>
              <a:t>Mikäli opiskelija on poissa </a:t>
            </a:r>
            <a:r>
              <a:rPr lang="fi-FI" altLang="fi-FI" sz="1700" b="1" dirty="0">
                <a:effectLst/>
              </a:rPr>
              <a:t>testitunnilta</a:t>
            </a:r>
            <a:r>
              <a:rPr lang="fi-FI" altLang="fi-FI" sz="1700" dirty="0">
                <a:effectLst/>
              </a:rPr>
              <a:t>, on hänen korvattava testitunti koeviikolla järjestettävässä uusintatestissä opintojakson arvioinnin saamiseksi. Mikäli testitunti jää kokonaan suorittamatta, </a:t>
            </a:r>
            <a:r>
              <a:rPr lang="fi-FI" altLang="fi-FI" sz="1700" dirty="0"/>
              <a:t>testi</a:t>
            </a:r>
            <a:r>
              <a:rPr lang="fi-FI" altLang="fi-FI" sz="1700" dirty="0">
                <a:effectLst/>
              </a:rPr>
              <a:t>arvioksi tulee nelonen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dirty="0">
                <a:effectLst/>
              </a:rPr>
              <a:t>Kaikki opintojaksoon kuuluvat suoritukset on hoidettava kuntoon ennen periodin päättymistä. Periodin päätyttyä puuttuvat suoritukset näkyvät arvioinnissa arvosanaa alentavasti tai johtavat opintojakson arvostelematta jättämiseen. </a:t>
            </a:r>
            <a:r>
              <a:rPr lang="fi-FI" altLang="fi-FI" sz="1700" b="1" dirty="0">
                <a:effectLst/>
              </a:rPr>
              <a:t>Periodin päätyttyä suoritukset nollautuvat</a:t>
            </a:r>
            <a:r>
              <a:rPr lang="fi-FI" altLang="fi-FI" sz="1700" dirty="0">
                <a:effectLst/>
              </a:rPr>
              <a:t> ja opiskelija joutuu käymään koko opintojakson uudestaan arvosanan saamiseksi, mikäli opintojakson jatkamiselle (arvosana </a:t>
            </a:r>
            <a:r>
              <a:rPr lang="fi-FI" altLang="fi-FI" sz="1700" b="1" dirty="0">
                <a:effectLst/>
              </a:rPr>
              <a:t>T </a:t>
            </a:r>
            <a:r>
              <a:rPr lang="fi-FI" altLang="fi-FI" sz="1700" dirty="0">
                <a:effectLst/>
              </a:rPr>
              <a:t>) ei ole perusteita.</a:t>
            </a:r>
            <a:endParaRPr lang="fi-FI" altLang="fi-FI" sz="17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68843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nimBg="1"/>
    </p:bldLst>
  </p:timing>
</p:sld>
</file>

<file path=ppt/theme/theme1.xml><?xml version="1.0" encoding="utf-8"?>
<a:theme xmlns:a="http://schemas.openxmlformats.org/drawingml/2006/main" name="Teema1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ilpailu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lpailu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ema1" id="{FEF84D96-E9B0-4D3C-9820-DB445FC8C4C7}" vid="{5806BB5E-CA5A-46B5-9E48-5B2F29E3C98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Teema1</Template>
  <TotalTime>28</TotalTime>
  <Words>1042</Words>
  <Application>Microsoft Office PowerPoint</Application>
  <PresentationFormat>Näytössä katseltava diaesitys (4:3)</PresentationFormat>
  <Paragraphs>178</Paragraphs>
  <Slides>10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Verdana</vt:lpstr>
      <vt:lpstr>Wingdings</vt:lpstr>
      <vt:lpstr>Teema1</vt:lpstr>
      <vt:lpstr>LI5 Virkistystä liikunnasta  </vt:lpstr>
      <vt:lpstr>LI5 – Virkistystä liikunnasta-opintojakson numeerinen arviointi koostuu kahdesta osa-alueesta </vt:lpstr>
      <vt:lpstr>Motoriset perustaidot, joiden pohjalta lajitaidot rakentuvat:</vt:lpstr>
      <vt:lpstr>Liikuntakykyisyys</vt:lpstr>
      <vt:lpstr>PowerPoint-esitys</vt:lpstr>
      <vt:lpstr>Tuntitoiminta: liikunta-aktiivisuus,   -asenne ja yhteistyötaidot</vt:lpstr>
      <vt:lpstr>PowerPoint-esitys</vt:lpstr>
      <vt:lpstr>Liikunnan opintojakson numero</vt:lpstr>
      <vt:lpstr>Liikuntatuntien poissaoloista</vt:lpstr>
      <vt:lpstr>Tukimuodot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Jani-Petteri Renko</dc:creator>
  <cp:lastModifiedBy>Harjunen Katja</cp:lastModifiedBy>
  <cp:revision>14</cp:revision>
  <dcterms:created xsi:type="dcterms:W3CDTF">2015-11-14T19:23:58Z</dcterms:created>
  <dcterms:modified xsi:type="dcterms:W3CDTF">2025-09-03T06:36:41Z</dcterms:modified>
</cp:coreProperties>
</file>