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69" r:id="rId4"/>
    <p:sldId id="270" r:id="rId5"/>
    <p:sldId id="271" r:id="rId6"/>
    <p:sldId id="260" r:id="rId7"/>
    <p:sldId id="259" r:id="rId8"/>
    <p:sldId id="261" r:id="rId9"/>
    <p:sldId id="265" r:id="rId10"/>
    <p:sldId id="262" r:id="rId11"/>
    <p:sldId id="263" r:id="rId12"/>
    <p:sldId id="268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FA2979-9407-418E-90E2-5045C6317C21}" v="546" dt="2024-10-22T12:01:51.163"/>
    <p1510:client id="{E1B24B8A-486F-1E6A-AE89-0D4D2CF1474B}" v="1" dt="2024-10-22T10:30:22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6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61EB4-A4AA-40EA-A945-B46962D4C8A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50D3A442-6395-4F5B-B32B-0A8BBC7369E3}">
      <dgm:prSet/>
      <dgm:spPr/>
      <dgm:t>
        <a:bodyPr/>
        <a:lstStyle/>
        <a:p>
          <a:pPr>
            <a:defRPr cap="all"/>
          </a:pPr>
          <a:r>
            <a:rPr lang="fi-FI"/>
            <a:t>Mitä mainoksia olet nähnyt tänään?</a:t>
          </a:r>
          <a:endParaRPr lang="en-US"/>
        </a:p>
      </dgm:t>
    </dgm:pt>
    <dgm:pt modelId="{66FE757C-8B96-4FDD-9513-F8B88D690258}" type="parTrans" cxnId="{00DB7CC7-9676-44DF-AA88-FE9EF10DE102}">
      <dgm:prSet/>
      <dgm:spPr/>
      <dgm:t>
        <a:bodyPr/>
        <a:lstStyle/>
        <a:p>
          <a:endParaRPr lang="en-US"/>
        </a:p>
      </dgm:t>
    </dgm:pt>
    <dgm:pt modelId="{B824C8C2-D1E1-4D73-B4D6-58EBA964DC8A}" type="sibTrans" cxnId="{00DB7CC7-9676-44DF-AA88-FE9EF10DE10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44455C7-9B5B-4B85-8CA9-6E9549113DA7}">
      <dgm:prSet/>
      <dgm:spPr/>
      <dgm:t>
        <a:bodyPr/>
        <a:lstStyle/>
        <a:p>
          <a:pPr>
            <a:defRPr cap="all"/>
          </a:pPr>
          <a:r>
            <a:rPr lang="fi-FI"/>
            <a:t>Mikä mainos on jäänyt mieleesi?</a:t>
          </a:r>
          <a:endParaRPr lang="en-US"/>
        </a:p>
      </dgm:t>
    </dgm:pt>
    <dgm:pt modelId="{471B4881-3C9C-485E-8EC7-E9478AFF3FD5}" type="parTrans" cxnId="{8D1B6285-E893-43DB-A96F-FFCD86E5D73C}">
      <dgm:prSet/>
      <dgm:spPr/>
      <dgm:t>
        <a:bodyPr/>
        <a:lstStyle/>
        <a:p>
          <a:endParaRPr lang="en-US"/>
        </a:p>
      </dgm:t>
    </dgm:pt>
    <dgm:pt modelId="{A338BE2D-1E05-4E85-9ECB-5A4DEB982B87}" type="sibTrans" cxnId="{8D1B6285-E893-43DB-A96F-FFCD86E5D73C}">
      <dgm:prSet/>
      <dgm:spPr/>
      <dgm:t>
        <a:bodyPr/>
        <a:lstStyle/>
        <a:p>
          <a:endParaRPr lang="en-US"/>
        </a:p>
      </dgm:t>
    </dgm:pt>
    <dgm:pt modelId="{E1FCCFD6-4AF5-4E7D-AB56-3706095C8C4E}" type="pres">
      <dgm:prSet presAssocID="{60361EB4-A4AA-40EA-A945-B46962D4C8AA}" presName="root" presStyleCnt="0">
        <dgm:presLayoutVars>
          <dgm:dir/>
          <dgm:resizeHandles val="exact"/>
        </dgm:presLayoutVars>
      </dgm:prSet>
      <dgm:spPr/>
    </dgm:pt>
    <dgm:pt modelId="{CB351A7F-8E9F-4C35-82FF-50421BB56D26}" type="pres">
      <dgm:prSet presAssocID="{50D3A442-6395-4F5B-B32B-0A8BBC7369E3}" presName="compNode" presStyleCnt="0"/>
      <dgm:spPr/>
    </dgm:pt>
    <dgm:pt modelId="{0AF53C99-4574-45E3-AB27-AE00738C6B56}" type="pres">
      <dgm:prSet presAssocID="{50D3A442-6395-4F5B-B32B-0A8BBC7369E3}" presName="iconBgRect" presStyleLbl="bgShp" presStyleIdx="0" presStyleCnt="2"/>
      <dgm:spPr/>
    </dgm:pt>
    <dgm:pt modelId="{B7951976-988C-4441-8C18-5EB59548F2A0}" type="pres">
      <dgm:prSet presAssocID="{50D3A442-6395-4F5B-B32B-0A8BBC7369E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"/>
        </a:ext>
      </dgm:extLst>
    </dgm:pt>
    <dgm:pt modelId="{4E6F09E7-EBB0-4F96-B82B-FC6D60FEF702}" type="pres">
      <dgm:prSet presAssocID="{50D3A442-6395-4F5B-B32B-0A8BBC7369E3}" presName="spaceRect" presStyleCnt="0"/>
      <dgm:spPr/>
    </dgm:pt>
    <dgm:pt modelId="{A0996BD1-361E-451F-AC43-D9B2D2B2A115}" type="pres">
      <dgm:prSet presAssocID="{50D3A442-6395-4F5B-B32B-0A8BBC7369E3}" presName="textRect" presStyleLbl="revTx" presStyleIdx="0" presStyleCnt="2">
        <dgm:presLayoutVars>
          <dgm:chMax val="1"/>
          <dgm:chPref val="1"/>
        </dgm:presLayoutVars>
      </dgm:prSet>
      <dgm:spPr/>
    </dgm:pt>
    <dgm:pt modelId="{94DA88E2-6157-4146-9ABD-D34EED97D787}" type="pres">
      <dgm:prSet presAssocID="{B824C8C2-D1E1-4D73-B4D6-58EBA964DC8A}" presName="sibTrans" presStyleCnt="0"/>
      <dgm:spPr/>
    </dgm:pt>
    <dgm:pt modelId="{D617945D-65D6-4E39-ADA3-2FBE1E0A62E9}" type="pres">
      <dgm:prSet presAssocID="{644455C7-9B5B-4B85-8CA9-6E9549113DA7}" presName="compNode" presStyleCnt="0"/>
      <dgm:spPr/>
    </dgm:pt>
    <dgm:pt modelId="{8A7884FD-3316-4D21-B86F-3AE35F63753B}" type="pres">
      <dgm:prSet presAssocID="{644455C7-9B5B-4B85-8CA9-6E9549113DA7}" presName="iconBgRect" presStyleLbl="bgShp" presStyleIdx="1" presStyleCnt="2"/>
      <dgm:spPr/>
    </dgm:pt>
    <dgm:pt modelId="{712F0DEE-DE2C-4768-92ED-E9B88B570EBD}" type="pres">
      <dgm:prSet presAssocID="{644455C7-9B5B-4B85-8CA9-6E9549113DA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inonta"/>
        </a:ext>
      </dgm:extLst>
    </dgm:pt>
    <dgm:pt modelId="{B69D3EC1-42D6-4C83-8B90-85476A284661}" type="pres">
      <dgm:prSet presAssocID="{644455C7-9B5B-4B85-8CA9-6E9549113DA7}" presName="spaceRect" presStyleCnt="0"/>
      <dgm:spPr/>
    </dgm:pt>
    <dgm:pt modelId="{737F091F-DB90-45E6-96AF-6E022722B114}" type="pres">
      <dgm:prSet presAssocID="{644455C7-9B5B-4B85-8CA9-6E9549113DA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63D3A16-AE5E-4ADA-BC71-4DBE1AFBE6E4}" type="presOf" srcId="{50D3A442-6395-4F5B-B32B-0A8BBC7369E3}" destId="{A0996BD1-361E-451F-AC43-D9B2D2B2A115}" srcOrd="0" destOrd="0" presId="urn:microsoft.com/office/officeart/2018/5/layout/IconCircleLabelList"/>
    <dgm:cxn modelId="{DF8AA832-1553-444A-B785-927B4AA3CDAA}" type="presOf" srcId="{644455C7-9B5B-4B85-8CA9-6E9549113DA7}" destId="{737F091F-DB90-45E6-96AF-6E022722B114}" srcOrd="0" destOrd="0" presId="urn:microsoft.com/office/officeart/2018/5/layout/IconCircleLabelList"/>
    <dgm:cxn modelId="{837FC95F-0DFC-4645-949A-0D792761BC0B}" type="presOf" srcId="{60361EB4-A4AA-40EA-A945-B46962D4C8AA}" destId="{E1FCCFD6-4AF5-4E7D-AB56-3706095C8C4E}" srcOrd="0" destOrd="0" presId="urn:microsoft.com/office/officeart/2018/5/layout/IconCircleLabelList"/>
    <dgm:cxn modelId="{8D1B6285-E893-43DB-A96F-FFCD86E5D73C}" srcId="{60361EB4-A4AA-40EA-A945-B46962D4C8AA}" destId="{644455C7-9B5B-4B85-8CA9-6E9549113DA7}" srcOrd="1" destOrd="0" parTransId="{471B4881-3C9C-485E-8EC7-E9478AFF3FD5}" sibTransId="{A338BE2D-1E05-4E85-9ECB-5A4DEB982B87}"/>
    <dgm:cxn modelId="{00DB7CC7-9676-44DF-AA88-FE9EF10DE102}" srcId="{60361EB4-A4AA-40EA-A945-B46962D4C8AA}" destId="{50D3A442-6395-4F5B-B32B-0A8BBC7369E3}" srcOrd="0" destOrd="0" parTransId="{66FE757C-8B96-4FDD-9513-F8B88D690258}" sibTransId="{B824C8C2-D1E1-4D73-B4D6-58EBA964DC8A}"/>
    <dgm:cxn modelId="{DD3FD74E-65BE-4DE2-BF2A-D06EE22C6459}" type="presParOf" srcId="{E1FCCFD6-4AF5-4E7D-AB56-3706095C8C4E}" destId="{CB351A7F-8E9F-4C35-82FF-50421BB56D26}" srcOrd="0" destOrd="0" presId="urn:microsoft.com/office/officeart/2018/5/layout/IconCircleLabelList"/>
    <dgm:cxn modelId="{A949D8A5-4829-41C1-B86E-85621D49EF1F}" type="presParOf" srcId="{CB351A7F-8E9F-4C35-82FF-50421BB56D26}" destId="{0AF53C99-4574-45E3-AB27-AE00738C6B56}" srcOrd="0" destOrd="0" presId="urn:microsoft.com/office/officeart/2018/5/layout/IconCircleLabelList"/>
    <dgm:cxn modelId="{B2A596FF-28BF-4417-994F-195F2B8B27B5}" type="presParOf" srcId="{CB351A7F-8E9F-4C35-82FF-50421BB56D26}" destId="{B7951976-988C-4441-8C18-5EB59548F2A0}" srcOrd="1" destOrd="0" presId="urn:microsoft.com/office/officeart/2018/5/layout/IconCircleLabelList"/>
    <dgm:cxn modelId="{CE1DF8D0-18FC-4E29-AA69-24B31CED7A75}" type="presParOf" srcId="{CB351A7F-8E9F-4C35-82FF-50421BB56D26}" destId="{4E6F09E7-EBB0-4F96-B82B-FC6D60FEF702}" srcOrd="2" destOrd="0" presId="urn:microsoft.com/office/officeart/2018/5/layout/IconCircleLabelList"/>
    <dgm:cxn modelId="{F9C19FD6-32E8-48AC-B6D6-EE98FABC2E8C}" type="presParOf" srcId="{CB351A7F-8E9F-4C35-82FF-50421BB56D26}" destId="{A0996BD1-361E-451F-AC43-D9B2D2B2A115}" srcOrd="3" destOrd="0" presId="urn:microsoft.com/office/officeart/2018/5/layout/IconCircleLabelList"/>
    <dgm:cxn modelId="{AC20ACE1-1042-4F74-A504-22350A626E9E}" type="presParOf" srcId="{E1FCCFD6-4AF5-4E7D-AB56-3706095C8C4E}" destId="{94DA88E2-6157-4146-9ABD-D34EED97D787}" srcOrd="1" destOrd="0" presId="urn:microsoft.com/office/officeart/2018/5/layout/IconCircleLabelList"/>
    <dgm:cxn modelId="{368EBF55-5108-4A6F-A6B2-240C4DD813DE}" type="presParOf" srcId="{E1FCCFD6-4AF5-4E7D-AB56-3706095C8C4E}" destId="{D617945D-65D6-4E39-ADA3-2FBE1E0A62E9}" srcOrd="2" destOrd="0" presId="urn:microsoft.com/office/officeart/2018/5/layout/IconCircleLabelList"/>
    <dgm:cxn modelId="{BC7B61B4-6BDF-4BCD-99E4-86E33AED4693}" type="presParOf" srcId="{D617945D-65D6-4E39-ADA3-2FBE1E0A62E9}" destId="{8A7884FD-3316-4D21-B86F-3AE35F63753B}" srcOrd="0" destOrd="0" presId="urn:microsoft.com/office/officeart/2018/5/layout/IconCircleLabelList"/>
    <dgm:cxn modelId="{7D6E667D-5861-4EF5-9386-B1A9D3CE202A}" type="presParOf" srcId="{D617945D-65D6-4E39-ADA3-2FBE1E0A62E9}" destId="{712F0DEE-DE2C-4768-92ED-E9B88B570EBD}" srcOrd="1" destOrd="0" presId="urn:microsoft.com/office/officeart/2018/5/layout/IconCircleLabelList"/>
    <dgm:cxn modelId="{DB1F16A9-BE10-42B4-BBBA-CB09C037BCBB}" type="presParOf" srcId="{D617945D-65D6-4E39-ADA3-2FBE1E0A62E9}" destId="{B69D3EC1-42D6-4C83-8B90-85476A284661}" srcOrd="2" destOrd="0" presId="urn:microsoft.com/office/officeart/2018/5/layout/IconCircleLabelList"/>
    <dgm:cxn modelId="{39ED6B21-AC1F-4577-8434-DC0077FB7997}" type="presParOf" srcId="{D617945D-65D6-4E39-ADA3-2FBE1E0A62E9}" destId="{737F091F-DB90-45E6-96AF-6E022722B11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53C99-4574-45E3-AB27-AE00738C6B56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51976-988C-4441-8C18-5EB59548F2A0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96BD1-361E-451F-AC43-D9B2D2B2A115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2500" kern="1200"/>
            <a:t>Mitä mainoksia olet nähnyt tänään?</a:t>
          </a:r>
          <a:endParaRPr lang="en-US" sz="2500" kern="1200"/>
        </a:p>
      </dsp:txBody>
      <dsp:txXfrm>
        <a:off x="1342800" y="3255669"/>
        <a:ext cx="3600000" cy="720000"/>
      </dsp:txXfrm>
    </dsp:sp>
    <dsp:sp modelId="{8A7884FD-3316-4D21-B86F-3AE35F63753B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F0DEE-DE2C-4768-92ED-E9B88B570EBD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F091F-DB90-45E6-96AF-6E022722B114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2500" kern="1200"/>
            <a:t>Mikä mainos on jäänyt mieleesi?</a:t>
          </a:r>
          <a:endParaRPr lang="en-US" sz="2500" kern="1200"/>
        </a:p>
      </dsp:txBody>
      <dsp:txXfrm>
        <a:off x="5572800" y="325566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22.10.2024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v.fi/kuluttaja-asiat/markkinointi-alennukset-ja-hinnan-ilmoittaminen/markkinointi-ja-menettely-asiakassuhteessa/mainonnan-tunnistettavuus/" TargetMode="External"/><Relationship Id="rId2" Type="http://schemas.openxmlformats.org/officeDocument/2006/relationships/hyperlink" Target="https://kauppakamari.fi/palvelut/mainonnan-eettinen-neuvosto/hyvaa-markkinointitapaa-koskevat-periaatte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0E6eyEfyZ0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SJhQeNS86Y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voima.fi/hairikot/artikkeli/hatalasku-paastoill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kv.fi/kuluttaja-asiat/markkinointi-alennukset-ja-hinnan-ilmoittaminen/markkinointi-ja-menettely-asiakassuhteessa/ymparistovaitteet-markkinoinniss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8MIDusVEjcE?feature=oembed" TargetMode="External"/><Relationship Id="rId1" Type="http://schemas.openxmlformats.org/officeDocument/2006/relationships/video" Target="https://www.youtube.com/embed/EOjAa_hHD0c?feature=oembed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2579FF5-D371-BD28-AE1B-5D17C7268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fi-FI" dirty="0"/>
              <a:t>Vaikuttava mainonta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602BF2EC-4983-A55A-420C-E185B1C05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fi-FI" b="1" dirty="0"/>
              <a:t>S25</a:t>
            </a:r>
            <a:r>
              <a:rPr lang="fi-FI" dirty="0"/>
              <a:t> 22.10.2024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7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702BBC3-2853-9A1B-215D-4F41BBD8F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fi-FI" sz="3400" dirty="0">
                <a:ea typeface="Calibri Light"/>
                <a:cs typeface="Calibri Light"/>
              </a:rPr>
              <a:t>Mainonnan tunnistettavuus ja eettiset kysymykset</a:t>
            </a:r>
            <a:endParaRPr lang="fi-FI" sz="3400" dirty="0"/>
          </a:p>
        </p:txBody>
      </p:sp>
      <p:grpSp>
        <p:nvGrpSpPr>
          <p:cNvPr id="23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EE47D7-5032-B404-BB20-5A941D9E1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840428"/>
            <a:ext cx="4559425" cy="3469662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indent="-342900"/>
            <a:r>
              <a:rPr lang="fi-FI" sz="1900" dirty="0">
                <a:ea typeface="Calibri"/>
                <a:cs typeface="Calibri"/>
              </a:rPr>
              <a:t>Tuotesijoittelu ja piilomainonta</a:t>
            </a:r>
          </a:p>
          <a:p>
            <a:pPr marL="342900" indent="-342900"/>
            <a:r>
              <a:rPr lang="fi-FI" sz="1900" dirty="0">
                <a:ea typeface="Calibri"/>
                <a:cs typeface="Calibri"/>
              </a:rPr>
              <a:t>Somemainonta, </a:t>
            </a:r>
            <a:r>
              <a:rPr lang="fi-FI" sz="1900" dirty="0" err="1">
                <a:ea typeface="Calibri"/>
                <a:cs typeface="Calibri"/>
              </a:rPr>
              <a:t>viraalimainonta</a:t>
            </a:r>
            <a:r>
              <a:rPr lang="fi-FI" sz="1900" dirty="0">
                <a:ea typeface="Calibri"/>
                <a:cs typeface="Calibri"/>
              </a:rPr>
              <a:t> ja </a:t>
            </a:r>
            <a:r>
              <a:rPr lang="fi-FI" sz="1900" dirty="0" err="1">
                <a:ea typeface="Calibri"/>
                <a:cs typeface="Calibri"/>
              </a:rPr>
              <a:t>advertoriaalit</a:t>
            </a:r>
            <a:endParaRPr lang="fi-FI" sz="1900" dirty="0">
              <a:ea typeface="Calibri"/>
              <a:cs typeface="Calibri"/>
            </a:endParaRPr>
          </a:p>
          <a:p>
            <a:r>
              <a:rPr lang="fi-FI" sz="1900" dirty="0">
                <a:ea typeface="Calibri"/>
                <a:cs typeface="Calibri"/>
              </a:rPr>
              <a:t>Eettinen toiminta ja yhteiskuntavastuu</a:t>
            </a:r>
          </a:p>
          <a:p>
            <a:pPr lvl="1"/>
            <a:r>
              <a:rPr lang="fi-FI" sz="1900" dirty="0">
                <a:ea typeface="Calibri"/>
                <a:cs typeface="Calibri"/>
              </a:rPr>
              <a:t>Mainonnan oltava eettistä ja asiallista.</a:t>
            </a:r>
          </a:p>
          <a:p>
            <a:pPr lvl="1"/>
            <a:r>
              <a:rPr lang="fi-FI" sz="1900" dirty="0">
                <a:ea typeface="Calibri"/>
                <a:cs typeface="Calibri"/>
              </a:rPr>
              <a:t>Yhteiskunnallisia aiheita ja ongelmia ei voi vähätellä mainonnassa.</a:t>
            </a:r>
          </a:p>
          <a:p>
            <a:pPr lvl="1"/>
            <a:endParaRPr lang="fi-FI" sz="1900" dirty="0"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fi-FI" sz="1900" dirty="0">
                <a:ea typeface="Calibri"/>
                <a:cs typeface="Calibri"/>
                <a:hlinkClick r:id="rId2"/>
              </a:rPr>
              <a:t>Mainonnan eettinen neuvosto: </a:t>
            </a:r>
            <a:r>
              <a:rPr lang="fi-FI" sz="1900" i="1" dirty="0">
                <a:ea typeface="Calibri"/>
                <a:cs typeface="Calibri"/>
                <a:hlinkClick r:id="rId2"/>
              </a:rPr>
              <a:t>Hyvää markkinointitapaa koskevat periaatteet (</a:t>
            </a:r>
            <a:r>
              <a:rPr lang="fi-FI" sz="1900" i="1" dirty="0" err="1">
                <a:ea typeface="Calibri"/>
                <a:cs typeface="Calibri"/>
                <a:hlinkClick r:id="rId2"/>
              </a:rPr>
              <a:t>klik</a:t>
            </a:r>
            <a:r>
              <a:rPr lang="fi-FI" sz="1900" i="1" dirty="0">
                <a:ea typeface="Calibri"/>
                <a:cs typeface="Calibri"/>
                <a:hlinkClick r:id="rId2"/>
              </a:rPr>
              <a:t>)</a:t>
            </a:r>
            <a:endParaRPr lang="fi-FI" sz="1900" dirty="0">
              <a:ea typeface="Calibri"/>
              <a:cs typeface="Calibri"/>
            </a:endParaRPr>
          </a:p>
          <a:p>
            <a:pPr lvl="1"/>
            <a:endParaRPr lang="fi-FI" sz="1900" dirty="0"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fi-FI" sz="1900" dirty="0">
                <a:ea typeface="Calibri"/>
                <a:cs typeface="Calibri"/>
                <a:hlinkClick r:id="rId3"/>
              </a:rPr>
              <a:t>Kilpailu- ja kuluttajavirasto: </a:t>
            </a:r>
            <a:r>
              <a:rPr lang="fi-FI" sz="1900" i="1" dirty="0">
                <a:ea typeface="Calibri"/>
                <a:cs typeface="Calibri"/>
                <a:hlinkClick r:id="rId3"/>
              </a:rPr>
              <a:t>Mainonnan tunnistettavuus </a:t>
            </a:r>
            <a:r>
              <a:rPr lang="fi-FI" sz="1900" dirty="0">
                <a:ea typeface="Calibri"/>
                <a:cs typeface="Calibri"/>
                <a:hlinkClick r:id="rId3"/>
              </a:rPr>
              <a:t>(</a:t>
            </a:r>
            <a:r>
              <a:rPr lang="fi-FI" sz="1900" dirty="0" err="1">
                <a:ea typeface="Calibri"/>
                <a:cs typeface="Calibri"/>
                <a:hlinkClick r:id="rId3"/>
              </a:rPr>
              <a:t>klik</a:t>
            </a:r>
            <a:r>
              <a:rPr lang="fi-FI" sz="1900" dirty="0">
                <a:ea typeface="Calibri"/>
                <a:cs typeface="Calibri"/>
                <a:hlinkClick r:id="rId3"/>
              </a:rPr>
              <a:t>)</a:t>
            </a:r>
            <a:endParaRPr lang="fi-FI" sz="1900" dirty="0">
              <a:ea typeface="Calibri"/>
              <a:cs typeface="Calibri"/>
            </a:endParaRPr>
          </a:p>
          <a:p>
            <a:endParaRPr lang="fi-FI" sz="1900" dirty="0">
              <a:ea typeface="Calibri"/>
              <a:cs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kollaasi, vaate, nainen, Valokuvamontaasi&#10;&#10;Kuvaus luotu automaattisesti">
            <a:extLst>
              <a:ext uri="{FF2B5EF4-FFF2-40B4-BE49-F238E27FC236}">
                <a16:creationId xmlns:a16="http://schemas.microsoft.com/office/drawing/2014/main" id="{FFCA4C51-407C-EF14-DD95-3053BE3BED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36" r="2419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23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3EE5B93-4419-630B-EFB7-D27530BB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Valio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Tarkastele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mainosta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Millaisilla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keinoilla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kuluttajaan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pyritään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vaikuttamaan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teksti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kuva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ääni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nline-media 3" title="En oo koskaan juonut maitoa - arkistomainos">
            <a:hlinkClick r:id="" action="ppaction://media"/>
            <a:extLst>
              <a:ext uri="{FF2B5EF4-FFF2-40B4-BE49-F238E27FC236}">
                <a16:creationId xmlns:a16="http://schemas.microsoft.com/office/drawing/2014/main" id="{CE06AB39-8741-F654-567A-9970E30451F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77316" y="885073"/>
            <a:ext cx="6780700" cy="50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8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9955C18-3372-FCAC-2164-4251A6EC2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101" y="735283"/>
            <a:ext cx="4978399" cy="3165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Äly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4.6,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teht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5200" dirty="0"/>
              <a:t>2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phic 6" descr="Leprechaun Hat">
            <a:extLst>
              <a:ext uri="{FF2B5EF4-FFF2-40B4-BE49-F238E27FC236}">
                <a16:creationId xmlns:a16="http://schemas.microsoft.com/office/drawing/2014/main" id="{1176D365-A97C-FB01-A776-F6EDD7ACA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pic>
        <p:nvPicPr>
          <p:cNvPr id="9" name="Graphic 8" descr="Leprechaun Hat">
            <a:extLst>
              <a:ext uri="{FF2B5EF4-FFF2-40B4-BE49-F238E27FC236}">
                <a16:creationId xmlns:a16="http://schemas.microsoft.com/office/drawing/2014/main" id="{5C00742E-E2DC-4684-BD5F-73E2984DE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45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DE0FBC0-D87E-0316-3996-A5E7B7B3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fi-FI" sz="5200">
                <a:ea typeface="Calibri Light"/>
                <a:cs typeface="Calibri Light"/>
              </a:rPr>
              <a:t>Mainonnan keinoja</a:t>
            </a:r>
            <a:endParaRPr lang="fi-FI" sz="5200"/>
          </a:p>
        </p:txBody>
      </p:sp>
      <p:graphicFrame>
        <p:nvGraphicFramePr>
          <p:cNvPr id="17" name="Sisällön paikkamerkki 2">
            <a:extLst>
              <a:ext uri="{FF2B5EF4-FFF2-40B4-BE49-F238E27FC236}">
                <a16:creationId xmlns:a16="http://schemas.microsoft.com/office/drawing/2014/main" id="{B1737761-EB1B-ECD1-05B1-089D09D0C6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2718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654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EDBF4-A941-34C4-6E40-A3AC5D7BB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Tuote, palvelu, brändi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6AA780-893D-202F-3630-E78E8489A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Brändi </a:t>
            </a:r>
            <a:r>
              <a:rPr lang="fi-FI" dirty="0"/>
              <a:t>= mielikuvat ja ajatukset, joita yhdistämme tiettyyn yritykseen, merkkiin, tuotteeseen jne.</a:t>
            </a:r>
          </a:p>
          <a:p>
            <a:pPr marL="0" indent="0">
              <a:buNone/>
            </a:pPr>
            <a:r>
              <a:rPr lang="fi-FI" dirty="0"/>
              <a:t>Brändimainonnalla pyritään vaikuttamaan kuluttajien mielikuviin yrityksestä ja brändistä.</a:t>
            </a:r>
          </a:p>
          <a:p>
            <a:pPr marL="0" indent="0">
              <a:buNone/>
            </a:pPr>
            <a:r>
              <a:rPr lang="fi-FI" dirty="0"/>
              <a:t>* Tarkkana termien kanssa: mainonta on osa </a:t>
            </a:r>
            <a:r>
              <a:rPr lang="fi-FI" b="1" dirty="0"/>
              <a:t>markkinointi</a:t>
            </a:r>
            <a:r>
              <a:rPr lang="fi-FI" dirty="0"/>
              <a:t>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FA63F6B-F6BE-DBE7-EE37-A63578E50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21" y="4620830"/>
            <a:ext cx="3143689" cy="60968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B9D7C1-FDB9-27F2-0CCE-640A01AAD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358" y="4658935"/>
            <a:ext cx="2667372" cy="132416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5F37901-43BB-DD2A-0588-5FAB56C5A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1055" y="4620830"/>
            <a:ext cx="1875115" cy="1800382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27611354-3991-1656-A9D8-90A1CCE38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4562" y="4620830"/>
            <a:ext cx="1924319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2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90DB0A0-F056-8B6F-88B2-B83A8100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fi-FI" sz="4800"/>
              <a:t>Finnair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BFCFAD-991A-9B56-2728-E588C64D4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fi-FI" sz="2200" i="1">
                <a:hlinkClick r:id="rId2"/>
              </a:rPr>
              <a:t>Bringing us together since 1923 </a:t>
            </a:r>
            <a:endParaRPr lang="fi-FI" sz="2200" i="1"/>
          </a:p>
          <a:p>
            <a:pPr marL="0" indent="0">
              <a:buNone/>
            </a:pPr>
            <a:endParaRPr lang="fi-FI" sz="2200" i="1"/>
          </a:p>
          <a:p>
            <a:pPr marL="0" indent="0">
              <a:buNone/>
            </a:pPr>
            <a:endParaRPr lang="fi-FI" sz="2200" i="1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DBC1638-C5FD-1255-93C2-883284E6F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84" y="2569464"/>
            <a:ext cx="5293432" cy="3678936"/>
          </a:xfrm>
          <a:prstGeom prst="rect">
            <a:avLst/>
          </a:prstGeom>
        </p:spPr>
      </p:pic>
      <p:pic>
        <p:nvPicPr>
          <p:cNvPr id="8" name="Kuva 7" descr="Kuva, joka sisältää kohteen teksti, ajoneuvo, auto, juna&#10;&#10;Kuvaus luotu automaattisesti">
            <a:extLst>
              <a:ext uri="{FF2B5EF4-FFF2-40B4-BE49-F238E27FC236}">
                <a16:creationId xmlns:a16="http://schemas.microsoft.com/office/drawing/2014/main" id="{43BAB959-FC90-1BC7-88ED-1A799DAE4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0" y="2569464"/>
            <a:ext cx="5430163" cy="36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9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4B1F5B-D4C7-2EF4-F211-4B94B6032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Vastamainonta on brändikritiikkiä</a:t>
            </a:r>
            <a:br>
              <a:rPr lang="fi-FI" dirty="0"/>
            </a:br>
            <a:r>
              <a:rPr lang="fi-FI" sz="2400" dirty="0"/>
              <a:t>(</a:t>
            </a:r>
            <a:r>
              <a:rPr lang="fi-FI" sz="2400" dirty="0">
                <a:hlinkClick r:id="rId2"/>
              </a:rPr>
              <a:t>https://voima.fi/hairikot/artikkeli/hatalasku-paastoille/</a:t>
            </a:r>
            <a:r>
              <a:rPr lang="fi-FI" sz="2400" dirty="0"/>
              <a:t>) </a:t>
            </a:r>
            <a:endParaRPr lang="fi-FI" dirty="0"/>
          </a:p>
        </p:txBody>
      </p:sp>
      <p:pic>
        <p:nvPicPr>
          <p:cNvPr id="7" name="Sisällön paikkamerkki 6" descr="Kuva, joka sisältää kohteen teksti, juliste, patsas, piha-&#10;&#10;Kuvaus luotu automaattisesti">
            <a:extLst>
              <a:ext uri="{FF2B5EF4-FFF2-40B4-BE49-F238E27FC236}">
                <a16:creationId xmlns:a16="http://schemas.microsoft.com/office/drawing/2014/main" id="{5E9B7D47-3020-E5D6-1705-ECB647B797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02" y="1825625"/>
            <a:ext cx="2978796" cy="4351338"/>
          </a:xfrm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39D56C8B-CC5E-3343-4D68-1CC5447581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6242" y="1825625"/>
            <a:ext cx="5173515" cy="4351338"/>
          </a:xfrm>
        </p:spPr>
      </p:pic>
    </p:spTree>
    <p:extLst>
      <p:ext uri="{BB962C8B-B14F-4D97-AF65-F5344CB8AC3E}">
        <p14:creationId xmlns:p14="http://schemas.microsoft.com/office/powerpoint/2010/main" val="35622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nt">
            <a:extLst>
              <a:ext uri="{FF2B5EF4-FFF2-40B4-BE49-F238E27FC236}">
                <a16:creationId xmlns:a16="http://schemas.microsoft.com/office/drawing/2014/main" id="{D380959B-464C-9ED8-C9EB-AB6FC997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5448" y="8300"/>
            <a:ext cx="10966551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6B83858-ED7D-57B6-6CAA-83168807C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5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1C12656-DE73-EBB7-54E6-610B9740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390" y="759126"/>
            <a:ext cx="4596245" cy="1711119"/>
          </a:xfrm>
        </p:spPr>
        <p:txBody>
          <a:bodyPr anchor="ctr">
            <a:normAutofit/>
          </a:bodyPr>
          <a:lstStyle/>
          <a:p>
            <a:r>
              <a:rPr lang="fi-FI" sz="4000">
                <a:ea typeface="Calibri Light"/>
                <a:cs typeface="Calibri Light"/>
              </a:rPr>
              <a:t>Mainonnan keinoja</a:t>
            </a:r>
            <a:endParaRPr lang="fi-FI" sz="40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97FFD4-A8B9-3D4D-1623-7BE467E4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139700" dir="300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teksti, vaate, jalkineet, juliste&#10;&#10;Kuvaus luotu automaattisesti">
            <a:extLst>
              <a:ext uri="{FF2B5EF4-FFF2-40B4-BE49-F238E27FC236}">
                <a16:creationId xmlns:a16="http://schemas.microsoft.com/office/drawing/2014/main" id="{B83BC36D-1BBD-F5B4-7335-0C54056C40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496"/>
          <a:stretch/>
        </p:blipFill>
        <p:spPr>
          <a:xfrm>
            <a:off x="880230" y="759126"/>
            <a:ext cx="3649740" cy="5374256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E4C46C-69BA-C6E6-5F3F-C9E317762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390" y="2470244"/>
            <a:ext cx="4596245" cy="3769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 dirty="0">
                <a:ea typeface="Calibri"/>
                <a:cs typeface="Calibri"/>
              </a:rPr>
              <a:t>Mainonnan tarkoitus on myydä</a:t>
            </a:r>
          </a:p>
          <a:p>
            <a:pPr lvl="1"/>
            <a:r>
              <a:rPr lang="fi-FI" sz="2000" dirty="0">
                <a:ea typeface="Calibri"/>
                <a:cs typeface="Calibri"/>
              </a:rPr>
              <a:t>tuotetta</a:t>
            </a:r>
          </a:p>
          <a:p>
            <a:pPr lvl="1"/>
            <a:r>
              <a:rPr lang="fi-FI" sz="2000" dirty="0">
                <a:ea typeface="Calibri"/>
                <a:cs typeface="Calibri"/>
              </a:rPr>
              <a:t>palvelua</a:t>
            </a:r>
          </a:p>
          <a:p>
            <a:pPr lvl="1"/>
            <a:r>
              <a:rPr lang="fi-FI" sz="2000" dirty="0">
                <a:ea typeface="Calibri"/>
                <a:cs typeface="Calibri"/>
              </a:rPr>
              <a:t>brändiä</a:t>
            </a:r>
          </a:p>
          <a:p>
            <a:pPr lvl="1"/>
            <a:r>
              <a:rPr lang="fi-FI" sz="2000" dirty="0">
                <a:ea typeface="Calibri"/>
                <a:cs typeface="Calibri"/>
              </a:rPr>
              <a:t>ajatusta tai aatetta</a:t>
            </a:r>
          </a:p>
          <a:p>
            <a:r>
              <a:rPr lang="fi-FI" sz="2000" dirty="0">
                <a:ea typeface="Calibri"/>
                <a:cs typeface="Calibri"/>
              </a:rPr>
              <a:t>Tavoite on taloudellinen, kun myydään tuotetta tai brändiä. </a:t>
            </a:r>
            <a:br>
              <a:rPr lang="fi-FI" sz="2000" dirty="0">
                <a:ea typeface="Calibri"/>
                <a:cs typeface="Calibri"/>
              </a:rPr>
            </a:br>
            <a:r>
              <a:rPr lang="fi-FI" sz="2000" dirty="0">
                <a:ea typeface="Calibri"/>
                <a:cs typeface="Calibri"/>
              </a:rPr>
              <a:t>Muussa tapauksessa tavoite voi olla esimerkiksi ideologinen.</a:t>
            </a:r>
          </a:p>
        </p:txBody>
      </p:sp>
    </p:spTree>
    <p:extLst>
      <p:ext uri="{BB962C8B-B14F-4D97-AF65-F5344CB8AC3E}">
        <p14:creationId xmlns:p14="http://schemas.microsoft.com/office/powerpoint/2010/main" val="163146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nt">
            <a:extLst>
              <a:ext uri="{FF2B5EF4-FFF2-40B4-BE49-F238E27FC236}">
                <a16:creationId xmlns:a16="http://schemas.microsoft.com/office/drawing/2014/main" id="{E3A94B9C-D3C5-C56F-07F6-A834189B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08F72913-C480-59EE-C37C-20FC0B3D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33048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5D060B5E-AA35-C2C0-EB61-1506F4EAE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1195" cy="6858000"/>
          </a:xfrm>
          <a:prstGeom prst="rect">
            <a:avLst/>
          </a:prstGeom>
          <a:ln>
            <a:noFill/>
          </a:ln>
          <a:effectLst>
            <a:outerShdw blurRad="317500" dist="127000" dir="3000000" sx="93000" sy="93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BF8E19E-5724-A3FF-8883-DEF83A40F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1" y="758952"/>
            <a:ext cx="4549337" cy="2278319"/>
          </a:xfrm>
        </p:spPr>
        <p:txBody>
          <a:bodyPr anchor="t">
            <a:normAutofit/>
          </a:bodyPr>
          <a:lstStyle/>
          <a:p>
            <a:r>
              <a:rPr lang="fi-FI" sz="4000">
                <a:ea typeface="Calibri Light"/>
                <a:cs typeface="Calibri Light"/>
              </a:rPr>
              <a:t>Mainonnan keinoja (Äly 4.6)</a:t>
            </a:r>
            <a:endParaRPr lang="fi-FI" sz="4000"/>
          </a:p>
        </p:txBody>
      </p:sp>
      <p:pic>
        <p:nvPicPr>
          <p:cNvPr id="6" name="Kuva 5" descr="Kuva, joka sisältää kohteen Ihmisen kasvot, teksti, henkilö, kuvakaappaus&#10;&#10;Kuvaus luotu automaattisesti">
            <a:extLst>
              <a:ext uri="{FF2B5EF4-FFF2-40B4-BE49-F238E27FC236}">
                <a16:creationId xmlns:a16="http://schemas.microsoft.com/office/drawing/2014/main" id="{0D7AEE08-1B5F-61EA-D90E-4FF9E65D5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52" y="349633"/>
            <a:ext cx="5415755" cy="3493162"/>
          </a:xfrm>
          <a:prstGeom prst="rect">
            <a:avLst/>
          </a:prstGeom>
        </p:spPr>
      </p:pic>
      <p:pic>
        <p:nvPicPr>
          <p:cNvPr id="5" name="Kuva 4" descr="Kuva, joka sisältää kohteen ruoka, Välipala, suklaa, konditoria&#10;&#10;Kuvaus luotu automaattisesti">
            <a:extLst>
              <a:ext uri="{FF2B5EF4-FFF2-40B4-BE49-F238E27FC236}">
                <a16:creationId xmlns:a16="http://schemas.microsoft.com/office/drawing/2014/main" id="{D1BA1CE8-9876-6271-14F2-4F76F7EAC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12" y="3993748"/>
            <a:ext cx="4549338" cy="175149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482ABE-ED06-62B6-24E9-558775D6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6995" y="3429000"/>
            <a:ext cx="3972791" cy="281107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fi-FI" sz="2000" dirty="0">
              <a:ea typeface="Calibri"/>
              <a:cs typeface="Calibri"/>
            </a:endParaRPr>
          </a:p>
          <a:p>
            <a:endParaRPr lang="fi-FI" sz="2000" dirty="0">
              <a:ea typeface="Calibri"/>
              <a:cs typeface="Calibri"/>
            </a:endParaRPr>
          </a:p>
          <a:p>
            <a:endParaRPr lang="fi-FI" sz="2000" dirty="0">
              <a:ea typeface="Calibri"/>
              <a:cs typeface="Calibri"/>
            </a:endParaRPr>
          </a:p>
          <a:p>
            <a:r>
              <a:rPr lang="fi-FI" sz="2000" dirty="0">
                <a:ea typeface="Calibri"/>
                <a:cs typeface="Calibri"/>
              </a:rPr>
              <a:t>Keneen mainos pyrkii vaikuttamaan?</a:t>
            </a:r>
          </a:p>
          <a:p>
            <a:r>
              <a:rPr lang="fi-FI" sz="2000" dirty="0">
                <a:ea typeface="Calibri"/>
                <a:cs typeface="Calibri"/>
              </a:rPr>
              <a:t>Mikä on mainoksen tavoite?</a:t>
            </a:r>
          </a:p>
          <a:p>
            <a:endParaRPr lang="fi-FI" sz="2000" dirty="0">
              <a:ea typeface="Calibri"/>
              <a:cs typeface="Calibri"/>
            </a:endParaRPr>
          </a:p>
          <a:p>
            <a:endParaRPr lang="fi-FI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7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">
            <a:extLst>
              <a:ext uri="{FF2B5EF4-FFF2-40B4-BE49-F238E27FC236}">
                <a16:creationId xmlns:a16="http://schemas.microsoft.com/office/drawing/2014/main" id="{540CF837-40E9-46D4-AC1B-0750F339B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C9736B9-3981-156F-AC7A-D91771FC5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06932" cy="6858000"/>
          </a:xfrm>
          <a:prstGeom prst="rect">
            <a:avLst/>
          </a:prstGeom>
          <a:ln>
            <a:noFill/>
          </a:ln>
          <a:effectLst>
            <a:outerShdw blurRad="317500" dist="76200" dir="1320000" sx="93000" sy="93000" algn="t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CC17EFF-E094-AE16-B53F-0BCB2B9F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1"/>
            <a:ext cx="3071664" cy="5282453"/>
          </a:xfrm>
        </p:spPr>
        <p:txBody>
          <a:bodyPr anchor="t">
            <a:normAutofit/>
          </a:bodyPr>
          <a:lstStyle/>
          <a:p>
            <a:r>
              <a:rPr lang="fi-FI" sz="4000" dirty="0">
                <a:ea typeface="Calibri Light"/>
                <a:cs typeface="Calibri Light"/>
              </a:rPr>
              <a:t>Mainonnan keinoja</a:t>
            </a:r>
            <a:endParaRPr lang="fi-FI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4BF0F1-DB09-78A8-86BE-B0E652455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0" y="762002"/>
            <a:ext cx="6262598" cy="58150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 b="1" dirty="0">
                <a:ea typeface="Calibri"/>
                <a:cs typeface="Calibri"/>
              </a:rPr>
              <a:t>Teksti</a:t>
            </a:r>
          </a:p>
          <a:p>
            <a:pPr lvl="1"/>
            <a:r>
              <a:rPr lang="fi-FI" sz="1800" dirty="0">
                <a:ea typeface="Calibri"/>
                <a:cs typeface="Calibri"/>
              </a:rPr>
              <a:t>Erilaiset väitteet ja lupaukset</a:t>
            </a:r>
            <a:br>
              <a:rPr lang="fi-FI" sz="1800" dirty="0">
                <a:ea typeface="Calibri"/>
                <a:cs typeface="Calibri"/>
              </a:rPr>
            </a:br>
            <a:r>
              <a:rPr lang="fi-FI" sz="1800" dirty="0">
                <a:ea typeface="Calibri"/>
                <a:cs typeface="Calibri"/>
              </a:rPr>
              <a:t>(Mitä tahansa ei voi luvata: </a:t>
            </a:r>
            <a:r>
              <a:rPr lang="fi-FI" sz="1800" dirty="0" err="1">
                <a:ea typeface="Calibri"/>
                <a:cs typeface="Calibri"/>
                <a:hlinkClick r:id="rId2"/>
              </a:rPr>
              <a:t>klik</a:t>
            </a:r>
            <a:r>
              <a:rPr lang="fi-FI" sz="1800" dirty="0">
                <a:ea typeface="Calibri"/>
                <a:cs typeface="Calibri"/>
                <a:hlinkClick r:id="rId2"/>
              </a:rPr>
              <a:t>!)</a:t>
            </a:r>
            <a:endParaRPr lang="fi-FI" sz="1800" dirty="0">
              <a:ea typeface="Calibri"/>
              <a:cs typeface="Calibri"/>
            </a:endParaRPr>
          </a:p>
          <a:p>
            <a:pPr lvl="1"/>
            <a:r>
              <a:rPr lang="fi-FI" sz="1800" dirty="0">
                <a:ea typeface="Calibri"/>
                <a:cs typeface="Calibri"/>
              </a:rPr>
              <a:t>Mieleenpainuva mainoslause eli slogan </a:t>
            </a:r>
            <a:br>
              <a:rPr lang="fi-FI" sz="1800" dirty="0">
                <a:ea typeface="Calibri"/>
                <a:cs typeface="Calibri"/>
              </a:rPr>
            </a:br>
            <a:r>
              <a:rPr lang="fi-FI" sz="1800" dirty="0">
                <a:ea typeface="Calibri"/>
                <a:cs typeface="Calibri"/>
              </a:rPr>
              <a:t>(</a:t>
            </a:r>
            <a:r>
              <a:rPr lang="fi-FI" sz="1800" i="1" dirty="0">
                <a:ea typeface="Calibri"/>
                <a:cs typeface="Calibri"/>
              </a:rPr>
              <a:t>Syökää kanaa! Elämä on.</a:t>
            </a:r>
            <a:r>
              <a:rPr lang="fi-FI" sz="1800" dirty="0">
                <a:ea typeface="Calibri"/>
                <a:cs typeface="Calibri"/>
              </a:rPr>
              <a:t>)</a:t>
            </a:r>
          </a:p>
          <a:p>
            <a:pPr lvl="1"/>
            <a:r>
              <a:rPr lang="fi-FI" sz="1800" dirty="0">
                <a:ea typeface="Calibri"/>
                <a:cs typeface="Calibri"/>
              </a:rPr>
              <a:t>Kielellä leikkiminen, riimit ja </a:t>
            </a:r>
            <a:br>
              <a:rPr lang="fi-FI" sz="1800" dirty="0">
                <a:ea typeface="Calibri"/>
                <a:cs typeface="Calibri"/>
              </a:rPr>
            </a:br>
            <a:r>
              <a:rPr lang="fi-FI" sz="1800" dirty="0">
                <a:ea typeface="Calibri"/>
                <a:cs typeface="Calibri"/>
              </a:rPr>
              <a:t>(alku- ja loppu-) soinnut</a:t>
            </a:r>
          </a:p>
          <a:p>
            <a:pPr lvl="1"/>
            <a:r>
              <a:rPr lang="fi-FI" sz="1800" dirty="0">
                <a:ea typeface="Calibri"/>
                <a:cs typeface="Calibri"/>
              </a:rPr>
              <a:t>Suorat käskyt ja kehotukset</a:t>
            </a:r>
          </a:p>
          <a:p>
            <a:r>
              <a:rPr lang="fi-FI" sz="1800" b="1" dirty="0">
                <a:ea typeface="Calibri"/>
                <a:cs typeface="Calibri"/>
              </a:rPr>
              <a:t>Kuva</a:t>
            </a:r>
          </a:p>
          <a:p>
            <a:pPr lvl="1"/>
            <a:r>
              <a:rPr lang="fi-FI" sz="1800" dirty="0">
                <a:ea typeface="Calibri"/>
                <a:cs typeface="Calibri"/>
              </a:rPr>
              <a:t>Kiinnittää huomion </a:t>
            </a:r>
          </a:p>
          <a:p>
            <a:pPr lvl="1"/>
            <a:r>
              <a:rPr lang="fi-FI" sz="1800" i="1" dirty="0">
                <a:ea typeface="Calibri"/>
                <a:cs typeface="Calibri"/>
              </a:rPr>
              <a:t>"Kuva kertoo enemmän kuin tuhat sanaa"</a:t>
            </a:r>
          </a:p>
          <a:p>
            <a:pPr lvl="1"/>
            <a:r>
              <a:rPr lang="fi-FI" sz="1800" dirty="0">
                <a:ea typeface="Calibri"/>
                <a:cs typeface="Calibri"/>
              </a:rPr>
              <a:t>Liikkuvan kuvan mahdollisuudet kertoa tarinaa</a:t>
            </a:r>
          </a:p>
          <a:p>
            <a:r>
              <a:rPr lang="fi-FI" sz="1800" b="1" dirty="0">
                <a:ea typeface="Calibri"/>
                <a:cs typeface="Calibri"/>
              </a:rPr>
              <a:t>Ääni</a:t>
            </a:r>
          </a:p>
          <a:p>
            <a:pPr lvl="1"/>
            <a:r>
              <a:rPr lang="fi-FI" sz="1800" dirty="0" err="1">
                <a:ea typeface="Calibri"/>
                <a:cs typeface="Calibri"/>
              </a:rPr>
              <a:t>Mainosjingle</a:t>
            </a:r>
            <a:r>
              <a:rPr lang="fi-FI" sz="1800" dirty="0">
                <a:ea typeface="Calibri"/>
                <a:cs typeface="Calibri"/>
              </a:rPr>
              <a:t> (Saarioinen, McDonald's)</a:t>
            </a:r>
          </a:p>
          <a:p>
            <a:pPr lvl="1"/>
            <a:r>
              <a:rPr lang="fi-FI" sz="1800" dirty="0">
                <a:ea typeface="Calibri"/>
                <a:cs typeface="Calibri"/>
              </a:rPr>
              <a:t>Musiikki vaikuttaa ja luo tunnelmaa</a:t>
            </a:r>
          </a:p>
          <a:p>
            <a:pPr marL="0" indent="0">
              <a:buNone/>
            </a:pPr>
            <a:endParaRPr lang="fi-FI" sz="18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fi-FI" sz="1800" dirty="0"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fi-FI" sz="1800" dirty="0">
                <a:ea typeface="Calibri"/>
                <a:cs typeface="Calibri"/>
              </a:rPr>
              <a:t>pyritään luomaan kuluttajalle mielikuva paremmasta elämästä, jonka voi saavuttaa mainostettavalla tuotteella</a:t>
            </a:r>
          </a:p>
        </p:txBody>
      </p:sp>
    </p:spTree>
    <p:extLst>
      <p:ext uri="{BB962C8B-B14F-4D97-AF65-F5344CB8AC3E}">
        <p14:creationId xmlns:p14="http://schemas.microsoft.com/office/powerpoint/2010/main" val="3353229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B5A8B1D-262F-0DB0-9728-2DB558F3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Tehokas mainoslause jää elämään</a:t>
            </a:r>
          </a:p>
        </p:txBody>
      </p:sp>
      <p:pic>
        <p:nvPicPr>
          <p:cNvPr id="6" name="Online-media 5" title="DNA Mainos - Elämä on">
            <a:hlinkClick r:id="" action="ppaction://media"/>
            <a:extLst>
              <a:ext uri="{FF2B5EF4-FFF2-40B4-BE49-F238E27FC236}">
                <a16:creationId xmlns:a16="http://schemas.microsoft.com/office/drawing/2014/main" id="{F25EB141-190D-4E44-4A84-280CB5E32521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9527" y="2365285"/>
            <a:ext cx="5251674" cy="3938756"/>
          </a:xfrm>
          <a:prstGeom prst="rect">
            <a:avLst/>
          </a:prstGeom>
        </p:spPr>
      </p:pic>
      <p:pic>
        <p:nvPicPr>
          <p:cNvPr id="5" name="Online-media 4" title="Mc Donald´sin  Syökää kanaa - mainos">
            <a:hlinkClick r:id="" action="ppaction://media"/>
            <a:extLst>
              <a:ext uri="{FF2B5EF4-FFF2-40B4-BE49-F238E27FC236}">
                <a16:creationId xmlns:a16="http://schemas.microsoft.com/office/drawing/2014/main" id="{7A89BD59-DE45-0D95-B762-B52E5647EAF7}"/>
              </a:ext>
            </a:extLst>
          </p:cNvPr>
          <p:cNvPicPr>
            <a:picLocks noGrp="1" noRot="1" noChangeAspect="1"/>
          </p:cNvPicPr>
          <p:nvPr>
            <p:ph sz="half" idx="1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470798" y="2365285"/>
            <a:ext cx="5251674" cy="39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03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298</Words>
  <Application>Microsoft Office PowerPoint</Application>
  <PresentationFormat>Laajakuva</PresentationFormat>
  <Paragraphs>55</Paragraphs>
  <Slides>12</Slides>
  <Notes>0</Notes>
  <HiddenSlides>0</HiddenSlides>
  <MMClips>3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Vaikuttava mainonta</vt:lpstr>
      <vt:lpstr>Mainonnan keinoja</vt:lpstr>
      <vt:lpstr>Tuote, palvelu, brändi</vt:lpstr>
      <vt:lpstr>Finnair</vt:lpstr>
      <vt:lpstr>Vastamainonta on brändikritiikkiä (https://voima.fi/hairikot/artikkeli/hatalasku-paastoille/) </vt:lpstr>
      <vt:lpstr>Mainonnan keinoja</vt:lpstr>
      <vt:lpstr>Mainonnan keinoja (Äly 4.6)</vt:lpstr>
      <vt:lpstr>Mainonnan keinoja</vt:lpstr>
      <vt:lpstr>Tehokas mainoslause jää elämään</vt:lpstr>
      <vt:lpstr>Mainonnan tunnistettavuus ja eettiset kysymykset</vt:lpstr>
      <vt:lpstr>Valio Tarkastele mainosta. Millaisilla keinoilla kuluttajaan pyritään vaikuttamaan? (teksti, kuva, ääni) </vt:lpstr>
      <vt:lpstr>Äly 4.6, teht.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Kyllönen Sallamaari</dc:creator>
  <cp:lastModifiedBy>Kyllönen Sallamaari</cp:lastModifiedBy>
  <cp:revision>205</cp:revision>
  <dcterms:created xsi:type="dcterms:W3CDTF">2023-09-28T06:10:04Z</dcterms:created>
  <dcterms:modified xsi:type="dcterms:W3CDTF">2024-10-22T12:06:12Z</dcterms:modified>
</cp:coreProperties>
</file>