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6"/>
  </p:notesMasterIdLst>
  <p:sldIdLst>
    <p:sldId id="271" r:id="rId2"/>
    <p:sldId id="257" r:id="rId3"/>
    <p:sldId id="277" r:id="rId4"/>
    <p:sldId id="278" r:id="rId5"/>
  </p:sldIdLst>
  <p:sldSz cx="6858000" cy="51435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panose="020B0604020202020204" pitchFamily="34" charset="0"/>
        <a:ea typeface="+mn-ea"/>
        <a:cs typeface="Arial" panose="020B0604020202020204" pitchFamily="34" charset="0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40" y="90"/>
      </p:cViewPr>
      <p:guideLst>
        <p:guide orient="horz" pos="16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hape 3">
            <a:extLst>
              <a:ext uri="{FF2B5EF4-FFF2-40B4-BE49-F238E27FC236}">
                <a16:creationId xmlns:a16="http://schemas.microsoft.com/office/drawing/2014/main" id="{FE604C17-0313-44AA-8892-85A283035E4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custGeom>
            <a:avLst/>
            <a:gdLst>
              <a:gd name="T0" fmla="*/ 0 w 120000"/>
              <a:gd name="T1" fmla="*/ 0 h 120000"/>
              <a:gd name="T2" fmla="*/ 2147483647 w 120000"/>
              <a:gd name="T3" fmla="*/ 0 h 120000"/>
              <a:gd name="T4" fmla="*/ 2147483647 w 120000"/>
              <a:gd name="T5" fmla="*/ 2147483647 h 120000"/>
              <a:gd name="T6" fmla="*/ 0 w 120000"/>
              <a:gd name="T7" fmla="*/ 2147483647 h 120000"/>
              <a:gd name="T8" fmla="*/ 0 w 120000"/>
              <a:gd name="T9" fmla="*/ 0 h 1200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000"/>
              <a:gd name="T16" fmla="*/ 0 h 120000"/>
              <a:gd name="T17" fmla="*/ 120000 w 120000"/>
              <a:gd name="T18" fmla="*/ 120000 h 1200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" name="Shape 4">
            <a:extLst>
              <a:ext uri="{FF2B5EF4-FFF2-40B4-BE49-F238E27FC236}">
                <a16:creationId xmlns:a16="http://schemas.microsoft.com/office/drawing/2014/main" id="{E4DAD14E-BACB-458D-B139-F30B5F06691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pPr lvl="0"/>
            <a:endParaRPr noProof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hape 30">
            <a:extLst>
              <a:ext uri="{FF2B5EF4-FFF2-40B4-BE49-F238E27FC236}">
                <a16:creationId xmlns:a16="http://schemas.microsoft.com/office/drawing/2014/main" id="{AA44D9F1-8706-4DD3-A794-7968FCCB363E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Clr>
                <a:srgbClr val="000000"/>
              </a:buClr>
              <a:buSzPct val="25000"/>
            </a:pPr>
            <a:endParaRPr lang="fi-FI" altLang="fi-FI">
              <a:solidFill>
                <a:srgbClr val="000000"/>
              </a:solidFill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9219" name="Shape 31">
            <a:extLst>
              <a:ext uri="{FF2B5EF4-FFF2-40B4-BE49-F238E27FC236}">
                <a16:creationId xmlns:a16="http://schemas.microsoft.com/office/drawing/2014/main" id="{059681FD-207C-49C3-9760-C1006E821D33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57">
            <a:extLst>
              <a:ext uri="{FF2B5EF4-FFF2-40B4-BE49-F238E27FC236}">
                <a16:creationId xmlns:a16="http://schemas.microsoft.com/office/drawing/2014/main" id="{096A631D-85E0-45EA-BC77-FC23B6843C45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0243" name="Shape 58">
            <a:extLst>
              <a:ext uri="{FF2B5EF4-FFF2-40B4-BE49-F238E27FC236}">
                <a16:creationId xmlns:a16="http://schemas.microsoft.com/office/drawing/2014/main" id="{2087DC87-B109-4C41-BFBC-388B97F94598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hape 57">
            <a:extLst>
              <a:ext uri="{FF2B5EF4-FFF2-40B4-BE49-F238E27FC236}">
                <a16:creationId xmlns:a16="http://schemas.microsoft.com/office/drawing/2014/main" id="{0446168F-870D-41D4-8BCD-75AAE0DC3D60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1267" name="Shape 58">
            <a:extLst>
              <a:ext uri="{FF2B5EF4-FFF2-40B4-BE49-F238E27FC236}">
                <a16:creationId xmlns:a16="http://schemas.microsoft.com/office/drawing/2014/main" id="{F3101CE1-9C1F-4829-89E5-B26C687F5F49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hape 57">
            <a:extLst>
              <a:ext uri="{FF2B5EF4-FFF2-40B4-BE49-F238E27FC236}">
                <a16:creationId xmlns:a16="http://schemas.microsoft.com/office/drawing/2014/main" id="{A9401864-CDEC-4D8C-93AB-8A989AD785F7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noFill/>
          <a:ln>
            <a:headEnd/>
            <a:tailEnd/>
          </a:ln>
        </p:spPr>
      </p:sp>
      <p:sp>
        <p:nvSpPr>
          <p:cNvPr id="12291" name="Shape 58">
            <a:extLst>
              <a:ext uri="{FF2B5EF4-FFF2-40B4-BE49-F238E27FC236}">
                <a16:creationId xmlns:a16="http://schemas.microsoft.com/office/drawing/2014/main" id="{7EC68DA5-7189-4108-B971-44B9279A6DDA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i-FI" altLang="fi-F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ctrTitle"/>
          </p:nvPr>
        </p:nvSpPr>
        <p:spPr>
          <a:xfrm>
            <a:off x="514350" y="1597819"/>
            <a:ext cx="5829298" cy="1102517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Calibri"/>
              <a:buNone/>
              <a:defRPr sz="185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192876" marR="0" lvl="5" indent="-2376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85753" marR="0" lvl="6" indent="-4753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578630" marR="0" lvl="7" indent="-7129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771506" marR="0" lvl="8" indent="-9506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76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ubTitle" idx="1"/>
          </p:nvPr>
        </p:nvSpPr>
        <p:spPr>
          <a:xfrm>
            <a:off x="1028704" y="2914650"/>
            <a:ext cx="4800599" cy="1314448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marR="0" lvl="0" indent="0" algn="ctr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35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2876" marR="0" lvl="1" indent="-2376" algn="ctr" rtl="0">
              <a:lnSpc>
                <a:spcPct val="100000"/>
              </a:lnSpc>
              <a:spcBef>
                <a:spcPts val="236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181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385753" marR="0" lvl="2" indent="-4753" algn="ctr" rtl="0">
              <a:lnSpc>
                <a:spcPct val="100000"/>
              </a:lnSpc>
              <a:spcBef>
                <a:spcPts val="203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101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578630" marR="0" lvl="3" indent="-7129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771506" marR="0" lvl="4" indent="-9506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964382" marR="0" lvl="5" indent="-11882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157259" marR="0" lvl="6" indent="-1559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1350135" marR="0" lvl="7" indent="-3935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1543011" marR="0" lvl="8" indent="-6310" algn="ctr" rtl="0">
              <a:lnSpc>
                <a:spcPct val="100000"/>
              </a:lnSpc>
              <a:spcBef>
                <a:spcPts val="169"/>
              </a:spcBef>
              <a:spcAft>
                <a:spcPts val="0"/>
              </a:spcAft>
              <a:buClr>
                <a:srgbClr val="888888"/>
              </a:buClr>
              <a:buFont typeface="Arial"/>
              <a:buNone/>
              <a:defRPr sz="843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8">
            <a:extLst>
              <a:ext uri="{FF2B5EF4-FFF2-40B4-BE49-F238E27FC236}">
                <a16:creationId xmlns:a16="http://schemas.microsoft.com/office/drawing/2014/main" id="{C09B4803-EAD2-42DA-982C-EDE708D9674E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>
              <a:buFont typeface="Arial" charset="0"/>
              <a:buNone/>
              <a:defRPr>
                <a:latin typeface="Arial" charset="0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5" name="Shape 9">
            <a:extLst>
              <a:ext uri="{FF2B5EF4-FFF2-40B4-BE49-F238E27FC236}">
                <a16:creationId xmlns:a16="http://schemas.microsoft.com/office/drawing/2014/main" id="{61454766-79A3-436B-820A-915721FA67AB}"/>
              </a:ext>
            </a:extLst>
          </p:cNvPr>
          <p:cNvSpPr txBox="1">
            <a:spLocks noGrp="1"/>
          </p:cNvSpPr>
          <p:nvPr>
            <p:ph type="ftr" idx="11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>
              <a:buFont typeface="Arial" charset="0"/>
              <a:buNone/>
              <a:defRPr>
                <a:latin typeface="Arial" charset="0"/>
                <a:cs typeface="Arial" charset="0"/>
                <a:sym typeface="Arial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6" name="Shape 10">
            <a:extLst>
              <a:ext uri="{FF2B5EF4-FFF2-40B4-BE49-F238E27FC236}">
                <a16:creationId xmlns:a16="http://schemas.microsoft.com/office/drawing/2014/main" id="{86F8294E-067E-49AF-9274-0E102892BA07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ln>
            <a:miter lim="800000"/>
            <a:headEnd/>
            <a:tailEnd/>
          </a:ln>
        </p:spPr>
        <p:txBody>
          <a:bodyPr/>
          <a:lstStyle>
            <a:lvl1pPr>
              <a:defRPr/>
            </a:lvl1pPr>
          </a:lstStyle>
          <a:p>
            <a:fld id="{BAF9E734-62A6-42CD-B74A-60151DE6117A}" type="slidenum">
              <a:rPr lang="en-US" altLang="fi-FI"/>
              <a:pPr/>
              <a:t>‹#›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338226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233775" y="445025"/>
            <a:ext cx="6390450" cy="572700"/>
          </a:xfrm>
          <a:prstGeom prst="rect">
            <a:avLst/>
          </a:prstGeom>
        </p:spPr>
        <p:txBody>
          <a:bodyPr anchor="t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233775" y="1152475"/>
            <a:ext cx="6390450" cy="3416400"/>
          </a:xfrm>
          <a:prstGeom prst="rect">
            <a:avLst/>
          </a:prstGeom>
        </p:spPr>
        <p:txBody>
          <a:bodyPr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19">
            <a:extLst>
              <a:ext uri="{FF2B5EF4-FFF2-40B4-BE49-F238E27FC236}">
                <a16:creationId xmlns:a16="http://schemas.microsoft.com/office/drawing/2014/main" id="{660B2FB2-510F-48A6-9AA0-9312066F7047}"/>
              </a:ext>
            </a:extLst>
          </p:cNvPr>
          <p:cNvSpPr txBox="1">
            <a:spLocks noGrp="1"/>
          </p:cNvSpPr>
          <p:nvPr>
            <p:ph type="sldNum" idx="10"/>
          </p:nvPr>
        </p:nvSpPr>
        <p:spPr>
          <a:xfrm>
            <a:off x="6354763" y="4662488"/>
            <a:ext cx="411162" cy="393700"/>
          </a:xfrm>
          <a:ln>
            <a:miter lim="800000"/>
            <a:headEnd/>
            <a:tailEnd/>
          </a:ln>
        </p:spPr>
        <p:txBody>
          <a:bodyPr tIns="91425" bIns="91425"/>
          <a:lstStyle>
            <a:lvl1pPr>
              <a:defRPr/>
            </a:lvl1pPr>
          </a:lstStyle>
          <a:p>
            <a:fld id="{E67F2AFD-8740-4B79-97B8-444F757E74F5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47670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hape 6">
            <a:extLst>
              <a:ext uri="{FF2B5EF4-FFF2-40B4-BE49-F238E27FC236}">
                <a16:creationId xmlns:a16="http://schemas.microsoft.com/office/drawing/2014/main" id="{DAB087C9-4EB7-410F-9D81-81E8D4A18391}"/>
              </a:ext>
            </a:extLst>
          </p:cNvPr>
          <p:cNvSpPr txBox="1">
            <a:spLocks noGrp="1"/>
          </p:cNvSpPr>
          <p:nvPr>
            <p:ph type="title"/>
          </p:nvPr>
        </p:nvSpPr>
        <p:spPr bwMode="auto">
          <a:xfrm>
            <a:off x="342900" y="206375"/>
            <a:ext cx="61722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7" name="Shape 7">
            <a:extLst>
              <a:ext uri="{FF2B5EF4-FFF2-40B4-BE49-F238E27FC236}">
                <a16:creationId xmlns:a16="http://schemas.microsoft.com/office/drawing/2014/main" id="{0F0AC712-7EC7-478C-B781-42C867C24482}"/>
              </a:ext>
            </a:extLst>
          </p:cNvPr>
          <p:cNvSpPr txBox="1">
            <a:spLocks noGrp="1"/>
          </p:cNvSpPr>
          <p:nvPr>
            <p:ph type="body" idx="1"/>
          </p:nvPr>
        </p:nvSpPr>
        <p:spPr bwMode="auto">
          <a:xfrm>
            <a:off x="342900" y="1200150"/>
            <a:ext cx="61722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fi-FI" altLang="fi-FI">
              <a:sym typeface="Arial" panose="020B0604020202020204" pitchFamily="34" charset="0"/>
            </a:endParaRPr>
          </a:p>
        </p:txBody>
      </p:sp>
      <p:sp>
        <p:nvSpPr>
          <p:cNvPr id="1028" name="Shape 8">
            <a:extLst>
              <a:ext uri="{FF2B5EF4-FFF2-40B4-BE49-F238E27FC236}">
                <a16:creationId xmlns:a16="http://schemas.microsoft.com/office/drawing/2014/main" id="{48EB3C0F-379D-4C4A-8C25-D07069794FC7}"/>
              </a:ext>
            </a:extLst>
          </p:cNvPr>
          <p:cNvSpPr txBox="1">
            <a:spLocks noGrp="1"/>
          </p:cNvSpPr>
          <p:nvPr>
            <p:ph type="dt" idx="10"/>
          </p:nvPr>
        </p:nvSpPr>
        <p:spPr bwMode="auto">
          <a:xfrm>
            <a:off x="342900" y="4767263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29" name="Shape 9">
            <a:extLst>
              <a:ext uri="{FF2B5EF4-FFF2-40B4-BE49-F238E27FC236}">
                <a16:creationId xmlns:a16="http://schemas.microsoft.com/office/drawing/2014/main" id="{ADF02624-9513-4AAD-9E10-7E5EC20BF746}"/>
              </a:ext>
            </a:extLst>
          </p:cNvPr>
          <p:cNvSpPr txBox="1">
            <a:spLocks noGrp="1"/>
          </p:cNvSpPr>
          <p:nvPr>
            <p:ph type="ftr" idx="11"/>
          </p:nvPr>
        </p:nvSpPr>
        <p:spPr bwMode="auto">
          <a:xfrm>
            <a:off x="2343150" y="4767263"/>
            <a:ext cx="2171700" cy="2746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eaLnBrk="1" hangingPunct="1">
              <a:buClr>
                <a:srgbClr val="000000"/>
              </a:buClr>
              <a:buFont typeface="Arial" panose="020B0604020202020204" pitchFamily="34" charset="0"/>
              <a:buNone/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endParaRPr lang="fi-FI" altLang="fi-FI"/>
          </a:p>
        </p:txBody>
      </p:sp>
      <p:sp>
        <p:nvSpPr>
          <p:cNvPr id="1030" name="Shape 10">
            <a:extLst>
              <a:ext uri="{FF2B5EF4-FFF2-40B4-BE49-F238E27FC236}">
                <a16:creationId xmlns:a16="http://schemas.microsoft.com/office/drawing/2014/main" id="{A963CD71-075D-4E86-BE74-203573F3238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 bwMode="auto">
          <a:xfrm>
            <a:off x="4914900" y="4767263"/>
            <a:ext cx="1600200" cy="2746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25" tIns="45700" rIns="91425" bIns="4570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buClr>
                <a:srgbClr val="888888"/>
              </a:buClr>
              <a:buSzPct val="25000"/>
              <a:buFont typeface="Calibri" panose="020F0502020204030204" pitchFamily="34" charset="0"/>
              <a:buNone/>
              <a:defRPr sz="500">
                <a:solidFill>
                  <a:srgbClr val="888888"/>
                </a:solidFill>
                <a:latin typeface="Calibri" panose="020F0502020204030204" pitchFamily="34" charset="0"/>
                <a:sym typeface="Calibri" panose="020F0502020204030204" pitchFamily="34" charset="0"/>
              </a:defRPr>
            </a:lvl1pPr>
          </a:lstStyle>
          <a:p>
            <a:fld id="{9AB7EA99-B506-446A-979C-BDB911AFBFF0}" type="slidenum">
              <a:rPr lang="en-US" altLang="fi-FI"/>
              <a:pPr/>
              <a:t>‹#›</a:t>
            </a:fld>
            <a:endParaRPr lang="en-US" altLang="fi-FI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 panose="020B0604020202020204" pitchFamily="34" charset="0"/>
          <a:cs typeface="Arial" panose="020B0604020202020204" pitchFamily="34" charset="0"/>
          <a:sym typeface="Arial" panose="020B0604020202020204" pitchFamily="34" charset="0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defRPr sz="1400">
          <a:solidFill>
            <a:srgbClr val="000000"/>
          </a:solidFill>
          <a:latin typeface="Arial"/>
          <a:ea typeface="Arial"/>
          <a:cs typeface="Arial"/>
          <a:sym typeface="Arial" panose="020B0604020202020204" pitchFamily="34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reena.yle.fi/1-219972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feway.com/n/Product-Family/True-Love-Wai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osirakkausodottaa.blogspot.fi/p/kampanjan-yleisesite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hape 33">
            <a:extLst>
              <a:ext uri="{FF2B5EF4-FFF2-40B4-BE49-F238E27FC236}">
                <a16:creationId xmlns:a16="http://schemas.microsoft.com/office/drawing/2014/main" id="{260CB7A2-C75B-44CB-9747-56E9853323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93888"/>
            <a:ext cx="6858000" cy="968375"/>
          </a:xfrm>
          <a:prstGeom prst="rect">
            <a:avLst/>
          </a:prstGeom>
          <a:solidFill>
            <a:srgbClr val="6AA9A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r>
              <a:rPr lang="en-US" altLang="fi-FI" sz="2800">
                <a:latin typeface="Calibri" panose="020F0502020204030204" pitchFamily="34" charset="0"/>
                <a:sym typeface="Calibri" panose="020F0502020204030204" pitchFamily="34" charset="0"/>
              </a:rPr>
              <a:t>18. Uskonnollisuus Pohjois-Amerikassa</a:t>
            </a:r>
          </a:p>
        </p:txBody>
      </p:sp>
      <p:sp>
        <p:nvSpPr>
          <p:cNvPr id="4099" name="Shape 34">
            <a:extLst>
              <a:ext uri="{FF2B5EF4-FFF2-40B4-BE49-F238E27FC236}">
                <a16:creationId xmlns:a16="http://schemas.microsoft.com/office/drawing/2014/main" id="{FB1F0F9F-A6AF-434A-B97D-6D615990CD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62263"/>
            <a:ext cx="6858000" cy="354012"/>
          </a:xfrm>
          <a:prstGeom prst="rect">
            <a:avLst/>
          </a:prstGeom>
          <a:solidFill>
            <a:srgbClr val="A0B9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000000"/>
              </a:buClr>
              <a:buSzPct val="25000"/>
              <a:buFont typeface="Calibri" panose="020F0502020204030204" pitchFamily="34" charset="0"/>
              <a:buNone/>
            </a:pPr>
            <a:r>
              <a:rPr lang="en-US" altLang="fi-FI">
                <a:latin typeface="Calibri" panose="020F0502020204030204" pitchFamily="34" charset="0"/>
                <a:sym typeface="Calibri" panose="020F0502020204030204" pitchFamily="34" charset="0"/>
              </a:rPr>
              <a:t>Opetusvinkki 2: Yhdysvaltojen uskonnollisuus vs. pohjoismaat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hape 60">
            <a:extLst>
              <a:ext uri="{FF2B5EF4-FFF2-40B4-BE49-F238E27FC236}">
                <a16:creationId xmlns:a16="http://schemas.microsoft.com/office/drawing/2014/main" id="{882E4C24-5493-443D-9C4E-DD0CA8E66CD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3363" y="608013"/>
            <a:ext cx="6391275" cy="430212"/>
          </a:xfrm>
        </p:spPr>
        <p:txBody>
          <a:bodyPr lIns="68569" tIns="68569" rIns="68569" bIns="68569"/>
          <a:lstStyle/>
          <a:p>
            <a:pPr>
              <a:spcBef>
                <a:spcPct val="0"/>
              </a:spcBef>
              <a:buClr>
                <a:srgbClr val="000000"/>
              </a:buClr>
              <a:buSzPct val="25000"/>
            </a:pPr>
            <a:r>
              <a:rPr lang="fi-FI" altLang="fi-FI" sz="2000" b="1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Katsotaan The Pohjoismaat -ohjelman jakso</a:t>
            </a:r>
          </a:p>
        </p:txBody>
      </p:sp>
      <p:sp>
        <p:nvSpPr>
          <p:cNvPr id="61" name="Shape 61">
            <a:extLst>
              <a:ext uri="{FF2B5EF4-FFF2-40B4-BE49-F238E27FC236}">
                <a16:creationId xmlns:a16="http://schemas.microsoft.com/office/drawing/2014/main" id="{29D6A66A-3521-4123-81BE-9FD1FE1485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38138" y="1133475"/>
            <a:ext cx="6108700" cy="3484563"/>
          </a:xfrm>
        </p:spPr>
        <p:txBody>
          <a:bodyPr lIns="68569" tIns="68569" rIns="68569" bIns="68569"/>
          <a:lstStyle/>
          <a:p>
            <a:pPr marL="215900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19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Katsotaan Yle Areenasta The Pohjoismaat –ohjelman jakso, jossa yhdysvaltalainen pastori tulee vierailulle pohjoismaihin ja tekee havaintoja uskonnon asemasta: </a:t>
            </a:r>
            <a:r>
              <a:rPr lang="fi-FI" altLang="fi-FI" sz="2000" u="sng">
                <a:latin typeface="Calibri" panose="020F0502020204030204" pitchFamily="34" charset="0"/>
                <a:cs typeface="Arial" panose="020B0604020202020204" pitchFamily="34" charset="0"/>
                <a:hlinkClick r:id="rId3"/>
              </a:rPr>
              <a:t>http://areena.yle.fi/1-2199722</a:t>
            </a:r>
            <a:endParaRPr lang="fi-FI" altLang="fi-FI" sz="1900">
              <a:latin typeface="Calibri" panose="020F0502020204030204" pitchFamily="34" charset="0"/>
              <a:cs typeface="Arial" panose="020B0604020202020204" pitchFamily="34" charset="0"/>
              <a:sym typeface="Calibri" panose="020F0502020204030204" pitchFamily="34" charset="0"/>
            </a:endParaRP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anose="020F0502020204030204" pitchFamily="34" charset="0"/>
              <a:buChar char="–"/>
            </a:pPr>
            <a:r>
              <a:rPr lang="fi-FI" altLang="fi-FI" sz="19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Mitä videolla esitetyt tutkimukset osoittivat uskonnon asemasta pohjoismaissa ja Yhdysvalloissa?</a:t>
            </a: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anose="020F0502020204030204" pitchFamily="34" charset="0"/>
              <a:buChar char="–"/>
            </a:pPr>
            <a:r>
              <a:rPr lang="fi-FI" altLang="fi-FI" sz="19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Miten eri haastateltavat suhtautuivat uskontoon?</a:t>
            </a: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anose="020F0502020204030204" pitchFamily="34" charset="0"/>
              <a:buChar char="–"/>
            </a:pPr>
            <a:r>
              <a:rPr lang="fi-FI" altLang="fi-FI" sz="19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Mitkä Yhdysvaltalaiseen uskonnollisuuteen liittyvät asiat tulivat esille Marty-pastorin kautta?</a:t>
            </a: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anose="020F0502020204030204" pitchFamily="34" charset="0"/>
              <a:buChar char="–"/>
            </a:pPr>
            <a:r>
              <a:rPr lang="fi-FI" altLang="fi-FI" sz="19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Arvioi ohjelmaa: Mikä oli sen suurin anti? Antoiko se mielestäsi neutraalin kuvan aiheesta? Olisitko kaivannut jotain lisää tai olisiko se pitänyt tehdä toisin?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hape 60">
            <a:extLst>
              <a:ext uri="{FF2B5EF4-FFF2-40B4-BE49-F238E27FC236}">
                <a16:creationId xmlns:a16="http://schemas.microsoft.com/office/drawing/2014/main" id="{B84A694D-FEEE-48A3-AA1C-27E4043C1F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0513" y="492125"/>
            <a:ext cx="6391275" cy="430213"/>
          </a:xfrm>
        </p:spPr>
        <p:txBody>
          <a:bodyPr lIns="68569" tIns="68569" rIns="68569" bIns="68569"/>
          <a:lstStyle/>
          <a:p>
            <a:pPr>
              <a:spcBef>
                <a:spcPct val="0"/>
              </a:spcBef>
              <a:buClr>
                <a:srgbClr val="000000"/>
              </a:buClr>
              <a:buSzPct val="25000"/>
            </a:pPr>
            <a:r>
              <a:rPr lang="fi-FI" altLang="fi-FI" sz="2000" b="1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Tosi rakkaus odottaa</a:t>
            </a:r>
          </a:p>
        </p:txBody>
      </p:sp>
      <p:sp>
        <p:nvSpPr>
          <p:cNvPr id="6147" name="Shape 61">
            <a:extLst>
              <a:ext uri="{FF2B5EF4-FFF2-40B4-BE49-F238E27FC236}">
                <a16:creationId xmlns:a16="http://schemas.microsoft.com/office/drawing/2014/main" id="{00025369-5D8B-4557-BF7B-8517161AF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325" y="1065213"/>
            <a:ext cx="6097588" cy="3311525"/>
          </a:xfrm>
        </p:spPr>
        <p:txBody>
          <a:bodyPr lIns="68569" tIns="68569" rIns="68569" bIns="68569"/>
          <a:lstStyle/>
          <a:p>
            <a:pPr marL="215900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Suomeen on levinnyt 1990-luvulta lähtien yhdysvaltalainen Tosi rakkaus odottaa -nuorisokampanja, jonka tavoite on pidättäytyminen seksistä ennen avioliittoa.</a:t>
            </a:r>
          </a:p>
          <a:p>
            <a:pPr marL="215900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</a:pP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Tutustu liikkeen alkuperäisiin kotisivuihin </a:t>
            </a: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  <a:hlinkClick r:id="rId3"/>
              </a:rPr>
              <a:t>www.lifeway.com/n/Product-Family/True-Love-Waits</a:t>
            </a: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  ja suomalaiseen versioon kampanjasta </a:t>
            </a: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  <a:hlinkClick r:id="rId4"/>
              </a:rPr>
              <a:t>tosirakkausodottaa.blogspot.fi/p/kampanjan-yleisesite.html</a:t>
            </a:r>
            <a:r>
              <a:rPr lang="fi-FI" altLang="fi-FI" sz="2000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hape 60">
            <a:extLst>
              <a:ext uri="{FF2B5EF4-FFF2-40B4-BE49-F238E27FC236}">
                <a16:creationId xmlns:a16="http://schemas.microsoft.com/office/drawing/2014/main" id="{25AEDDE6-70E3-40EF-9575-2DE76FB58C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90513" y="492125"/>
            <a:ext cx="6391275" cy="430213"/>
          </a:xfrm>
        </p:spPr>
        <p:txBody>
          <a:bodyPr lIns="68569" tIns="68569" rIns="68569" bIns="68569"/>
          <a:lstStyle/>
          <a:p>
            <a:pPr>
              <a:spcBef>
                <a:spcPct val="0"/>
              </a:spcBef>
              <a:buClr>
                <a:srgbClr val="000000"/>
              </a:buClr>
              <a:buSzPct val="25000"/>
            </a:pPr>
            <a:r>
              <a:rPr lang="fi-FI" altLang="fi-FI" sz="2000" b="1">
                <a:latin typeface="Calibri" panose="020F0502020204030204" pitchFamily="34" charset="0"/>
                <a:cs typeface="Arial" panose="020B0604020202020204" pitchFamily="34" charset="0"/>
                <a:sym typeface="Calibri" panose="020F0502020204030204" pitchFamily="34" charset="0"/>
              </a:rPr>
              <a:t>Tosi rakkaus odottaa 2</a:t>
            </a:r>
          </a:p>
        </p:txBody>
      </p:sp>
      <p:sp>
        <p:nvSpPr>
          <p:cNvPr id="6147" name="Shape 61">
            <a:extLst>
              <a:ext uri="{FF2B5EF4-FFF2-40B4-BE49-F238E27FC236}">
                <a16:creationId xmlns:a16="http://schemas.microsoft.com/office/drawing/2014/main" id="{35507EB1-F2AC-4841-9324-D32AF4DA62C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14325" y="1065213"/>
            <a:ext cx="3944938" cy="3311525"/>
          </a:xfrm>
        </p:spPr>
        <p:txBody>
          <a:bodyPr lIns="68569" tIns="68569" rIns="68569" bIns="68569"/>
          <a:lstStyle/>
          <a:p>
            <a:pPr marL="215900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fi-FI" sz="2000" dirty="0">
                <a:latin typeface="Calibri" pitchFamily="34" charset="0"/>
                <a:cs typeface="Arial" charset="0"/>
                <a:sym typeface="Calibri" pitchFamily="34" charset="0"/>
              </a:rPr>
              <a:t>Ota selvää</a:t>
            </a: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itchFamily="34" charset="0"/>
              <a:buChar char="–"/>
              <a:defRPr/>
            </a:pPr>
            <a:r>
              <a:rPr lang="fi-FI" sz="2000" dirty="0">
                <a:latin typeface="Calibri" pitchFamily="34" charset="0"/>
                <a:cs typeface="Arial" charset="0"/>
                <a:sym typeface="Calibri" pitchFamily="34" charset="0"/>
              </a:rPr>
              <a:t>mitkä yhteisöt ovat Suomessa kampanjan takana</a:t>
            </a:r>
          </a:p>
          <a:p>
            <a:pPr marL="431800" lvl="1" indent="-179388">
              <a:lnSpc>
                <a:spcPct val="90000"/>
              </a:lnSpc>
              <a:spcBef>
                <a:spcPts val="300"/>
              </a:spcBef>
              <a:buClr>
                <a:srgbClr val="000000"/>
              </a:buClr>
              <a:buFont typeface="Calibri" pitchFamily="34" charset="0"/>
              <a:buChar char="–"/>
              <a:defRPr/>
            </a:pPr>
            <a:r>
              <a:rPr lang="fi-FI" sz="2000" dirty="0">
                <a:latin typeface="Calibri" pitchFamily="34" charset="0"/>
                <a:cs typeface="Arial" charset="0"/>
                <a:sym typeface="Calibri" pitchFamily="34" charset="0"/>
              </a:rPr>
              <a:t>millaisia reaktioita kampanja on herättänyt Suomessa.</a:t>
            </a:r>
          </a:p>
          <a:p>
            <a:pPr marL="215900" lvl="1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fi-FI" sz="2000" dirty="0">
                <a:latin typeface="Calibri" pitchFamily="34" charset="0"/>
                <a:cs typeface="Arial" charset="0"/>
                <a:sym typeface="Calibri" pitchFamily="34" charset="0"/>
              </a:rPr>
              <a:t>Miksi arvelet, että kampanja on saanut enemmän kannattajia Yhdysvalloissa kuin Suomessa?</a:t>
            </a:r>
          </a:p>
          <a:p>
            <a:pPr marL="215900" lvl="1" indent="-215900" eaLnBrk="1" hangingPunct="1">
              <a:lnSpc>
                <a:spcPct val="90000"/>
              </a:lnSpc>
              <a:spcBef>
                <a:spcPts val="600"/>
              </a:spcBef>
              <a:buClr>
                <a:srgbClr val="000000"/>
              </a:buClr>
              <a:buFontTx/>
              <a:buChar char="•"/>
              <a:defRPr/>
            </a:pPr>
            <a:r>
              <a:rPr lang="fi-FI" sz="2000" dirty="0">
                <a:latin typeface="Calibri" pitchFamily="34" charset="0"/>
                <a:cs typeface="Arial" charset="0"/>
                <a:sym typeface="Calibri" pitchFamily="34" charset="0"/>
              </a:rPr>
              <a:t>Mitä itse ajattelet kampanjasta? Arvioi sen myönteisiä ja kielteisiä puolia.</a:t>
            </a:r>
          </a:p>
        </p:txBody>
      </p:sp>
      <p:pic>
        <p:nvPicPr>
          <p:cNvPr id="7172" name="Picture 2" descr="C:\Users\tav\Downloads\shutterstock_238478782.jpg">
            <a:extLst>
              <a:ext uri="{FF2B5EF4-FFF2-40B4-BE49-F238E27FC236}">
                <a16:creationId xmlns:a16="http://schemas.microsoft.com/office/drawing/2014/main" id="{A15BB9B3-A793-4A0F-8C8E-5C6CC79ED4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563" y="1231900"/>
            <a:ext cx="2033587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174</Words>
  <Application>Microsoft Office PowerPoint</Application>
  <PresentationFormat>Mukautettu</PresentationFormat>
  <Paragraphs>17</Paragraphs>
  <Slides>4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3_Office Theme</vt:lpstr>
      <vt:lpstr>PowerPoint-esitys</vt:lpstr>
      <vt:lpstr>Katsotaan The Pohjoismaat -ohjelman jakso</vt:lpstr>
      <vt:lpstr>Tosi rakkaus odottaa</vt:lpstr>
      <vt:lpstr>Tosi rakkaus odottaa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Hämeenniemi, Katri</dc:creator>
  <cp:lastModifiedBy>Hanna Huuskonen</cp:lastModifiedBy>
  <cp:revision>53</cp:revision>
  <dcterms:modified xsi:type="dcterms:W3CDTF">2019-09-09T12:09:04Z</dcterms:modified>
</cp:coreProperties>
</file>