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66" r:id="rId2"/>
    <p:sldId id="406" r:id="rId3"/>
    <p:sldId id="408" r:id="rId4"/>
    <p:sldId id="391" r:id="rId5"/>
    <p:sldId id="392" r:id="rId6"/>
    <p:sldId id="390" r:id="rId7"/>
    <p:sldId id="393" r:id="rId8"/>
    <p:sldId id="407" r:id="rId9"/>
    <p:sldId id="414" r:id="rId10"/>
    <p:sldId id="412" r:id="rId11"/>
    <p:sldId id="409" r:id="rId12"/>
    <p:sldId id="400" r:id="rId13"/>
    <p:sldId id="395" r:id="rId14"/>
  </p:sldIdLst>
  <p:sldSz cx="9144000" cy="6858000" type="screen4x3"/>
  <p:notesSz cx="7099300" cy="10234613"/>
  <p:defaultTextStyle>
    <a:defPPr>
      <a:defRPr lang="fi-FI"/>
    </a:defPPr>
    <a:lvl1pPr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ikainen Jarmo" initials="A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AEAF"/>
    <a:srgbClr val="CECFD0"/>
    <a:srgbClr val="505050"/>
    <a:srgbClr val="E95D0F"/>
    <a:srgbClr val="005F92"/>
    <a:srgbClr val="464646"/>
    <a:srgbClr val="C90743"/>
    <a:srgbClr val="900631"/>
    <a:srgbClr val="85B4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47" autoAdjust="0"/>
    <p:restoredTop sz="94710" autoAdjust="0"/>
  </p:normalViewPr>
  <p:slideViewPr>
    <p:cSldViewPr snapToGrid="0" showGuides="1">
      <p:cViewPr>
        <p:scale>
          <a:sx n="70" d="100"/>
          <a:sy n="70" d="100"/>
        </p:scale>
        <p:origin x="-774" y="-330"/>
      </p:cViewPr>
      <p:guideLst>
        <p:guide orient="horz" pos="4024"/>
        <p:guide orient="horz" pos="3941"/>
        <p:guide pos="919"/>
        <p:guide pos="297"/>
        <p:guide pos="54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478" tIns="46739" rIns="93478" bIns="46739" numCol="1" anchor="t" anchorCtr="0" compatLnSpc="1">
            <a:prstTxWarp prst="textNoShape">
              <a:avLst/>
            </a:prstTxWarp>
          </a:bodyPr>
          <a:lstStyle>
            <a:lvl1pPr algn="l" defTabSz="93503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478" tIns="46739" rIns="93478" bIns="46739" numCol="1" anchor="t" anchorCtr="0" compatLnSpc="1">
            <a:prstTxWarp prst="textNoShape">
              <a:avLst/>
            </a:prstTxWarp>
          </a:bodyPr>
          <a:lstStyle>
            <a:lvl1pPr algn="r" defTabSz="93503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478" tIns="46739" rIns="93478" bIns="46739" numCol="1" anchor="b" anchorCtr="0" compatLnSpc="1">
            <a:prstTxWarp prst="textNoShape">
              <a:avLst/>
            </a:prstTxWarp>
          </a:bodyPr>
          <a:lstStyle>
            <a:lvl1pPr algn="l" defTabSz="93503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478" tIns="46739" rIns="93478" bIns="46739" numCol="1" anchor="b" anchorCtr="0" compatLnSpc="1">
            <a:prstTxWarp prst="textNoShape">
              <a:avLst/>
            </a:prstTxWarp>
          </a:bodyPr>
          <a:lstStyle>
            <a:lvl1pPr algn="r" defTabSz="935038">
              <a:defRPr sz="1300">
                <a:latin typeface="Arial" charset="0"/>
              </a:defRPr>
            </a:lvl1pPr>
          </a:lstStyle>
          <a:p>
            <a:pPr>
              <a:defRPr/>
            </a:pPr>
            <a:fld id="{F2DEB6D9-A36C-4EC8-A012-64853597332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5178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0" tIns="49519" rIns="99040" bIns="49519" numCol="1" anchor="t" anchorCtr="0" compatLnSpc="1">
            <a:prstTxWarp prst="textNoShape">
              <a:avLst/>
            </a:prstTxWarp>
          </a:bodyPr>
          <a:lstStyle>
            <a:lvl1pPr algn="l" defTabSz="989013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0" tIns="49519" rIns="99040" bIns="49519" numCol="1" anchor="t" anchorCtr="0" compatLnSpc="1">
            <a:prstTxWarp prst="textNoShape">
              <a:avLst/>
            </a:prstTxWarp>
          </a:bodyPr>
          <a:lstStyle>
            <a:lvl1pPr algn="r" defTabSz="989013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0925"/>
            <a:ext cx="5676900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0" tIns="49519" rIns="99040" bIns="495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0" tIns="49519" rIns="99040" bIns="49519" numCol="1" anchor="b" anchorCtr="0" compatLnSpc="1">
            <a:prstTxWarp prst="textNoShape">
              <a:avLst/>
            </a:prstTxWarp>
          </a:bodyPr>
          <a:lstStyle>
            <a:lvl1pPr algn="l" defTabSz="989013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0" tIns="49519" rIns="99040" bIns="49519" numCol="1" anchor="b" anchorCtr="0" compatLnSpc="1">
            <a:prstTxWarp prst="textNoShape">
              <a:avLst/>
            </a:prstTxWarp>
          </a:bodyPr>
          <a:lstStyle>
            <a:lvl1pPr algn="r" defTabSz="989013">
              <a:defRPr sz="1400">
                <a:latin typeface="Arial" charset="0"/>
              </a:defRPr>
            </a:lvl1pPr>
          </a:lstStyle>
          <a:p>
            <a:pPr>
              <a:defRPr/>
            </a:pPr>
            <a:fld id="{82BA107F-6F80-47C1-95E5-A8F8A6DE3C4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289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BA107F-6F80-47C1-95E5-A8F8A6DE3C4C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1072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BA107F-6F80-47C1-95E5-A8F8A6DE3C4C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036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dirty="0"/>
              <a:t>We have been involved in creating well-being in more than 5,000 projects across the world with experience in implementing complex, large-scale development projects in all our main sectors.</a:t>
            </a:r>
          </a:p>
          <a:p>
            <a:endParaRPr lang="en-US" sz="1100" dirty="0"/>
          </a:p>
          <a:p>
            <a:r>
              <a:rPr lang="en-US" sz="1100" dirty="0"/>
              <a:t>You will find a list of our latest projects in Arabic countries in the material. We have finished several education and water projects. We are currently planning a private school in the Kingdom of Saudi Arabia.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BA107F-6F80-47C1-95E5-A8F8A6DE3C4C}" type="slidenum">
              <a:rPr lang="fi-FI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15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7219" y="3583120"/>
            <a:ext cx="8239125" cy="492125"/>
          </a:xfrm>
        </p:spPr>
        <p:txBody>
          <a:bodyPr/>
          <a:lstStyle>
            <a:lvl1pPr marL="0" indent="0" algn="ctr">
              <a:buFontTx/>
              <a:buNone/>
              <a:defRPr sz="2000" smtClean="0">
                <a:solidFill>
                  <a:srgbClr val="464646"/>
                </a:solidFill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 dirty="0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5138" y="2924357"/>
            <a:ext cx="8239125" cy="509587"/>
          </a:xfrm>
        </p:spPr>
        <p:txBody>
          <a:bodyPr/>
          <a:lstStyle>
            <a:lvl1pPr>
              <a:defRPr smtClean="0">
                <a:solidFill>
                  <a:srgbClr val="005F9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 smtClean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 sz="800">
                <a:solidFill>
                  <a:srgbClr val="ADAEAF"/>
                </a:solidFill>
              </a:defRPr>
            </a:lvl1pPr>
          </a:lstStyle>
          <a:p>
            <a:pPr>
              <a:defRPr/>
            </a:pPr>
            <a:r>
              <a:rPr lang="fi-FI" dirty="0" smtClean="0"/>
              <a:t> </a:t>
            </a:r>
            <a:fld id="{2A1E1B4A-B8D0-4DF1-B52E-69A69A973325}" type="datetime1">
              <a:rPr lang="fi-FI" smtClean="0"/>
              <a:pPr>
                <a:defRPr/>
              </a:pPr>
              <a:t>26.11.2014</a:t>
            </a:fld>
            <a:r>
              <a:rPr lang="fi-FI" dirty="0" smtClean="0"/>
              <a:t>  Page </a:t>
            </a:r>
            <a:fld id="{3D206CF9-7B0B-46BE-A7F8-A3E4506BB46E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r>
              <a:rPr lang="fi-FI" dirty="0" err="1" smtClean="0"/>
              <a:t>Insert</a:t>
            </a:r>
            <a:r>
              <a:rPr lang="fi-FI" dirty="0" smtClean="0"/>
              <a:t> </a:t>
            </a:r>
            <a:r>
              <a:rPr lang="fi-FI" dirty="0" err="1" smtClean="0"/>
              <a:t>Firstname</a:t>
            </a:r>
            <a:r>
              <a:rPr lang="fi-FI" dirty="0" smtClean="0"/>
              <a:t> </a:t>
            </a:r>
            <a:r>
              <a:rPr lang="fi-FI" dirty="0" err="1" smtClean="0"/>
              <a:t>Lastname</a:t>
            </a:r>
            <a:r>
              <a:rPr lang="fi-FI" dirty="0" smtClean="0"/>
              <a:t> via &gt;</a:t>
            </a:r>
            <a:r>
              <a:rPr lang="fi-FI" dirty="0" err="1" smtClean="0"/>
              <a:t>Insert</a:t>
            </a:r>
            <a:r>
              <a:rPr lang="fi-FI" dirty="0" smtClean="0"/>
              <a:t> &gt;</a:t>
            </a:r>
            <a:r>
              <a:rPr lang="fi-FI" dirty="0" err="1" smtClean="0"/>
              <a:t>Header</a:t>
            </a:r>
            <a:r>
              <a:rPr lang="fi-FI" dirty="0" smtClean="0"/>
              <a:t> &amp; </a:t>
            </a:r>
            <a:r>
              <a:rPr lang="fi-FI" dirty="0" err="1" smtClean="0"/>
              <a:t>Footer</a:t>
            </a:r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9" y="229961"/>
            <a:ext cx="1177963" cy="561655"/>
          </a:xfrm>
          <a:prstGeom prst="rect">
            <a:avLst/>
          </a:prstGeom>
        </p:spPr>
      </p:pic>
      <p:cxnSp>
        <p:nvCxnSpPr>
          <p:cNvPr id="12" name="Suora yhdysviiva 11"/>
          <p:cNvCxnSpPr/>
          <p:nvPr userDrawn="1"/>
        </p:nvCxnSpPr>
        <p:spPr bwMode="auto">
          <a:xfrm>
            <a:off x="0" y="6523038"/>
            <a:ext cx="9144000" cy="0"/>
          </a:xfrm>
          <a:prstGeom prst="line">
            <a:avLst/>
          </a:prstGeom>
          <a:solidFill>
            <a:schemeClr val="bg2"/>
          </a:solidFill>
          <a:ln w="19050" cap="flat" cmpd="sng" algn="ctr">
            <a:solidFill>
              <a:srgbClr val="E95D0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Ellipsi 2"/>
          <p:cNvSpPr/>
          <p:nvPr userDrawn="1"/>
        </p:nvSpPr>
        <p:spPr bwMode="auto">
          <a:xfrm>
            <a:off x="1363623" y="6389648"/>
            <a:ext cx="285829" cy="285829"/>
          </a:xfrm>
          <a:prstGeom prst="ellipse">
            <a:avLst/>
          </a:prstGeom>
          <a:solidFill>
            <a:srgbClr val="E95D0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029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1489" y="217488"/>
            <a:ext cx="8229600" cy="608012"/>
          </a:xfrm>
        </p:spPr>
        <p:txBody>
          <a:bodyPr/>
          <a:lstStyle>
            <a:lvl1pPr>
              <a:defRPr sz="2400"/>
            </a:lvl1pPr>
          </a:lstStyle>
          <a:p>
            <a:r>
              <a:rPr lang="fi-FI" noProof="0" dirty="0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1489" y="1093748"/>
            <a:ext cx="8229600" cy="4752975"/>
          </a:xfrm>
        </p:spPr>
        <p:txBody>
          <a:bodyPr/>
          <a:lstStyle>
            <a:lvl1pPr marL="238125" indent="-238125">
              <a:buClr>
                <a:srgbClr val="7030A0"/>
              </a:buClr>
              <a:buFont typeface="Wingdings" panose="05000000000000000000" pitchFamily="2" charset="2"/>
              <a:buChar char="q"/>
              <a:defRPr/>
            </a:lvl1pPr>
            <a:lvl2pPr marL="495300" indent="-255588">
              <a:buClr>
                <a:srgbClr val="7030A0"/>
              </a:buClr>
              <a:buFont typeface="Wingdings" panose="05000000000000000000" pitchFamily="2" charset="2"/>
              <a:buChar char="v"/>
              <a:defRPr/>
            </a:lvl2pPr>
            <a:lvl3pPr marL="752475" indent="-255588">
              <a:buClr>
                <a:srgbClr val="7030A0"/>
              </a:buClr>
              <a:buFont typeface="Wingdings" panose="05000000000000000000" pitchFamily="2" charset="2"/>
              <a:buChar char="Ø"/>
              <a:defRPr/>
            </a:lvl3pPr>
          </a:lstStyle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 </a:t>
            </a:r>
            <a:fld id="{BCC369D7-AD67-4007-8CD9-AD74EEED516B}" type="datetime1">
              <a:rPr lang="fi-FI" sz="800"/>
              <a:pPr/>
              <a:t>26.11.2014</a:t>
            </a:fld>
            <a:r>
              <a:rPr lang="fi-FI" sz="800" dirty="0"/>
              <a:t>  Page </a:t>
            </a:r>
            <a:fld id="{5DD9209F-FA31-42D0-9C51-079867EBFC81}" type="slidenum">
              <a:rPr lang="fi-FI" sz="800"/>
              <a:pPr/>
              <a:t>‹#›</a:t>
            </a:fld>
            <a:endParaRPr lang="fi-FI" sz="800" dirty="0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9" y="6483264"/>
            <a:ext cx="709612" cy="243075"/>
          </a:xfrm>
          <a:prstGeom prst="rect">
            <a:avLst/>
          </a:prstGeom>
        </p:spPr>
      </p:pic>
      <p:sp>
        <p:nvSpPr>
          <p:cNvPr id="9" name="Ellipsi 8"/>
          <p:cNvSpPr/>
          <p:nvPr userDrawn="1"/>
        </p:nvSpPr>
        <p:spPr bwMode="auto">
          <a:xfrm>
            <a:off x="7575959" y="6113423"/>
            <a:ext cx="285829" cy="285829"/>
          </a:xfrm>
          <a:prstGeom prst="ellipse">
            <a:avLst/>
          </a:prstGeom>
          <a:solidFill>
            <a:srgbClr val="E95D0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96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fi-FI" noProof="0" dirty="0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293813"/>
            <a:ext cx="4038600" cy="4752975"/>
          </a:xfrm>
        </p:spPr>
        <p:txBody>
          <a:bodyPr/>
          <a:lstStyle>
            <a:lvl1pPr>
              <a:defRPr sz="2000">
                <a:solidFill>
                  <a:srgbClr val="505050"/>
                </a:solidFill>
              </a:defRPr>
            </a:lvl1pPr>
            <a:lvl2pPr>
              <a:defRPr sz="1800">
                <a:solidFill>
                  <a:srgbClr val="505050"/>
                </a:solidFill>
              </a:defRPr>
            </a:lvl2pPr>
            <a:lvl3pPr>
              <a:defRPr sz="1600">
                <a:solidFill>
                  <a:srgbClr val="505050"/>
                </a:solidFill>
              </a:defRPr>
            </a:lvl3pPr>
            <a:lvl4pPr>
              <a:defRPr sz="1400">
                <a:solidFill>
                  <a:srgbClr val="505050"/>
                </a:solidFill>
              </a:defRPr>
            </a:lvl4pPr>
            <a:lvl5pPr>
              <a:defRPr sz="1200">
                <a:solidFill>
                  <a:srgbClr val="50505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293813"/>
            <a:ext cx="4038600" cy="4752975"/>
          </a:xfrm>
        </p:spPr>
        <p:txBody>
          <a:bodyPr/>
          <a:lstStyle>
            <a:lvl1pPr>
              <a:defRPr sz="2000">
                <a:solidFill>
                  <a:srgbClr val="464646"/>
                </a:solidFill>
              </a:defRPr>
            </a:lvl1pPr>
            <a:lvl2pPr>
              <a:defRPr sz="1800">
                <a:solidFill>
                  <a:srgbClr val="464646"/>
                </a:solidFill>
              </a:defRPr>
            </a:lvl2pPr>
            <a:lvl3pPr>
              <a:defRPr sz="1600">
                <a:solidFill>
                  <a:srgbClr val="464646"/>
                </a:solidFill>
              </a:defRPr>
            </a:lvl3pPr>
            <a:lvl4pPr>
              <a:defRPr sz="1400">
                <a:solidFill>
                  <a:srgbClr val="464646"/>
                </a:solidFill>
              </a:defRPr>
            </a:lvl4pPr>
            <a:lvl5pPr>
              <a:defRPr sz="1200">
                <a:solidFill>
                  <a:srgbClr val="46464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/>
              <a:t> </a:t>
            </a:r>
            <a:fld id="{BCC369D7-AD67-4007-8CD9-AD74EEED516B}" type="datetime1">
              <a:rPr lang="fi-FI" sz="800"/>
              <a:pPr/>
              <a:t>26.11.2014</a:t>
            </a:fld>
            <a:r>
              <a:rPr lang="fi-FI" sz="800"/>
              <a:t>  Page </a:t>
            </a:r>
            <a:fld id="{A0C3BF9A-0CA7-4480-B906-DA1F9F412E82}" type="slidenum">
              <a:rPr lang="fi-FI" sz="800"/>
              <a:pPr/>
              <a:t>‹#›</a:t>
            </a:fld>
            <a:endParaRPr lang="fi-FI" sz="80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Insert Firstname Lastname via &gt;Insert &gt;Header &amp; Footer</a:t>
            </a:r>
            <a:endParaRPr lang="fi-FI" noProof="0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6388100"/>
            <a:ext cx="987425" cy="338239"/>
          </a:xfrm>
          <a:prstGeom prst="rect">
            <a:avLst/>
          </a:prstGeom>
        </p:spPr>
      </p:pic>
      <p:sp>
        <p:nvSpPr>
          <p:cNvPr id="9" name="Ellipsi 8"/>
          <p:cNvSpPr/>
          <p:nvPr userDrawn="1"/>
        </p:nvSpPr>
        <p:spPr bwMode="auto">
          <a:xfrm>
            <a:off x="7575959" y="6113423"/>
            <a:ext cx="285829" cy="285829"/>
          </a:xfrm>
          <a:prstGeom prst="ellipse">
            <a:avLst/>
          </a:prstGeom>
          <a:solidFill>
            <a:srgbClr val="E95D0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0155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fi-FI" noProof="0" dirty="0" smtClean="0"/>
              <a:t>Muokkaa perustyyl. napsautt.</a:t>
            </a:r>
            <a:endParaRPr lang="fi-FI" dirty="0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/>
              <a:t> </a:t>
            </a:r>
            <a:fld id="{BCC369D7-AD67-4007-8CD9-AD74EEED516B}" type="datetime1">
              <a:rPr lang="fi-FI" sz="800"/>
              <a:pPr/>
              <a:t>26.11.2014</a:t>
            </a:fld>
            <a:r>
              <a:rPr lang="fi-FI" sz="800"/>
              <a:t>  Page </a:t>
            </a:r>
            <a:fld id="{54992FB8-7E72-4A98-B630-A47E8B13A455}" type="slidenum">
              <a:rPr lang="fi-FI" sz="800"/>
              <a:pPr/>
              <a:t>‹#›</a:t>
            </a:fld>
            <a:endParaRPr lang="fi-FI" sz="80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r>
              <a:rPr lang="fi-FI" dirty="0" err="1" smtClean="0"/>
              <a:t>Insert</a:t>
            </a:r>
            <a:r>
              <a:rPr lang="fi-FI" dirty="0" smtClean="0"/>
              <a:t> </a:t>
            </a:r>
            <a:r>
              <a:rPr lang="fi-FI" dirty="0" err="1" smtClean="0"/>
              <a:t>Firstname</a:t>
            </a:r>
            <a:r>
              <a:rPr lang="fi-FI" dirty="0" smtClean="0"/>
              <a:t> </a:t>
            </a:r>
            <a:r>
              <a:rPr lang="fi-FI" dirty="0" err="1" smtClean="0"/>
              <a:t>Lastname</a:t>
            </a:r>
            <a:r>
              <a:rPr lang="fi-FI" dirty="0" smtClean="0"/>
              <a:t> via &gt;</a:t>
            </a:r>
            <a:r>
              <a:rPr lang="fi-FI" dirty="0" err="1" smtClean="0"/>
              <a:t>Insert</a:t>
            </a:r>
            <a:r>
              <a:rPr lang="fi-FI" dirty="0" smtClean="0"/>
              <a:t> &gt;</a:t>
            </a:r>
            <a:r>
              <a:rPr lang="fi-FI" dirty="0" err="1" smtClean="0"/>
              <a:t>Header</a:t>
            </a:r>
            <a:r>
              <a:rPr lang="fi-FI" dirty="0" smtClean="0"/>
              <a:t> &amp; </a:t>
            </a:r>
            <a:r>
              <a:rPr lang="fi-FI" dirty="0" err="1" smtClean="0"/>
              <a:t>Footer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6388100"/>
            <a:ext cx="987425" cy="338239"/>
          </a:xfrm>
          <a:prstGeom prst="rect">
            <a:avLst/>
          </a:prstGeom>
        </p:spPr>
      </p:pic>
      <p:sp>
        <p:nvSpPr>
          <p:cNvPr id="7" name="Ellipsi 6"/>
          <p:cNvSpPr/>
          <p:nvPr userDrawn="1"/>
        </p:nvSpPr>
        <p:spPr bwMode="auto">
          <a:xfrm>
            <a:off x="7575959" y="6113423"/>
            <a:ext cx="285829" cy="285829"/>
          </a:xfrm>
          <a:prstGeom prst="ellipse">
            <a:avLst/>
          </a:prstGeom>
          <a:solidFill>
            <a:srgbClr val="E95D0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333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5F9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184926"/>
            <a:ext cx="8229600" cy="608012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i-FI" dirty="0" err="1" smtClean="0"/>
              <a:t>Insert</a:t>
            </a:r>
            <a:r>
              <a:rPr lang="fi-FI" dirty="0" smtClean="0"/>
              <a:t> </a:t>
            </a:r>
            <a:r>
              <a:rPr lang="fi-FI" dirty="0" err="1" smtClean="0"/>
              <a:t>Firstname</a:t>
            </a:r>
            <a:r>
              <a:rPr lang="fi-FI" dirty="0" smtClean="0"/>
              <a:t> </a:t>
            </a:r>
            <a:r>
              <a:rPr lang="fi-FI" dirty="0" err="1" smtClean="0"/>
              <a:t>Lastname</a:t>
            </a:r>
            <a:r>
              <a:rPr lang="fi-FI" dirty="0" smtClean="0"/>
              <a:t> via &gt;</a:t>
            </a:r>
            <a:r>
              <a:rPr lang="fi-FI" dirty="0" err="1" smtClean="0"/>
              <a:t>Insert</a:t>
            </a:r>
            <a:r>
              <a:rPr lang="fi-FI" dirty="0" smtClean="0"/>
              <a:t> &gt;</a:t>
            </a:r>
            <a:r>
              <a:rPr lang="fi-FI" dirty="0" err="1" smtClean="0"/>
              <a:t>Header</a:t>
            </a:r>
            <a:r>
              <a:rPr lang="fi-FI" dirty="0" smtClean="0"/>
              <a:t> &amp; </a:t>
            </a:r>
            <a:r>
              <a:rPr lang="fi-FI" dirty="0" err="1" smtClean="0"/>
              <a:t>Footer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i-FI" smtClean="0"/>
              <a:t> </a:t>
            </a:r>
            <a:fld id="{BCC369D7-AD67-4007-8CD9-AD74EEED516B}" type="datetime1">
              <a:rPr lang="fi-FI" sz="800" smtClean="0"/>
              <a:pPr/>
              <a:t>26.11.2014</a:t>
            </a:fld>
            <a:r>
              <a:rPr lang="fi-FI" sz="800" smtClean="0"/>
              <a:t>  Page </a:t>
            </a:r>
            <a:fld id="{EB7EC751-C128-4BC6-B06C-92EC109D3C79}" type="slidenum">
              <a:rPr lang="fi-FI" sz="800" smtClean="0"/>
              <a:pPr/>
              <a:t>‹#›</a:t>
            </a:fld>
            <a:endParaRPr lang="fi-FI" sz="800" dirty="0"/>
          </a:p>
        </p:txBody>
      </p:sp>
      <p:cxnSp>
        <p:nvCxnSpPr>
          <p:cNvPr id="10" name="Suora yhdysviiva 9"/>
          <p:cNvCxnSpPr/>
          <p:nvPr userDrawn="1"/>
        </p:nvCxnSpPr>
        <p:spPr bwMode="auto">
          <a:xfrm>
            <a:off x="0" y="6256338"/>
            <a:ext cx="9144000" cy="0"/>
          </a:xfrm>
          <a:prstGeom prst="line">
            <a:avLst/>
          </a:prstGeom>
          <a:solidFill>
            <a:schemeClr val="bg2"/>
          </a:solidFill>
          <a:ln w="19050" cap="flat" cmpd="sng" algn="ctr">
            <a:solidFill>
              <a:srgbClr val="E95D0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Ellipsi 10"/>
          <p:cNvSpPr/>
          <p:nvPr userDrawn="1"/>
        </p:nvSpPr>
        <p:spPr bwMode="auto">
          <a:xfrm>
            <a:off x="7575959" y="6113423"/>
            <a:ext cx="285829" cy="285829"/>
          </a:xfrm>
          <a:prstGeom prst="ellipse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068" y="6381120"/>
            <a:ext cx="987895" cy="3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980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/>
              <a:t> </a:t>
            </a:r>
            <a:fld id="{BCC369D7-AD67-4007-8CD9-AD74EEED516B}" type="datetime1">
              <a:rPr lang="fi-FI" sz="800"/>
              <a:pPr/>
              <a:t>26.11.2014</a:t>
            </a:fld>
            <a:r>
              <a:rPr lang="fi-FI" sz="800"/>
              <a:t>  Page </a:t>
            </a:r>
            <a:fld id="{F5D34F43-AC36-4399-81A8-6B0807CBA859}" type="slidenum">
              <a:rPr lang="fi-FI" sz="800"/>
              <a:pPr/>
              <a:t>‹#›</a:t>
            </a:fld>
            <a:endParaRPr lang="fi-FI" sz="800"/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r>
              <a:rPr lang="fi-FI" dirty="0" err="1" smtClean="0"/>
              <a:t>Insert</a:t>
            </a:r>
            <a:r>
              <a:rPr lang="fi-FI" smtClean="0"/>
              <a:t> Firstname Lastname via &gt;Insert &gt;Header &amp; Footer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6388100"/>
            <a:ext cx="987425" cy="338239"/>
          </a:xfrm>
          <a:prstGeom prst="rect">
            <a:avLst/>
          </a:prstGeom>
        </p:spPr>
      </p:pic>
      <p:sp>
        <p:nvSpPr>
          <p:cNvPr id="6" name="Ellipsi 5"/>
          <p:cNvSpPr/>
          <p:nvPr userDrawn="1"/>
        </p:nvSpPr>
        <p:spPr bwMode="auto">
          <a:xfrm>
            <a:off x="7575959" y="6113423"/>
            <a:ext cx="285829" cy="285829"/>
          </a:xfrm>
          <a:prstGeom prst="ellipse">
            <a:avLst/>
          </a:prstGeom>
          <a:solidFill>
            <a:schemeClr val="accent6"/>
          </a:solidFill>
          <a:ln w="9525" cap="flat" cmpd="sng" algn="ctr">
            <a:solidFill>
              <a:srgbClr val="E95D0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47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184926"/>
            <a:ext cx="8229600" cy="608012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88" y="6379775"/>
            <a:ext cx="1055687" cy="367426"/>
          </a:xfrm>
          <a:prstGeom prst="rect">
            <a:avLst/>
          </a:prstGeom>
        </p:spPr>
      </p:pic>
      <p:cxnSp>
        <p:nvCxnSpPr>
          <p:cNvPr id="9" name="Suora yhdysviiva 9"/>
          <p:cNvCxnSpPr/>
          <p:nvPr userDrawn="1"/>
        </p:nvCxnSpPr>
        <p:spPr bwMode="auto">
          <a:xfrm>
            <a:off x="0" y="6256338"/>
            <a:ext cx="9144000" cy="0"/>
          </a:xfrm>
          <a:prstGeom prst="line">
            <a:avLst/>
          </a:prstGeom>
          <a:solidFill>
            <a:srgbClr val="FFFFFF"/>
          </a:solidFill>
          <a:ln w="19050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Ellipsi 10"/>
          <p:cNvSpPr/>
          <p:nvPr userDrawn="1"/>
        </p:nvSpPr>
        <p:spPr bwMode="auto">
          <a:xfrm>
            <a:off x="7575959" y="6113423"/>
            <a:ext cx="285829" cy="285829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694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rgbClr val="ADAEAF"/>
                </a:solidFill>
              </a:defRPr>
            </a:lvl1pPr>
          </a:lstStyle>
          <a:p>
            <a:r>
              <a:rPr lang="fi-FI" smtClean="0"/>
              <a:t>Insert Firstname Lastname via &gt;Insert &gt;Header &amp; Footer</a:t>
            </a:r>
            <a:endParaRPr lang="fi-FI" dirty="0"/>
          </a:p>
        </p:txBody>
      </p:sp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3813"/>
            <a:ext cx="82296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60388"/>
            <a:ext cx="822960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fi-FI" noProof="0" dirty="0" smtClean="0"/>
              <a:t>Muokkaa perustyyl. napsautt.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07063" y="6491288"/>
            <a:ext cx="317976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DAEAF"/>
                </a:solidFill>
              </a:defRPr>
            </a:lvl1pPr>
          </a:lstStyle>
          <a:p>
            <a:r>
              <a:rPr lang="fi-FI" smtClean="0"/>
              <a:t> </a:t>
            </a:r>
            <a:fld id="{BCC369D7-AD67-4007-8CD9-AD74EEED516B}" type="datetime1">
              <a:rPr lang="fi-FI" sz="800" smtClean="0"/>
              <a:pPr/>
              <a:t>26.11.2014</a:t>
            </a:fld>
            <a:r>
              <a:rPr lang="fi-FI" sz="800" smtClean="0"/>
              <a:t>  Page </a:t>
            </a:r>
            <a:fld id="{EB7EC751-C128-4BC6-B06C-92EC109D3C79}" type="slidenum">
              <a:rPr lang="fi-FI" sz="800" smtClean="0"/>
              <a:pPr/>
              <a:t>‹#›</a:t>
            </a:fld>
            <a:endParaRPr lang="fi-FI" sz="800" dirty="0"/>
          </a:p>
        </p:txBody>
      </p:sp>
      <p:cxnSp>
        <p:nvCxnSpPr>
          <p:cNvPr id="7" name="Suora yhdysviiva 6"/>
          <p:cNvCxnSpPr/>
          <p:nvPr/>
        </p:nvCxnSpPr>
        <p:spPr bwMode="auto">
          <a:xfrm>
            <a:off x="0" y="6256338"/>
            <a:ext cx="9144000" cy="0"/>
          </a:xfrm>
          <a:prstGeom prst="line">
            <a:avLst/>
          </a:prstGeom>
          <a:solidFill>
            <a:schemeClr val="bg2"/>
          </a:solidFill>
          <a:ln w="19050" cap="flat" cmpd="sng" algn="ctr">
            <a:solidFill>
              <a:srgbClr val="E95D0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1" r:id="rId3"/>
    <p:sldLayoutId id="2147483713" r:id="rId4"/>
    <p:sldLayoutId id="2147483720" r:id="rId5"/>
    <p:sldLayoutId id="2147483714" r:id="rId6"/>
    <p:sldLayoutId id="2147483721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0">
          <a:solidFill>
            <a:srgbClr val="005F9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9pPr>
    </p:titleStyle>
    <p:bodyStyle>
      <a:lvl1pPr marL="238125" indent="-238125" algn="l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q"/>
        <a:defRPr sz="2000">
          <a:solidFill>
            <a:srgbClr val="464646"/>
          </a:solidFill>
          <a:latin typeface="+mn-lt"/>
          <a:ea typeface="+mn-ea"/>
          <a:cs typeface="+mn-cs"/>
        </a:defRPr>
      </a:lvl1pPr>
      <a:lvl2pPr marL="495300" indent="-255588" algn="l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v"/>
        <a:defRPr>
          <a:solidFill>
            <a:srgbClr val="464646"/>
          </a:solidFill>
          <a:latin typeface="+mn-lt"/>
        </a:defRPr>
      </a:lvl2pPr>
      <a:lvl3pPr marL="752475" indent="-255588" algn="l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Ø"/>
        <a:defRPr sz="1600">
          <a:solidFill>
            <a:srgbClr val="464646"/>
          </a:solidFill>
          <a:latin typeface="+mn-lt"/>
        </a:defRPr>
      </a:lvl3pPr>
      <a:lvl4pPr marL="990600" indent="-236538" algn="l" rtl="0" eaLnBrk="1" fontAlgn="base" hangingPunct="1">
        <a:spcBef>
          <a:spcPct val="20000"/>
        </a:spcBef>
        <a:spcAft>
          <a:spcPct val="0"/>
        </a:spcAft>
        <a:buClr>
          <a:srgbClr val="505050"/>
        </a:buClr>
        <a:buChar char="•"/>
        <a:defRPr sz="1400">
          <a:solidFill>
            <a:srgbClr val="464646"/>
          </a:solidFill>
          <a:latin typeface="+mn-lt"/>
        </a:defRPr>
      </a:lvl4pPr>
      <a:lvl5pPr marL="1162050" indent="-142875" algn="l" rtl="0" eaLnBrk="1" fontAlgn="base" hangingPunct="1">
        <a:spcBef>
          <a:spcPct val="20000"/>
        </a:spcBef>
        <a:spcAft>
          <a:spcPct val="0"/>
        </a:spcAft>
        <a:buClr>
          <a:srgbClr val="505050"/>
        </a:buClr>
        <a:buChar char="•"/>
        <a:defRPr sz="1400">
          <a:solidFill>
            <a:srgbClr val="464646"/>
          </a:solidFill>
          <a:latin typeface="+mn-lt"/>
        </a:defRPr>
      </a:lvl5pPr>
      <a:lvl6pPr marL="16192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0764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25336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29908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gif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10" Type="http://schemas.openxmlformats.org/officeDocument/2006/relationships/image" Target="../media/image13.png"/><Relationship Id="rId4" Type="http://schemas.openxmlformats.org/officeDocument/2006/relationships/image" Target="../media/image7.gif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41342" y="4569170"/>
            <a:ext cx="8239125" cy="1284155"/>
          </a:xfrm>
        </p:spPr>
        <p:txBody>
          <a:bodyPr/>
          <a:lstStyle/>
          <a:p>
            <a:endParaRPr lang="en-GB" sz="1400" smtClean="0"/>
          </a:p>
          <a:p>
            <a:r>
              <a:rPr lang="en-GB" sz="1400" dirty="0" smtClean="0"/>
              <a:t>Ari Kolehmainen 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67638" y="3759856"/>
            <a:ext cx="8239125" cy="509587"/>
          </a:xfrm>
        </p:spPr>
        <p:txBody>
          <a:bodyPr/>
          <a:lstStyle/>
          <a:p>
            <a:r>
              <a:rPr lang="fi-FI" sz="2800" b="1" dirty="0" smtClean="0"/>
              <a:t>Nova </a:t>
            </a:r>
            <a:r>
              <a:rPr lang="fi-FI" sz="2800" b="1" dirty="0" err="1" smtClean="0"/>
              <a:t>Schola</a:t>
            </a:r>
            <a:r>
              <a:rPr lang="fi-FI" sz="2800" b="1" dirty="0" smtClean="0"/>
              <a:t> Finlandia:</a:t>
            </a:r>
            <a:br>
              <a:rPr lang="fi-FI" sz="2800" b="1" dirty="0" smtClean="0"/>
            </a:br>
            <a:r>
              <a:rPr lang="fi-FI" sz="1800" b="1" dirty="0" smtClean="0"/>
              <a:t>Suomalaisen perusopetuksen ja koulurakennuksen kehittäminen, maailman paras koulu</a:t>
            </a:r>
            <a:r>
              <a:rPr lang="fi-FI" sz="1800" dirty="0" smtClean="0"/>
              <a:t/>
            </a:r>
            <a:br>
              <a:rPr lang="fi-FI" sz="1800" dirty="0" smtClean="0"/>
            </a:br>
            <a:r>
              <a:rPr lang="fi-FI" sz="1200" dirty="0" smtClean="0"/>
              <a:t>25.11.2014</a:t>
            </a:r>
            <a:br>
              <a:rPr lang="fi-FI" sz="1200" dirty="0" smtClean="0"/>
            </a:br>
            <a:r>
              <a:rPr lang="fi-FI" sz="1800" dirty="0" err="1" smtClean="0"/>
              <a:t>FCG-talo</a:t>
            </a:r>
            <a:endParaRPr lang="fi-FI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 </a:t>
            </a:r>
            <a:fld id="{2A1E1B4A-B8D0-4DF1-B52E-69A69A973325}" type="datetime1">
              <a:rPr lang="fi-FI" smtClean="0"/>
              <a:pPr>
                <a:defRPr/>
              </a:pPr>
              <a:t>26.11.2014</a:t>
            </a:fld>
            <a:r>
              <a:rPr lang="fi-FI" smtClean="0"/>
              <a:t>  Page </a:t>
            </a:r>
            <a:fld id="{3D206CF9-7B0B-46BE-A7F8-A3E4506BB46E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  <p:pic>
        <p:nvPicPr>
          <p:cNvPr id="6" name="Kuva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266" y="465413"/>
            <a:ext cx="1879601" cy="20677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841" y="476796"/>
            <a:ext cx="8229600" cy="608012"/>
          </a:xfrm>
        </p:spPr>
        <p:txBody>
          <a:bodyPr/>
          <a:lstStyle/>
          <a:p>
            <a:r>
              <a:rPr lang="fi-FI" dirty="0" smtClean="0"/>
              <a:t>Sitralle tuotetusta kehittämishankkeita koskevasta raportista, haastattelujen tiivistystä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b="1" smtClean="0"/>
          </a:p>
          <a:p>
            <a:r>
              <a:rPr lang="fi-FI" b="1" dirty="0" smtClean="0"/>
              <a:t>Perusopetus </a:t>
            </a:r>
            <a:r>
              <a:rPr lang="fi-FI" b="1" dirty="0"/>
              <a:t>vaatii radikaalia ja rohkeaa uudistamista</a:t>
            </a:r>
            <a:r>
              <a:rPr lang="fi-FI" dirty="0"/>
              <a:t>, tämä asia nousi useasti </a:t>
            </a:r>
            <a:r>
              <a:rPr lang="fi-FI" dirty="0" smtClean="0"/>
              <a:t>esiin selvitystä </a:t>
            </a:r>
            <a:r>
              <a:rPr lang="fi-FI" dirty="0"/>
              <a:t>varten </a:t>
            </a:r>
            <a:r>
              <a:rPr lang="fi-FI" dirty="0" smtClean="0"/>
              <a:t>tehdyissä haastatteluissa</a:t>
            </a:r>
            <a:r>
              <a:rPr lang="fi-FI" dirty="0"/>
              <a:t>. </a:t>
            </a:r>
          </a:p>
          <a:p>
            <a:r>
              <a:rPr lang="fi-FI" dirty="0" smtClean="0"/>
              <a:t>Tähän </a:t>
            </a:r>
            <a:r>
              <a:rPr lang="fi-FI" dirty="0"/>
              <a:t>saakka on tehty </a:t>
            </a:r>
            <a:r>
              <a:rPr lang="fi-FI" dirty="0" smtClean="0"/>
              <a:t>kehittämistyötä, joka </a:t>
            </a:r>
            <a:r>
              <a:rPr lang="fi-FI" dirty="0"/>
              <a:t>on uudistanut opetusta ja koulutoimintaa </a:t>
            </a:r>
            <a:r>
              <a:rPr lang="fi-FI" b="1" dirty="0"/>
              <a:t>irrallisina osina </a:t>
            </a:r>
            <a:r>
              <a:rPr lang="fi-FI" dirty="0"/>
              <a:t>kohdentuen </a:t>
            </a:r>
            <a:r>
              <a:rPr lang="fi-FI" dirty="0" smtClean="0"/>
              <a:t>johonkin tiettyyn </a:t>
            </a:r>
            <a:r>
              <a:rPr lang="fi-FI" dirty="0"/>
              <a:t>osioon perusopetuksen kokonaisuudessa. </a:t>
            </a:r>
            <a:endParaRPr lang="fi-FI" dirty="0" smtClean="0"/>
          </a:p>
          <a:p>
            <a:r>
              <a:rPr lang="fi-FI" dirty="0" smtClean="0"/>
              <a:t>Tahtotila </a:t>
            </a:r>
            <a:r>
              <a:rPr lang="fi-FI" dirty="0"/>
              <a:t>siirtymisestä </a:t>
            </a:r>
            <a:r>
              <a:rPr lang="fi-FI" dirty="0" smtClean="0"/>
              <a:t>kehityksessä seuraavalle </a:t>
            </a:r>
            <a:r>
              <a:rPr lang="fi-FI" dirty="0"/>
              <a:t>tasolle on alkanut muodostua yhä laajemmin. </a:t>
            </a:r>
            <a:r>
              <a:rPr lang="fi-FI" b="1" dirty="0"/>
              <a:t>Peruskoulu vaatii </a:t>
            </a:r>
            <a:r>
              <a:rPr lang="fi-FI" b="1" dirty="0" smtClean="0"/>
              <a:t>kokonaisuudistusta.</a:t>
            </a:r>
            <a:r>
              <a:rPr lang="fi-FI" dirty="0" smtClean="0"/>
              <a:t> Uudistusvaatimusten </a:t>
            </a:r>
            <a:r>
              <a:rPr lang="fi-FI" dirty="0"/>
              <a:t>taustalla on </a:t>
            </a:r>
            <a:r>
              <a:rPr lang="fi-FI" b="1" dirty="0"/>
              <a:t>oppimiskäsityksen ja opettajuuden </a:t>
            </a:r>
            <a:r>
              <a:rPr lang="fi-FI" b="1" dirty="0" smtClean="0"/>
              <a:t>muutos</a:t>
            </a:r>
            <a:r>
              <a:rPr lang="fi-FI" dirty="0" smtClean="0"/>
              <a:t>, uudet </a:t>
            </a:r>
            <a:r>
              <a:rPr lang="fi-FI" dirty="0"/>
              <a:t>mahdollisuudet </a:t>
            </a:r>
            <a:r>
              <a:rPr lang="fi-FI" b="1" dirty="0"/>
              <a:t>teknologian hyödyntämisessä </a:t>
            </a:r>
            <a:r>
              <a:rPr lang="fi-FI" dirty="0"/>
              <a:t>sekä tärkeimpänä huoli </a:t>
            </a:r>
            <a:r>
              <a:rPr lang="fi-FI" b="1" dirty="0" smtClean="0"/>
              <a:t>Suomen kilpailukyvystä </a:t>
            </a:r>
            <a:r>
              <a:rPr lang="fi-FI" dirty="0"/>
              <a:t>ja tulevaisuuden suomalaisista suomalaisen yhteiskunnan rakentajina.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fld id="{BCC369D7-AD67-4007-8CD9-AD74EEED516B}" type="datetime1">
              <a:rPr lang="fi-FI" sz="800" smtClean="0"/>
              <a:pPr/>
              <a:t>26.11.2014</a:t>
            </a:fld>
            <a:r>
              <a:rPr lang="fi-FI" sz="800" dirty="0" smtClean="0"/>
              <a:t>  </a:t>
            </a:r>
            <a:r>
              <a:rPr lang="fi-FI" sz="800" dirty="0" err="1" smtClean="0"/>
              <a:t>Page</a:t>
            </a:r>
            <a:r>
              <a:rPr lang="fi-FI" sz="800" dirty="0" smtClean="0"/>
              <a:t> </a:t>
            </a:r>
            <a:fld id="{5DD9209F-FA31-42D0-9C51-079867EBFC81}" type="slidenum">
              <a:rPr lang="fi-FI" sz="800" smtClean="0"/>
              <a:pPr/>
              <a:t>10</a:t>
            </a:fld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2323270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Idean kantavuuden varmistaminen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85" y="1093748"/>
            <a:ext cx="8229600" cy="4752975"/>
          </a:xfrm>
        </p:spPr>
        <p:txBody>
          <a:bodyPr/>
          <a:lstStyle/>
          <a:p>
            <a:r>
              <a:rPr lang="fi-FI" dirty="0" smtClean="0"/>
              <a:t>Keskustelut</a:t>
            </a:r>
          </a:p>
          <a:p>
            <a:pPr lvl="1"/>
            <a:r>
              <a:rPr lang="fi-FI" dirty="0" err="1" smtClean="0"/>
              <a:t>OKM</a:t>
            </a:r>
            <a:endParaRPr lang="fi-FI" dirty="0" smtClean="0"/>
          </a:p>
          <a:p>
            <a:pPr lvl="1"/>
            <a:r>
              <a:rPr lang="fi-FI" dirty="0" smtClean="0"/>
              <a:t>Opetushallitus</a:t>
            </a:r>
          </a:p>
          <a:p>
            <a:pPr lvl="1"/>
            <a:r>
              <a:rPr lang="fi-FI" dirty="0" smtClean="0"/>
              <a:t>OAJ</a:t>
            </a:r>
          </a:p>
          <a:p>
            <a:pPr lvl="1"/>
            <a:r>
              <a:rPr lang="fi-FI" dirty="0" smtClean="0"/>
              <a:t>Kuntaliitto</a:t>
            </a:r>
          </a:p>
          <a:p>
            <a:pPr lvl="1"/>
            <a:r>
              <a:rPr lang="fi-FI" dirty="0" smtClean="0"/>
              <a:t>Espoo</a:t>
            </a:r>
          </a:p>
          <a:p>
            <a:pPr lvl="1"/>
            <a:r>
              <a:rPr lang="fi-FI" dirty="0" smtClean="0"/>
              <a:t>Vantaa</a:t>
            </a:r>
          </a:p>
          <a:p>
            <a:pPr lvl="1"/>
            <a:r>
              <a:rPr lang="fi-FI" dirty="0" smtClean="0"/>
              <a:t>Jyväskylä</a:t>
            </a:r>
          </a:p>
          <a:p>
            <a:pPr lvl="1"/>
            <a:r>
              <a:rPr lang="fi-FI" dirty="0" smtClean="0"/>
              <a:t>Sitra</a:t>
            </a:r>
          </a:p>
          <a:p>
            <a:pPr lvl="1"/>
            <a:r>
              <a:rPr lang="fi-FI" dirty="0" smtClean="0"/>
              <a:t>Sanoma </a:t>
            </a:r>
          </a:p>
          <a:p>
            <a:pPr lvl="1"/>
            <a:r>
              <a:rPr lang="fi-FI" dirty="0" smtClean="0"/>
              <a:t>Rovio</a:t>
            </a:r>
          </a:p>
          <a:p>
            <a:pPr lvl="1"/>
            <a:r>
              <a:rPr lang="fi-FI" dirty="0" smtClean="0"/>
              <a:t>Microsoft</a:t>
            </a:r>
          </a:p>
          <a:p>
            <a:pPr lvl="1"/>
            <a:r>
              <a:rPr lang="fi-FI" dirty="0" err="1" smtClean="0"/>
              <a:t>Educluster</a:t>
            </a:r>
            <a:endParaRPr lang="fi-FI" dirty="0" smtClean="0"/>
          </a:p>
          <a:p>
            <a:pPr lvl="1"/>
            <a:r>
              <a:rPr lang="fi-FI" dirty="0" err="1" smtClean="0"/>
              <a:t>FCG</a:t>
            </a:r>
            <a:r>
              <a:rPr lang="fi-FI" dirty="0" smtClean="0"/>
              <a:t> – konsernin eri toimijat</a:t>
            </a:r>
          </a:p>
          <a:p>
            <a:pPr lvl="2"/>
            <a:r>
              <a:rPr lang="fi-FI" dirty="0" smtClean="0"/>
              <a:t>Asiantuntijat: opetussuunnitelmasta koulurakennuksiin</a:t>
            </a:r>
          </a:p>
          <a:p>
            <a:pPr lvl="2"/>
            <a:r>
              <a:rPr lang="fi-FI" dirty="0" err="1" smtClean="0"/>
              <a:t>FCG:n</a:t>
            </a:r>
            <a:r>
              <a:rPr lang="fi-FI" dirty="0" smtClean="0"/>
              <a:t> hallitus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fld id="{BCC369D7-AD67-4007-8CD9-AD74EEED516B}" type="datetime1">
              <a:rPr lang="fi-FI" sz="800" smtClean="0"/>
              <a:pPr/>
              <a:t>26.11.2014</a:t>
            </a:fld>
            <a:r>
              <a:rPr lang="fi-FI" sz="800" dirty="0" smtClean="0"/>
              <a:t>  </a:t>
            </a:r>
            <a:r>
              <a:rPr lang="fi-FI" sz="800" dirty="0" err="1" smtClean="0"/>
              <a:t>Page</a:t>
            </a:r>
            <a:r>
              <a:rPr lang="fi-FI" sz="800" dirty="0" smtClean="0"/>
              <a:t> </a:t>
            </a:r>
            <a:fld id="{5DD9209F-FA31-42D0-9C51-079867EBFC81}" type="slidenum">
              <a:rPr lang="fi-FI" sz="800" smtClean="0"/>
              <a:pPr/>
              <a:t>11</a:t>
            </a:fld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2214160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Nova </a:t>
            </a:r>
            <a:r>
              <a:rPr lang="fi-FI" dirty="0" err="1" smtClean="0"/>
              <a:t>Schola</a:t>
            </a:r>
            <a:r>
              <a:rPr lang="fi-FI" dirty="0" smtClean="0"/>
              <a:t> Finlandia, sisältö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fld id="{BCC369D7-AD67-4007-8CD9-AD74EEED516B}" type="datetime1">
              <a:rPr lang="fi-FI" sz="800" smtClean="0"/>
              <a:pPr/>
              <a:t>26.11.2014</a:t>
            </a:fld>
            <a:r>
              <a:rPr lang="fi-FI" sz="800" dirty="0" smtClean="0"/>
              <a:t>  </a:t>
            </a:r>
            <a:r>
              <a:rPr lang="fi-FI" sz="800" dirty="0" err="1" smtClean="0"/>
              <a:t>Page</a:t>
            </a:r>
            <a:r>
              <a:rPr lang="fi-FI" sz="800" dirty="0" smtClean="0"/>
              <a:t> </a:t>
            </a:r>
            <a:fld id="{5DD9209F-FA31-42D0-9C51-079867EBFC81}" type="slidenum">
              <a:rPr lang="fi-FI" sz="800" smtClean="0"/>
              <a:pPr/>
              <a:t>12</a:t>
            </a:fld>
            <a:endParaRPr lang="fi-FI" sz="800" dirty="0"/>
          </a:p>
        </p:txBody>
      </p:sp>
      <p:sp>
        <p:nvSpPr>
          <p:cNvPr id="9" name="Säännöllinen viisikulmio 8"/>
          <p:cNvSpPr/>
          <p:nvPr/>
        </p:nvSpPr>
        <p:spPr bwMode="auto">
          <a:xfrm>
            <a:off x="3901108" y="3657599"/>
            <a:ext cx="1361661" cy="496957"/>
          </a:xfrm>
          <a:prstGeom prst="pentagon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Säännöllinen viisikulmio 10"/>
          <p:cNvSpPr/>
          <p:nvPr/>
        </p:nvSpPr>
        <p:spPr bwMode="auto">
          <a:xfrm>
            <a:off x="3699934" y="2807525"/>
            <a:ext cx="1811866" cy="1303040"/>
          </a:xfrm>
          <a:prstGeom prst="pentagon">
            <a:avLst/>
          </a:prstGeom>
          <a:solidFill>
            <a:srgbClr val="FF0066"/>
          </a:solidFill>
          <a:ln>
            <a:solidFill>
              <a:schemeClr val="tx1"/>
            </a:solidFill>
            <a:headEnd type="none" w="med" len="med"/>
            <a:tailEnd type="none" w="med" len="med"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nvex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1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rebuchet MS" panose="020B0603020202020204" pitchFamily="34" charset="0"/>
              </a:rPr>
              <a:t>Nova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1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rebuchet MS" panose="020B0603020202020204" pitchFamily="34" charset="0"/>
              </a:rPr>
              <a:t>Schola</a:t>
            </a:r>
            <a:endParaRPr kumimoji="0" lang="fi-FI" sz="1800" b="1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Trebuchet MS" panose="020B0603020202020204" pitchFamily="34" charset="0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800" b="1" dirty="0" smtClean="0">
                <a:solidFill>
                  <a:schemeClr val="bg2"/>
                </a:solidFill>
                <a:latin typeface="Trebuchet MS" panose="020B0603020202020204" pitchFamily="34" charset="0"/>
              </a:rPr>
              <a:t>Finlandia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" y="1517918"/>
            <a:ext cx="7372545" cy="3777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45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4544"/>
            <a:ext cx="8229600" cy="608012"/>
          </a:xfrm>
        </p:spPr>
        <p:txBody>
          <a:bodyPr/>
          <a:lstStyle/>
          <a:p>
            <a:r>
              <a:rPr lang="fi-FI" dirty="0" smtClean="0"/>
              <a:t>FCG – Hyvän elämän tekijät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429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Asiat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err="1" smtClean="0"/>
              <a:t>FCG</a:t>
            </a:r>
            <a:r>
              <a:rPr lang="fi-FI" dirty="0" smtClean="0"/>
              <a:t> </a:t>
            </a:r>
            <a:r>
              <a:rPr lang="fi-FI" dirty="0" err="1" smtClean="0"/>
              <a:t>Finnish</a:t>
            </a:r>
            <a:r>
              <a:rPr lang="fi-FI" dirty="0" smtClean="0"/>
              <a:t> </a:t>
            </a:r>
            <a:r>
              <a:rPr lang="fi-FI" dirty="0" err="1" smtClean="0"/>
              <a:t>Consulting</a:t>
            </a:r>
            <a:r>
              <a:rPr lang="fi-FI" dirty="0" smtClean="0"/>
              <a:t> Group</a:t>
            </a:r>
          </a:p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Nova </a:t>
            </a:r>
            <a:r>
              <a:rPr lang="fi-FI" dirty="0" err="1" smtClean="0"/>
              <a:t>Schola</a:t>
            </a:r>
            <a:r>
              <a:rPr lang="fi-FI" dirty="0" smtClean="0"/>
              <a:t> Finlandia</a:t>
            </a:r>
          </a:p>
          <a:p>
            <a:pPr marL="582612" lvl="1" indent="-342900">
              <a:buFont typeface="+mj-lt"/>
              <a:buAutoNum type="arabicPeriod"/>
            </a:pPr>
            <a:r>
              <a:rPr lang="fi-FI" dirty="0" smtClean="0"/>
              <a:t>Lähtökohdat</a:t>
            </a:r>
          </a:p>
          <a:p>
            <a:pPr marL="582612" lvl="1" indent="-342900">
              <a:buFont typeface="+mj-lt"/>
              <a:buAutoNum type="arabicPeriod"/>
            </a:pPr>
            <a:r>
              <a:rPr lang="fi-FI" dirty="0" smtClean="0"/>
              <a:t>Hankeidea</a:t>
            </a:r>
          </a:p>
          <a:p>
            <a:pPr marL="582612" lvl="1" indent="-342900">
              <a:buFont typeface="+mj-lt"/>
              <a:buAutoNum type="arabicPeriod"/>
            </a:pPr>
            <a:r>
              <a:rPr lang="fi-FI" dirty="0" smtClean="0"/>
              <a:t>Tavoite</a:t>
            </a:r>
          </a:p>
          <a:p>
            <a:pPr marL="582612" lvl="1" indent="-342900">
              <a:buFont typeface="+mj-lt"/>
              <a:buAutoNum type="arabicPeriod"/>
            </a:pPr>
            <a:r>
              <a:rPr lang="fi-FI" dirty="0" smtClean="0"/>
              <a:t>Nova </a:t>
            </a:r>
            <a:r>
              <a:rPr lang="fi-FI" dirty="0" err="1" smtClean="0"/>
              <a:t>Scola</a:t>
            </a:r>
            <a:r>
              <a:rPr lang="fi-FI" dirty="0" smtClean="0"/>
              <a:t> Finlandia, sisältö</a:t>
            </a:r>
          </a:p>
          <a:p>
            <a:pPr marL="582612" lvl="1" indent="-342900">
              <a:buFont typeface="+mj-lt"/>
              <a:buAutoNum type="arabicPeriod"/>
            </a:pPr>
            <a:r>
              <a:rPr lang="fi-FI" dirty="0" smtClean="0"/>
              <a:t>Aikataulu</a:t>
            </a:r>
          </a:p>
          <a:p>
            <a:pPr marL="325437" indent="-3429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fld id="{BCC369D7-AD67-4007-8CD9-AD74EEED516B}" type="datetime1">
              <a:rPr lang="fi-FI" sz="800" smtClean="0"/>
              <a:pPr/>
              <a:t>26.11.2014</a:t>
            </a:fld>
            <a:r>
              <a:rPr lang="fi-FI" sz="800" dirty="0" smtClean="0"/>
              <a:t>  </a:t>
            </a:r>
            <a:r>
              <a:rPr lang="fi-FI" sz="800" dirty="0" err="1" smtClean="0"/>
              <a:t>Page</a:t>
            </a:r>
            <a:r>
              <a:rPr lang="fi-FI" sz="800" dirty="0" smtClean="0"/>
              <a:t> </a:t>
            </a:r>
            <a:fld id="{5DD9209F-FA31-42D0-9C51-079867EBFC81}" type="slidenum">
              <a:rPr lang="fi-FI" sz="800" smtClean="0"/>
              <a:pPr/>
              <a:t>2</a:t>
            </a:fld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2981134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70" y="2457426"/>
            <a:ext cx="8229600" cy="608012"/>
          </a:xfrm>
        </p:spPr>
        <p:txBody>
          <a:bodyPr/>
          <a:lstStyle/>
          <a:p>
            <a:r>
              <a:rPr lang="fi-FI" b="1" dirty="0" smtClean="0"/>
              <a:t>1. </a:t>
            </a:r>
            <a:r>
              <a:rPr lang="fi-FI" b="1" dirty="0" err="1" smtClean="0"/>
              <a:t>FCG</a:t>
            </a:r>
            <a:r>
              <a:rPr lang="fi-FI" b="1" dirty="0" smtClean="0"/>
              <a:t> </a:t>
            </a:r>
            <a:r>
              <a:rPr lang="fi-FI" b="1" dirty="0" err="1" smtClean="0"/>
              <a:t>Finnish</a:t>
            </a:r>
            <a:r>
              <a:rPr lang="fi-FI" b="1" dirty="0" smtClean="0"/>
              <a:t> </a:t>
            </a:r>
            <a:r>
              <a:rPr lang="fi-FI" b="1" dirty="0" err="1" smtClean="0"/>
              <a:t>Consulting</a:t>
            </a:r>
            <a:r>
              <a:rPr lang="fi-FI" b="1" dirty="0" smtClean="0"/>
              <a:t> Group</a:t>
            </a:r>
            <a:endParaRPr lang="fi-FI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fld id="{BCC369D7-AD67-4007-8CD9-AD74EEED516B}" type="datetime1">
              <a:rPr lang="fi-FI" sz="800" smtClean="0"/>
              <a:pPr/>
              <a:t>26.11.2014</a:t>
            </a:fld>
            <a:r>
              <a:rPr lang="fi-FI" sz="800" dirty="0" smtClean="0"/>
              <a:t>  </a:t>
            </a:r>
            <a:r>
              <a:rPr lang="fi-FI" sz="800" dirty="0" err="1" smtClean="0"/>
              <a:t>Page</a:t>
            </a:r>
            <a:r>
              <a:rPr lang="fi-FI" sz="800" dirty="0" smtClean="0"/>
              <a:t> </a:t>
            </a:r>
            <a:fld id="{54992FB8-7E72-4A98-B630-A47E8B13A455}" type="slidenum">
              <a:rPr lang="fi-FI" sz="800" smtClean="0"/>
              <a:pPr/>
              <a:t>3</a:t>
            </a:fld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4271218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FCG:n</a:t>
            </a:r>
            <a:r>
              <a:rPr lang="fi-FI" dirty="0" smtClean="0"/>
              <a:t> historia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85" name="Rectangle 19"/>
          <p:cNvSpPr>
            <a:spLocks noChangeArrowheads="1"/>
          </p:cNvSpPr>
          <p:nvPr/>
        </p:nvSpPr>
        <p:spPr bwMode="auto">
          <a:xfrm>
            <a:off x="378771" y="1129409"/>
            <a:ext cx="722313" cy="70741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86" name="Rectangle 19"/>
          <p:cNvSpPr>
            <a:spLocks noChangeArrowheads="1"/>
          </p:cNvSpPr>
          <p:nvPr/>
        </p:nvSpPr>
        <p:spPr bwMode="auto">
          <a:xfrm>
            <a:off x="1110721" y="1129409"/>
            <a:ext cx="722313" cy="70741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87" name="Rectangle 19"/>
          <p:cNvSpPr>
            <a:spLocks noChangeArrowheads="1"/>
          </p:cNvSpPr>
          <p:nvPr/>
        </p:nvSpPr>
        <p:spPr bwMode="auto">
          <a:xfrm>
            <a:off x="1844816" y="1129409"/>
            <a:ext cx="722313" cy="70741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88" name="Rectangle 19"/>
          <p:cNvSpPr>
            <a:spLocks noChangeArrowheads="1"/>
          </p:cNvSpPr>
          <p:nvPr/>
        </p:nvSpPr>
        <p:spPr bwMode="auto">
          <a:xfrm>
            <a:off x="2576766" y="1129409"/>
            <a:ext cx="722313" cy="70741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89" name="Rectangle 19"/>
          <p:cNvSpPr>
            <a:spLocks noChangeArrowheads="1"/>
          </p:cNvSpPr>
          <p:nvPr/>
        </p:nvSpPr>
        <p:spPr bwMode="auto">
          <a:xfrm>
            <a:off x="3302275" y="1129409"/>
            <a:ext cx="1430711" cy="70741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90" name="Rectangle 19"/>
          <p:cNvSpPr>
            <a:spLocks noChangeArrowheads="1"/>
          </p:cNvSpPr>
          <p:nvPr/>
        </p:nvSpPr>
        <p:spPr bwMode="auto">
          <a:xfrm>
            <a:off x="4742564" y="1129409"/>
            <a:ext cx="1430711" cy="70741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91" name="Rectangle 19"/>
          <p:cNvSpPr>
            <a:spLocks noChangeArrowheads="1"/>
          </p:cNvSpPr>
          <p:nvPr/>
        </p:nvSpPr>
        <p:spPr bwMode="auto">
          <a:xfrm>
            <a:off x="6182853" y="1129409"/>
            <a:ext cx="1430711" cy="70741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92" name="Rectangle 19"/>
          <p:cNvSpPr>
            <a:spLocks noChangeArrowheads="1"/>
          </p:cNvSpPr>
          <p:nvPr/>
        </p:nvSpPr>
        <p:spPr bwMode="auto">
          <a:xfrm>
            <a:off x="83712" y="1129409"/>
            <a:ext cx="290322" cy="70741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93" name="Rectangle 19"/>
          <p:cNvSpPr>
            <a:spLocks noChangeArrowheads="1"/>
          </p:cNvSpPr>
          <p:nvPr/>
        </p:nvSpPr>
        <p:spPr bwMode="auto">
          <a:xfrm>
            <a:off x="7623141" y="1129409"/>
            <a:ext cx="1430711" cy="70741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94" name="Line 61"/>
          <p:cNvSpPr>
            <a:spLocks noChangeShapeType="1"/>
          </p:cNvSpPr>
          <p:nvPr/>
        </p:nvSpPr>
        <p:spPr bwMode="auto">
          <a:xfrm>
            <a:off x="5479961" y="1326524"/>
            <a:ext cx="1279" cy="701898"/>
          </a:xfrm>
          <a:prstGeom prst="line">
            <a:avLst/>
          </a:prstGeom>
          <a:noFill/>
          <a:ln w="76200">
            <a:solidFill>
              <a:srgbClr val="005F9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>
              <a:ln>
                <a:solidFill>
                  <a:srgbClr val="005F92"/>
                </a:solidFill>
              </a:ln>
            </a:endParaRPr>
          </a:p>
        </p:txBody>
      </p:sp>
      <p:sp>
        <p:nvSpPr>
          <p:cNvPr id="95" name="Kaari 94"/>
          <p:cNvSpPr/>
          <p:nvPr/>
        </p:nvSpPr>
        <p:spPr bwMode="auto">
          <a:xfrm flipH="1" flipV="1">
            <a:off x="6494530" y="1607817"/>
            <a:ext cx="1358900" cy="240028"/>
          </a:xfrm>
          <a:prstGeom prst="arc">
            <a:avLst>
              <a:gd name="adj1" fmla="val 17798553"/>
              <a:gd name="adj2" fmla="val 0"/>
            </a:avLst>
          </a:prstGeom>
          <a:noFill/>
          <a:ln w="38100" cap="flat" cmpd="sng" algn="ctr">
            <a:solidFill>
              <a:srgbClr val="85B400"/>
            </a:solidFill>
            <a:prstDash val="solid"/>
            <a:round/>
            <a:headEnd type="stealth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Kaari 95"/>
          <p:cNvSpPr/>
          <p:nvPr/>
        </p:nvSpPr>
        <p:spPr bwMode="auto">
          <a:xfrm flipH="1">
            <a:off x="6494530" y="1562100"/>
            <a:ext cx="1358900" cy="285746"/>
          </a:xfrm>
          <a:prstGeom prst="arc">
            <a:avLst>
              <a:gd name="adj1" fmla="val 17798553"/>
              <a:gd name="adj2" fmla="val 0"/>
            </a:avLst>
          </a:prstGeom>
          <a:noFill/>
          <a:ln w="38100" cap="flat" cmpd="sng" algn="ctr">
            <a:solidFill>
              <a:srgbClr val="C90743"/>
            </a:solidFill>
            <a:prstDash val="solid"/>
            <a:round/>
            <a:headEnd type="stealth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7" name="Kaari 96"/>
          <p:cNvSpPr/>
          <p:nvPr/>
        </p:nvSpPr>
        <p:spPr bwMode="auto">
          <a:xfrm flipH="1" flipV="1">
            <a:off x="6494530" y="1434842"/>
            <a:ext cx="1358900" cy="698757"/>
          </a:xfrm>
          <a:prstGeom prst="arc">
            <a:avLst>
              <a:gd name="adj1" fmla="val 17798553"/>
              <a:gd name="adj2" fmla="val 0"/>
            </a:avLst>
          </a:prstGeom>
          <a:noFill/>
          <a:ln w="38100" cap="flat" cmpd="sng" algn="ctr">
            <a:solidFill>
              <a:srgbClr val="FF8001"/>
            </a:solidFill>
            <a:prstDash val="solid"/>
            <a:round/>
            <a:headEnd type="stealth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8" name="Kaari 97"/>
          <p:cNvSpPr/>
          <p:nvPr/>
        </p:nvSpPr>
        <p:spPr bwMode="auto">
          <a:xfrm flipH="1">
            <a:off x="6494530" y="1314450"/>
            <a:ext cx="1358900" cy="752471"/>
          </a:xfrm>
          <a:prstGeom prst="arc">
            <a:avLst>
              <a:gd name="adj1" fmla="val 17798553"/>
              <a:gd name="adj2" fmla="val 0"/>
            </a:avLst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stealth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9" name="Kaari 98"/>
          <p:cNvSpPr/>
          <p:nvPr/>
        </p:nvSpPr>
        <p:spPr bwMode="auto">
          <a:xfrm flipV="1">
            <a:off x="4757805" y="1485898"/>
            <a:ext cx="1230313" cy="400049"/>
          </a:xfrm>
          <a:prstGeom prst="arc">
            <a:avLst>
              <a:gd name="adj1" fmla="val 17798553"/>
              <a:gd name="adj2" fmla="val 0"/>
            </a:avLst>
          </a:prstGeom>
          <a:noFill/>
          <a:ln w="28575" cap="flat" cmpd="sng" algn="ctr">
            <a:solidFill>
              <a:srgbClr val="FF800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0" name="Kaari 99"/>
          <p:cNvSpPr/>
          <p:nvPr/>
        </p:nvSpPr>
        <p:spPr bwMode="auto">
          <a:xfrm>
            <a:off x="4995930" y="1523999"/>
            <a:ext cx="1039813" cy="466725"/>
          </a:xfrm>
          <a:prstGeom prst="arc">
            <a:avLst/>
          </a:prstGeom>
          <a:noFill/>
          <a:ln w="28575" cap="flat" cmpd="sng" algn="ctr">
            <a:solidFill>
              <a:srgbClr val="C1074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1" name="Text Box 22"/>
          <p:cNvSpPr txBox="1">
            <a:spLocks noChangeArrowheads="1"/>
          </p:cNvSpPr>
          <p:nvPr/>
        </p:nvSpPr>
        <p:spPr bwMode="auto">
          <a:xfrm>
            <a:off x="114368" y="945620"/>
            <a:ext cx="566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sz="800" dirty="0">
                <a:solidFill>
                  <a:schemeClr val="tx2"/>
                </a:solidFill>
              </a:rPr>
              <a:t>1950</a:t>
            </a:r>
          </a:p>
        </p:txBody>
      </p:sp>
      <p:sp>
        <p:nvSpPr>
          <p:cNvPr id="102" name="Text Box 23"/>
          <p:cNvSpPr txBox="1">
            <a:spLocks noChangeArrowheads="1"/>
          </p:cNvSpPr>
          <p:nvPr/>
        </p:nvSpPr>
        <p:spPr bwMode="auto">
          <a:xfrm>
            <a:off x="816043" y="945620"/>
            <a:ext cx="566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sz="800" dirty="0">
                <a:solidFill>
                  <a:schemeClr val="tx2"/>
                </a:solidFill>
              </a:rPr>
              <a:t>1960</a:t>
            </a:r>
          </a:p>
        </p:txBody>
      </p:sp>
      <p:sp>
        <p:nvSpPr>
          <p:cNvPr id="103" name="Text Box 24"/>
          <p:cNvSpPr txBox="1">
            <a:spLocks noChangeArrowheads="1"/>
          </p:cNvSpPr>
          <p:nvPr/>
        </p:nvSpPr>
        <p:spPr bwMode="auto">
          <a:xfrm>
            <a:off x="1581218" y="945620"/>
            <a:ext cx="566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sz="800" dirty="0">
                <a:solidFill>
                  <a:schemeClr val="tx2"/>
                </a:solidFill>
              </a:rPr>
              <a:t>1970</a:t>
            </a:r>
          </a:p>
        </p:txBody>
      </p:sp>
      <p:sp>
        <p:nvSpPr>
          <p:cNvPr id="104" name="Text Box 25"/>
          <p:cNvSpPr txBox="1">
            <a:spLocks noChangeArrowheads="1"/>
          </p:cNvSpPr>
          <p:nvPr/>
        </p:nvSpPr>
        <p:spPr bwMode="auto">
          <a:xfrm>
            <a:off x="2255905" y="945620"/>
            <a:ext cx="5667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sz="800" dirty="0">
                <a:solidFill>
                  <a:schemeClr val="tx2"/>
                </a:solidFill>
              </a:rPr>
              <a:t>1980</a:t>
            </a:r>
          </a:p>
        </p:txBody>
      </p:sp>
      <p:sp>
        <p:nvSpPr>
          <p:cNvPr id="105" name="Text Box 26"/>
          <p:cNvSpPr txBox="1">
            <a:spLocks noChangeArrowheads="1"/>
          </p:cNvSpPr>
          <p:nvPr/>
        </p:nvSpPr>
        <p:spPr bwMode="auto">
          <a:xfrm>
            <a:off x="3021080" y="945620"/>
            <a:ext cx="5667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sz="800" dirty="0">
                <a:solidFill>
                  <a:schemeClr val="tx2"/>
                </a:solidFill>
              </a:rPr>
              <a:t>1990</a:t>
            </a:r>
          </a:p>
        </p:txBody>
      </p:sp>
      <p:sp>
        <p:nvSpPr>
          <p:cNvPr id="106" name="Text Box 27"/>
          <p:cNvSpPr txBox="1">
            <a:spLocks noChangeArrowheads="1"/>
          </p:cNvSpPr>
          <p:nvPr/>
        </p:nvSpPr>
        <p:spPr bwMode="auto">
          <a:xfrm>
            <a:off x="4460943" y="945620"/>
            <a:ext cx="566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sz="800" dirty="0">
                <a:solidFill>
                  <a:schemeClr val="tx2"/>
                </a:solidFill>
              </a:rPr>
              <a:t>2000</a:t>
            </a:r>
          </a:p>
        </p:txBody>
      </p:sp>
      <p:sp>
        <p:nvSpPr>
          <p:cNvPr id="107" name="Text Box 28"/>
          <p:cNvSpPr txBox="1">
            <a:spLocks noChangeArrowheads="1"/>
          </p:cNvSpPr>
          <p:nvPr/>
        </p:nvSpPr>
        <p:spPr bwMode="auto">
          <a:xfrm>
            <a:off x="5900805" y="945620"/>
            <a:ext cx="5667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sz="800" dirty="0">
                <a:solidFill>
                  <a:schemeClr val="tx2"/>
                </a:solidFill>
              </a:rPr>
              <a:t>2010</a:t>
            </a:r>
          </a:p>
        </p:txBody>
      </p: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251161" y="6062638"/>
            <a:ext cx="30607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1949   </a:t>
            </a:r>
            <a:r>
              <a:rPr lang="fi-FI" sz="800" dirty="0">
                <a:solidFill>
                  <a:schemeClr val="tx2"/>
                </a:solidFill>
              </a:rPr>
              <a:t>Maaseudun keskusrakennustoimisto perustettiin</a:t>
            </a:r>
          </a:p>
        </p:txBody>
      </p:sp>
      <p:sp>
        <p:nvSpPr>
          <p:cNvPr id="110" name="Text Box 32"/>
          <p:cNvSpPr txBox="1">
            <a:spLocks noChangeArrowheads="1"/>
          </p:cNvSpPr>
          <p:nvPr/>
        </p:nvSpPr>
        <p:spPr bwMode="auto">
          <a:xfrm>
            <a:off x="473143" y="5883250"/>
            <a:ext cx="38401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1952   </a:t>
            </a:r>
            <a:r>
              <a:rPr lang="fi-FI" sz="800" dirty="0">
                <a:solidFill>
                  <a:schemeClr val="tx2"/>
                </a:solidFill>
              </a:rPr>
              <a:t>Maaseudun keskusrakennustoimisto Oy:stä osakeyhtiö</a:t>
            </a:r>
          </a:p>
        </p:txBody>
      </p:sp>
      <p:sp>
        <p:nvSpPr>
          <p:cNvPr id="111" name="Text Box 33"/>
          <p:cNvSpPr txBox="1">
            <a:spLocks noChangeArrowheads="1"/>
          </p:cNvSpPr>
          <p:nvPr/>
        </p:nvSpPr>
        <p:spPr bwMode="auto">
          <a:xfrm>
            <a:off x="1495493" y="5717652"/>
            <a:ext cx="53546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1966   </a:t>
            </a:r>
            <a:r>
              <a:rPr lang="fi-FI" sz="800" dirty="0">
                <a:solidFill>
                  <a:schemeClr val="tx2"/>
                </a:solidFill>
              </a:rPr>
              <a:t>Nimenmuutos: Maaseudun keskusrakennustoimisto Oy:stä Oy </a:t>
            </a:r>
            <a:r>
              <a:rPr lang="fi-FI" sz="800" dirty="0" err="1">
                <a:solidFill>
                  <a:schemeClr val="tx2"/>
                </a:solidFill>
              </a:rPr>
              <a:t>Suunnittelukeskus-MKR</a:t>
            </a:r>
            <a:endParaRPr lang="fi-FI" sz="800" dirty="0">
              <a:solidFill>
                <a:schemeClr val="tx2"/>
              </a:solidFill>
            </a:endParaRPr>
          </a:p>
        </p:txBody>
      </p:sp>
      <p:sp>
        <p:nvSpPr>
          <p:cNvPr id="112" name="Text Box 34"/>
          <p:cNvSpPr txBox="1">
            <a:spLocks noChangeArrowheads="1"/>
          </p:cNvSpPr>
          <p:nvPr/>
        </p:nvSpPr>
        <p:spPr bwMode="auto">
          <a:xfrm>
            <a:off x="2032068" y="5536677"/>
            <a:ext cx="61023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1973</a:t>
            </a:r>
            <a:r>
              <a:rPr lang="fi-FI" sz="800" dirty="0">
                <a:solidFill>
                  <a:schemeClr val="tx2"/>
                </a:solidFill>
              </a:rPr>
              <a:t>   Nimenmuutos: Oy </a:t>
            </a:r>
            <a:r>
              <a:rPr lang="fi-FI" sz="800" dirty="0" err="1">
                <a:solidFill>
                  <a:schemeClr val="tx2"/>
                </a:solidFill>
              </a:rPr>
              <a:t>Suunnittelukeskus-MKR:stä</a:t>
            </a:r>
            <a:r>
              <a:rPr lang="fi-FI" sz="800" dirty="0">
                <a:solidFill>
                  <a:schemeClr val="tx2"/>
                </a:solidFill>
              </a:rPr>
              <a:t> Oy Suunnittelukeskus – Ab </a:t>
            </a:r>
            <a:r>
              <a:rPr lang="fi-FI" sz="800" dirty="0" err="1">
                <a:solidFill>
                  <a:schemeClr val="tx2"/>
                </a:solidFill>
              </a:rPr>
              <a:t>Plankonsult</a:t>
            </a:r>
            <a:endParaRPr lang="fi-FI" sz="800" dirty="0">
              <a:solidFill>
                <a:schemeClr val="tx2"/>
              </a:solidFill>
            </a:endParaRPr>
          </a:p>
        </p:txBody>
      </p:sp>
      <p:sp>
        <p:nvSpPr>
          <p:cNvPr id="113" name="Text Box 35"/>
          <p:cNvSpPr txBox="1">
            <a:spLocks noChangeArrowheads="1"/>
          </p:cNvSpPr>
          <p:nvPr/>
        </p:nvSpPr>
        <p:spPr bwMode="auto">
          <a:xfrm>
            <a:off x="3967230" y="4822302"/>
            <a:ext cx="27003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1995   </a:t>
            </a:r>
            <a:r>
              <a:rPr lang="fi-FI" sz="800" dirty="0">
                <a:solidFill>
                  <a:schemeClr val="tx2"/>
                </a:solidFill>
              </a:rPr>
              <a:t>Suomen </a:t>
            </a:r>
            <a:r>
              <a:rPr lang="fi-FI" sz="800" dirty="0" err="1">
                <a:solidFill>
                  <a:schemeClr val="tx2"/>
                </a:solidFill>
              </a:rPr>
              <a:t>IP-Tekniikka</a:t>
            </a:r>
            <a:r>
              <a:rPr lang="fi-FI" sz="800" dirty="0">
                <a:solidFill>
                  <a:schemeClr val="tx2"/>
                </a:solidFill>
              </a:rPr>
              <a:t> Oy perustettiin</a:t>
            </a:r>
          </a:p>
        </p:txBody>
      </p:sp>
      <p:sp>
        <p:nvSpPr>
          <p:cNvPr id="114" name="Text Box 36"/>
          <p:cNvSpPr txBox="1">
            <a:spLocks noChangeArrowheads="1"/>
          </p:cNvSpPr>
          <p:nvPr/>
        </p:nvSpPr>
        <p:spPr bwMode="auto">
          <a:xfrm>
            <a:off x="5421380" y="3628502"/>
            <a:ext cx="3421063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2005   FCG perustettiin</a:t>
            </a:r>
          </a:p>
          <a:p>
            <a:pPr algn="l" eaLnBrk="1" hangingPunct="1"/>
            <a:endParaRPr lang="fi-FI" sz="500" dirty="0">
              <a:solidFill>
                <a:schemeClr val="tx2"/>
              </a:solidFill>
            </a:endParaRPr>
          </a:p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2005</a:t>
            </a:r>
            <a:r>
              <a:rPr lang="fi-FI" sz="800" dirty="0">
                <a:solidFill>
                  <a:schemeClr val="tx2"/>
                </a:solidFill>
              </a:rPr>
              <a:t>   </a:t>
            </a:r>
            <a:r>
              <a:rPr lang="fi-FI" sz="800" dirty="0" err="1">
                <a:solidFill>
                  <a:schemeClr val="tx2"/>
                </a:solidFill>
              </a:rPr>
              <a:t>Efektia</a:t>
            </a:r>
            <a:r>
              <a:rPr lang="fi-FI" sz="800" dirty="0">
                <a:solidFill>
                  <a:schemeClr val="tx2"/>
                </a:solidFill>
              </a:rPr>
              <a:t> Oy ja Kuntakoulutus Oy fuusioitiin </a:t>
            </a:r>
            <a:r>
              <a:rPr lang="fi-FI" sz="800" dirty="0" err="1">
                <a:solidFill>
                  <a:schemeClr val="tx2"/>
                </a:solidFill>
              </a:rPr>
              <a:t>Efeko</a:t>
            </a:r>
            <a:r>
              <a:rPr lang="fi-FI" sz="800" dirty="0">
                <a:solidFill>
                  <a:schemeClr val="tx2"/>
                </a:solidFill>
              </a:rPr>
              <a:t> Oy:ksi</a:t>
            </a:r>
          </a:p>
        </p:txBody>
      </p:sp>
      <p:sp>
        <p:nvSpPr>
          <p:cNvPr id="115" name="Text Box 37"/>
          <p:cNvSpPr txBox="1">
            <a:spLocks noChangeArrowheads="1"/>
          </p:cNvSpPr>
          <p:nvPr/>
        </p:nvSpPr>
        <p:spPr bwMode="auto">
          <a:xfrm>
            <a:off x="5716655" y="3071823"/>
            <a:ext cx="3284538" cy="5381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defRPr/>
            </a:pPr>
            <a:r>
              <a:rPr lang="fi-FI" sz="800" b="1" dirty="0">
                <a:solidFill>
                  <a:schemeClr val="tx2"/>
                </a:solidFill>
              </a:rPr>
              <a:t>2007	</a:t>
            </a:r>
            <a:r>
              <a:rPr lang="fi-FI" sz="800" dirty="0">
                <a:solidFill>
                  <a:schemeClr val="tx2"/>
                </a:solidFill>
              </a:rPr>
              <a:t>Suomen </a:t>
            </a:r>
            <a:r>
              <a:rPr lang="fi-FI" sz="800" dirty="0" err="1">
                <a:solidFill>
                  <a:schemeClr val="tx2"/>
                </a:solidFill>
              </a:rPr>
              <a:t>IP-Tekniikka</a:t>
            </a:r>
            <a:r>
              <a:rPr lang="fi-FI" sz="800" dirty="0">
                <a:solidFill>
                  <a:schemeClr val="tx2"/>
                </a:solidFill>
              </a:rPr>
              <a:t> Oy osaksi Suunnittelukeskusta</a:t>
            </a:r>
          </a:p>
          <a:p>
            <a:pPr algn="l">
              <a:defRPr/>
            </a:pPr>
            <a:endParaRPr lang="fi-FI" sz="500" dirty="0">
              <a:solidFill>
                <a:schemeClr val="tx2"/>
              </a:solidFill>
            </a:endParaRPr>
          </a:p>
          <a:p>
            <a:pPr marL="358775" indent="-358775" algn="l">
              <a:defRPr/>
            </a:pPr>
            <a:r>
              <a:rPr lang="fi-FI" sz="800" b="1" dirty="0">
                <a:solidFill>
                  <a:schemeClr val="tx2"/>
                </a:solidFill>
              </a:rPr>
              <a:t>2007</a:t>
            </a:r>
            <a:r>
              <a:rPr lang="fi-FI" sz="800" dirty="0">
                <a:solidFill>
                  <a:schemeClr val="tx2"/>
                </a:solidFill>
              </a:rPr>
              <a:t>  Nimenmuutokset: FCG International Oy, FCG </a:t>
            </a:r>
            <a:r>
              <a:rPr lang="fi-FI" sz="800" dirty="0" err="1">
                <a:solidFill>
                  <a:schemeClr val="tx2"/>
                </a:solidFill>
              </a:rPr>
              <a:t>Efeko</a:t>
            </a:r>
            <a:r>
              <a:rPr lang="fi-FI" sz="800" dirty="0">
                <a:solidFill>
                  <a:schemeClr val="tx2"/>
                </a:solidFill>
              </a:rPr>
              <a:t> Oy, FCG Suunnittelukeskus Oy, FCG </a:t>
            </a:r>
            <a:r>
              <a:rPr lang="fi-FI" sz="800" dirty="0" err="1">
                <a:solidFill>
                  <a:schemeClr val="tx2"/>
                </a:solidFill>
              </a:rPr>
              <a:t>IP-Tekniikka</a:t>
            </a:r>
            <a:r>
              <a:rPr lang="fi-FI" sz="800" dirty="0">
                <a:solidFill>
                  <a:schemeClr val="tx2"/>
                </a:solidFill>
              </a:rPr>
              <a:t> Oy</a:t>
            </a:r>
          </a:p>
        </p:txBody>
      </p:sp>
      <p:sp>
        <p:nvSpPr>
          <p:cNvPr id="116" name="Text Box 38"/>
          <p:cNvSpPr txBox="1">
            <a:spLocks noChangeArrowheads="1"/>
          </p:cNvSpPr>
          <p:nvPr/>
        </p:nvSpPr>
        <p:spPr bwMode="auto">
          <a:xfrm>
            <a:off x="2703580" y="5341414"/>
            <a:ext cx="55118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1989   </a:t>
            </a:r>
            <a:r>
              <a:rPr lang="fi-FI" sz="800" dirty="0">
                <a:solidFill>
                  <a:schemeClr val="tx2"/>
                </a:solidFill>
              </a:rPr>
              <a:t>Helsingin yliopiston Tietopalvelut Oy – Helsinki </a:t>
            </a:r>
            <a:r>
              <a:rPr lang="fi-FI" sz="800" dirty="0" err="1">
                <a:solidFill>
                  <a:schemeClr val="tx2"/>
                </a:solidFill>
              </a:rPr>
              <a:t>University</a:t>
            </a:r>
            <a:r>
              <a:rPr lang="fi-FI" sz="800" dirty="0">
                <a:solidFill>
                  <a:schemeClr val="tx2"/>
                </a:solidFill>
              </a:rPr>
              <a:t> Knowledge Services Ltd perustettiin</a:t>
            </a:r>
          </a:p>
        </p:txBody>
      </p:sp>
      <p:sp>
        <p:nvSpPr>
          <p:cNvPr id="117" name="Text Box 39"/>
          <p:cNvSpPr txBox="1">
            <a:spLocks noChangeArrowheads="1"/>
          </p:cNvSpPr>
          <p:nvPr/>
        </p:nvSpPr>
        <p:spPr bwMode="auto">
          <a:xfrm>
            <a:off x="4316480" y="4492102"/>
            <a:ext cx="36909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1998   </a:t>
            </a:r>
            <a:r>
              <a:rPr lang="fi-FI" sz="800" dirty="0">
                <a:solidFill>
                  <a:schemeClr val="tx2"/>
                </a:solidFill>
              </a:rPr>
              <a:t>Nimenmuutos: Helsingin yliopiston Tietopalvelut Oy:stä</a:t>
            </a:r>
          </a:p>
          <a:p>
            <a:pPr algn="l" eaLnBrk="1" hangingPunct="1"/>
            <a:r>
              <a:rPr lang="fi-FI" sz="800" dirty="0">
                <a:solidFill>
                  <a:schemeClr val="tx2"/>
                </a:solidFill>
              </a:rPr>
              <a:t>           Helsinki </a:t>
            </a:r>
            <a:r>
              <a:rPr lang="fi-FI" sz="800" dirty="0" err="1">
                <a:solidFill>
                  <a:schemeClr val="tx2"/>
                </a:solidFill>
              </a:rPr>
              <a:t>Consulting</a:t>
            </a:r>
            <a:r>
              <a:rPr lang="fi-FI" sz="800" dirty="0">
                <a:solidFill>
                  <a:schemeClr val="tx2"/>
                </a:solidFill>
              </a:rPr>
              <a:t> Group Oy Ltd</a:t>
            </a:r>
          </a:p>
        </p:txBody>
      </p:sp>
      <p:sp>
        <p:nvSpPr>
          <p:cNvPr id="118" name="Text Box 40"/>
          <p:cNvSpPr txBox="1">
            <a:spLocks noChangeArrowheads="1"/>
          </p:cNvSpPr>
          <p:nvPr/>
        </p:nvSpPr>
        <p:spPr bwMode="auto">
          <a:xfrm>
            <a:off x="3679893" y="5022327"/>
            <a:ext cx="3467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1993   </a:t>
            </a:r>
            <a:r>
              <a:rPr lang="fi-FI" sz="800" dirty="0" err="1">
                <a:solidFill>
                  <a:schemeClr val="tx2"/>
                </a:solidFill>
              </a:rPr>
              <a:t>Efektia</a:t>
            </a:r>
            <a:r>
              <a:rPr lang="fi-FI" sz="800" dirty="0">
                <a:solidFill>
                  <a:schemeClr val="tx2"/>
                </a:solidFill>
              </a:rPr>
              <a:t> Palvelu Oy ja Kuntakoulutus Oy perustettiin </a:t>
            </a:r>
            <a:br>
              <a:rPr lang="fi-FI" sz="800" dirty="0">
                <a:solidFill>
                  <a:schemeClr val="tx2"/>
                </a:solidFill>
              </a:rPr>
            </a:br>
            <a:r>
              <a:rPr lang="fi-FI" sz="800" dirty="0">
                <a:solidFill>
                  <a:schemeClr val="tx2"/>
                </a:solidFill>
              </a:rPr>
              <a:t>          (taustalla Kaupunki- ja</a:t>
            </a:r>
            <a:r>
              <a:rPr lang="fi-FI" sz="700" dirty="0">
                <a:solidFill>
                  <a:schemeClr val="tx2"/>
                </a:solidFill>
              </a:rPr>
              <a:t> </a:t>
            </a:r>
            <a:r>
              <a:rPr lang="fi-FI" sz="800" dirty="0">
                <a:solidFill>
                  <a:schemeClr val="tx2"/>
                </a:solidFill>
              </a:rPr>
              <a:t>Kunnallisliiton yksiköitä)</a:t>
            </a:r>
          </a:p>
        </p:txBody>
      </p:sp>
      <p:sp>
        <p:nvSpPr>
          <p:cNvPr id="119" name="Text Box 41"/>
          <p:cNvSpPr txBox="1">
            <a:spLocks noChangeArrowheads="1"/>
          </p:cNvSpPr>
          <p:nvPr/>
        </p:nvSpPr>
        <p:spPr bwMode="auto">
          <a:xfrm>
            <a:off x="4511743" y="4292077"/>
            <a:ext cx="4449762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1999   </a:t>
            </a:r>
            <a:r>
              <a:rPr lang="fi-FI" sz="800" dirty="0" err="1">
                <a:solidFill>
                  <a:schemeClr val="tx2"/>
                </a:solidFill>
              </a:rPr>
              <a:t>Efektia</a:t>
            </a:r>
            <a:r>
              <a:rPr lang="fi-FI" sz="800" dirty="0">
                <a:solidFill>
                  <a:schemeClr val="tx2"/>
                </a:solidFill>
              </a:rPr>
              <a:t> Palvelu Oy ja Terveystutkimus Oy fuusioitiin </a:t>
            </a:r>
            <a:r>
              <a:rPr lang="fi-FI" sz="800" dirty="0" err="1">
                <a:solidFill>
                  <a:schemeClr val="tx2"/>
                </a:solidFill>
              </a:rPr>
              <a:t>Efektia</a:t>
            </a:r>
            <a:r>
              <a:rPr lang="fi-FI" sz="800" dirty="0">
                <a:solidFill>
                  <a:schemeClr val="tx2"/>
                </a:solidFill>
              </a:rPr>
              <a:t> Oy:ksi </a:t>
            </a:r>
          </a:p>
        </p:txBody>
      </p:sp>
      <p:sp>
        <p:nvSpPr>
          <p:cNvPr id="120" name="Text Box 42"/>
          <p:cNvSpPr txBox="1">
            <a:spLocks noChangeArrowheads="1"/>
          </p:cNvSpPr>
          <p:nvPr/>
        </p:nvSpPr>
        <p:spPr bwMode="auto">
          <a:xfrm>
            <a:off x="5992880" y="2550298"/>
            <a:ext cx="1144588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2009 - Yksi FCG</a:t>
            </a:r>
            <a:endParaRPr lang="fi-FI" sz="800" dirty="0">
              <a:solidFill>
                <a:schemeClr val="tx2"/>
              </a:solidFill>
            </a:endParaRPr>
          </a:p>
        </p:txBody>
      </p:sp>
      <p:sp>
        <p:nvSpPr>
          <p:cNvPr id="121" name="Text Box 43"/>
          <p:cNvSpPr txBox="1">
            <a:spLocks noChangeArrowheads="1"/>
          </p:cNvSpPr>
          <p:nvPr/>
        </p:nvSpPr>
        <p:spPr bwMode="auto">
          <a:xfrm>
            <a:off x="5867468" y="2760611"/>
            <a:ext cx="3240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2008</a:t>
            </a:r>
            <a:r>
              <a:rPr lang="fi-FI" sz="800" dirty="0">
                <a:solidFill>
                  <a:schemeClr val="tx2"/>
                </a:solidFill>
              </a:rPr>
              <a:t>   FCG Suunnittelukeskus Oy ja FCG </a:t>
            </a:r>
            <a:r>
              <a:rPr lang="fi-FI" sz="800" dirty="0" err="1">
                <a:solidFill>
                  <a:schemeClr val="tx2"/>
                </a:solidFill>
              </a:rPr>
              <a:t>IP-Tekniikka</a:t>
            </a:r>
            <a:r>
              <a:rPr lang="fi-FI" sz="800" dirty="0">
                <a:solidFill>
                  <a:schemeClr val="tx2"/>
                </a:solidFill>
              </a:rPr>
              <a:t> Oy   </a:t>
            </a:r>
            <a:br>
              <a:rPr lang="fi-FI" sz="800" dirty="0">
                <a:solidFill>
                  <a:schemeClr val="tx2"/>
                </a:solidFill>
              </a:rPr>
            </a:br>
            <a:r>
              <a:rPr lang="fi-FI" sz="800" dirty="0">
                <a:solidFill>
                  <a:schemeClr val="tx2"/>
                </a:solidFill>
              </a:rPr>
              <a:t>           fuusioituivat FCG </a:t>
            </a:r>
            <a:r>
              <a:rPr lang="fi-FI" sz="800" dirty="0" err="1">
                <a:solidFill>
                  <a:schemeClr val="tx2"/>
                </a:solidFill>
              </a:rPr>
              <a:t>Planeko</a:t>
            </a:r>
            <a:r>
              <a:rPr lang="fi-FI" sz="800" dirty="0">
                <a:solidFill>
                  <a:schemeClr val="tx2"/>
                </a:solidFill>
              </a:rPr>
              <a:t> Oy:ksi</a:t>
            </a:r>
          </a:p>
        </p:txBody>
      </p:sp>
      <p:sp>
        <p:nvSpPr>
          <p:cNvPr id="122" name="Oval 47"/>
          <p:cNvSpPr>
            <a:spLocks noChangeArrowheads="1"/>
          </p:cNvSpPr>
          <p:nvPr/>
        </p:nvSpPr>
        <p:spPr bwMode="auto">
          <a:xfrm>
            <a:off x="231843" y="1638436"/>
            <a:ext cx="134937" cy="134937"/>
          </a:xfrm>
          <a:prstGeom prst="ellipse">
            <a:avLst/>
          </a:prstGeom>
          <a:solidFill>
            <a:srgbClr val="85B400"/>
          </a:solidFill>
          <a:ln w="9525" algn="ctr">
            <a:solidFill>
              <a:srgbClr val="85B4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23" name="Text Box 48"/>
          <p:cNvSpPr txBox="1">
            <a:spLocks noChangeArrowheads="1"/>
          </p:cNvSpPr>
          <p:nvPr/>
        </p:nvSpPr>
        <p:spPr bwMode="auto">
          <a:xfrm>
            <a:off x="7297805" y="945620"/>
            <a:ext cx="5667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sz="800" dirty="0">
                <a:solidFill>
                  <a:schemeClr val="tx2"/>
                </a:solidFill>
              </a:rPr>
              <a:t>2020</a:t>
            </a:r>
          </a:p>
        </p:txBody>
      </p:sp>
      <p:sp>
        <p:nvSpPr>
          <p:cNvPr id="124" name="Line 51"/>
          <p:cNvSpPr>
            <a:spLocks noChangeShapeType="1"/>
          </p:cNvSpPr>
          <p:nvPr/>
        </p:nvSpPr>
        <p:spPr bwMode="auto">
          <a:xfrm>
            <a:off x="5762692" y="1712889"/>
            <a:ext cx="603" cy="1667815"/>
          </a:xfrm>
          <a:prstGeom prst="line">
            <a:avLst/>
          </a:prstGeom>
          <a:noFill/>
          <a:ln w="3175">
            <a:solidFill>
              <a:srgbClr val="85B4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25" name="Line 61"/>
          <p:cNvSpPr>
            <a:spLocks noChangeShapeType="1"/>
          </p:cNvSpPr>
          <p:nvPr/>
        </p:nvSpPr>
        <p:spPr bwMode="auto">
          <a:xfrm flipH="1">
            <a:off x="5467081" y="1513268"/>
            <a:ext cx="12879" cy="2459863"/>
          </a:xfrm>
          <a:prstGeom prst="line">
            <a:avLst/>
          </a:prstGeom>
          <a:noFill/>
          <a:ln w="3175">
            <a:solidFill>
              <a:srgbClr val="C1074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26" name="Line 62"/>
          <p:cNvSpPr>
            <a:spLocks noChangeShapeType="1"/>
          </p:cNvSpPr>
          <p:nvPr/>
        </p:nvSpPr>
        <p:spPr bwMode="auto">
          <a:xfrm>
            <a:off x="5899218" y="1685926"/>
            <a:ext cx="5746" cy="1166744"/>
          </a:xfrm>
          <a:prstGeom prst="line">
            <a:avLst/>
          </a:prstGeom>
          <a:noFill/>
          <a:ln w="3175">
            <a:solidFill>
              <a:srgbClr val="85B4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27" name="Oval 65"/>
          <p:cNvSpPr>
            <a:spLocks noChangeArrowheads="1"/>
          </p:cNvSpPr>
          <p:nvPr/>
        </p:nvSpPr>
        <p:spPr bwMode="auto">
          <a:xfrm>
            <a:off x="455680" y="1638436"/>
            <a:ext cx="134938" cy="134937"/>
          </a:xfrm>
          <a:prstGeom prst="ellipse">
            <a:avLst/>
          </a:prstGeom>
          <a:solidFill>
            <a:srgbClr val="85B400"/>
          </a:solidFill>
          <a:ln>
            <a:solidFill>
              <a:srgbClr val="85B400"/>
            </a:solidFill>
          </a:ln>
          <a:extLst/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28" name="Oval 66"/>
          <p:cNvSpPr>
            <a:spLocks noChangeArrowheads="1"/>
          </p:cNvSpPr>
          <p:nvPr/>
        </p:nvSpPr>
        <p:spPr bwMode="auto">
          <a:xfrm>
            <a:off x="1470093" y="1638436"/>
            <a:ext cx="134937" cy="134937"/>
          </a:xfrm>
          <a:prstGeom prst="ellipse">
            <a:avLst/>
          </a:prstGeom>
          <a:solidFill>
            <a:srgbClr val="85B400"/>
          </a:solidFill>
          <a:ln>
            <a:solidFill>
              <a:srgbClr val="85B400"/>
            </a:solidFill>
          </a:ln>
          <a:extLst/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29" name="Oval 67"/>
          <p:cNvSpPr>
            <a:spLocks noChangeArrowheads="1"/>
          </p:cNvSpPr>
          <p:nvPr/>
        </p:nvSpPr>
        <p:spPr bwMode="auto">
          <a:xfrm>
            <a:off x="1986030" y="1638436"/>
            <a:ext cx="134938" cy="134937"/>
          </a:xfrm>
          <a:prstGeom prst="ellipse">
            <a:avLst/>
          </a:prstGeom>
          <a:solidFill>
            <a:srgbClr val="85B400"/>
          </a:solidFill>
          <a:ln>
            <a:solidFill>
              <a:srgbClr val="85B400"/>
            </a:solidFill>
          </a:ln>
          <a:extLst/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30" name="Oval 68"/>
          <p:cNvSpPr>
            <a:spLocks noChangeArrowheads="1"/>
          </p:cNvSpPr>
          <p:nvPr/>
        </p:nvSpPr>
        <p:spPr bwMode="auto">
          <a:xfrm>
            <a:off x="2687705" y="1817823"/>
            <a:ext cx="134938" cy="134938"/>
          </a:xfrm>
          <a:prstGeom prst="ellipse">
            <a:avLst/>
          </a:prstGeom>
          <a:solidFill>
            <a:srgbClr val="FF8001"/>
          </a:solidFill>
          <a:ln w="9525" algn="ctr">
            <a:solidFill>
              <a:srgbClr val="FF80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31" name="Oval 69"/>
          <p:cNvSpPr>
            <a:spLocks noChangeArrowheads="1"/>
          </p:cNvSpPr>
          <p:nvPr/>
        </p:nvSpPr>
        <p:spPr bwMode="auto">
          <a:xfrm>
            <a:off x="3652905" y="1447936"/>
            <a:ext cx="134938" cy="134937"/>
          </a:xfrm>
          <a:prstGeom prst="ellipse">
            <a:avLst/>
          </a:prstGeom>
          <a:solidFill>
            <a:srgbClr val="C90743"/>
          </a:solidFill>
          <a:ln w="9525" algn="ctr">
            <a:solidFill>
              <a:srgbClr val="C1074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32" name="Oval 70"/>
          <p:cNvSpPr>
            <a:spLocks noChangeArrowheads="1"/>
          </p:cNvSpPr>
          <p:nvPr/>
        </p:nvSpPr>
        <p:spPr bwMode="auto">
          <a:xfrm>
            <a:off x="3938655" y="1638436"/>
            <a:ext cx="134938" cy="134937"/>
          </a:xfrm>
          <a:prstGeom prst="ellipse">
            <a:avLst/>
          </a:prstGeom>
          <a:solidFill>
            <a:srgbClr val="85B400"/>
          </a:solidFill>
          <a:ln w="9525" algn="ctr">
            <a:solidFill>
              <a:srgbClr val="85B4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33" name="Oval 71"/>
          <p:cNvSpPr>
            <a:spLocks noChangeArrowheads="1"/>
          </p:cNvSpPr>
          <p:nvPr/>
        </p:nvSpPr>
        <p:spPr bwMode="auto">
          <a:xfrm>
            <a:off x="4283143" y="1813061"/>
            <a:ext cx="134937" cy="134937"/>
          </a:xfrm>
          <a:prstGeom prst="ellipse">
            <a:avLst/>
          </a:prstGeom>
          <a:solidFill>
            <a:srgbClr val="FF8001"/>
          </a:solidFill>
          <a:ln w="9525" algn="ctr">
            <a:solidFill>
              <a:srgbClr val="FF80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34" name="Oval 47"/>
          <p:cNvSpPr>
            <a:spLocks noChangeArrowheads="1"/>
          </p:cNvSpPr>
          <p:nvPr/>
        </p:nvSpPr>
        <p:spPr bwMode="auto">
          <a:xfrm>
            <a:off x="5199130" y="1638436"/>
            <a:ext cx="134938" cy="134937"/>
          </a:xfrm>
          <a:prstGeom prst="ellipse">
            <a:avLst/>
          </a:prstGeom>
          <a:solidFill>
            <a:srgbClr val="85B400"/>
          </a:solidFill>
          <a:ln w="9525" algn="ctr">
            <a:solidFill>
              <a:srgbClr val="85B4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35" name="Line 52"/>
          <p:cNvSpPr>
            <a:spLocks noChangeShapeType="1"/>
          </p:cNvSpPr>
          <p:nvPr/>
        </p:nvSpPr>
        <p:spPr bwMode="auto">
          <a:xfrm flipH="1">
            <a:off x="276293" y="1706451"/>
            <a:ext cx="19922" cy="4488287"/>
          </a:xfrm>
          <a:prstGeom prst="line">
            <a:avLst/>
          </a:prstGeom>
          <a:noFill/>
          <a:ln w="3175">
            <a:solidFill>
              <a:srgbClr val="85B4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36" name="Line 53"/>
          <p:cNvSpPr>
            <a:spLocks noChangeShapeType="1"/>
          </p:cNvSpPr>
          <p:nvPr/>
        </p:nvSpPr>
        <p:spPr bwMode="auto">
          <a:xfrm flipH="1">
            <a:off x="525530" y="1769550"/>
            <a:ext cx="0" cy="4257642"/>
          </a:xfrm>
          <a:prstGeom prst="line">
            <a:avLst/>
          </a:prstGeom>
          <a:noFill/>
          <a:ln w="3175">
            <a:solidFill>
              <a:srgbClr val="85B4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37" name="Line 54"/>
          <p:cNvSpPr>
            <a:spLocks noChangeShapeType="1"/>
          </p:cNvSpPr>
          <p:nvPr/>
        </p:nvSpPr>
        <p:spPr bwMode="auto">
          <a:xfrm>
            <a:off x="1536768" y="1739983"/>
            <a:ext cx="0" cy="4053958"/>
          </a:xfrm>
          <a:prstGeom prst="line">
            <a:avLst/>
          </a:prstGeom>
          <a:noFill/>
          <a:ln w="3175">
            <a:solidFill>
              <a:srgbClr val="85B4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38" name="Line 55"/>
          <p:cNvSpPr>
            <a:spLocks noChangeShapeType="1"/>
          </p:cNvSpPr>
          <p:nvPr/>
        </p:nvSpPr>
        <p:spPr bwMode="auto">
          <a:xfrm>
            <a:off x="2060643" y="1696228"/>
            <a:ext cx="0" cy="3989897"/>
          </a:xfrm>
          <a:prstGeom prst="line">
            <a:avLst/>
          </a:prstGeom>
          <a:noFill/>
          <a:ln w="3175">
            <a:solidFill>
              <a:srgbClr val="85B4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39" name="Line 56"/>
          <p:cNvSpPr>
            <a:spLocks noChangeShapeType="1"/>
          </p:cNvSpPr>
          <p:nvPr/>
        </p:nvSpPr>
        <p:spPr bwMode="auto">
          <a:xfrm>
            <a:off x="2756079" y="1925392"/>
            <a:ext cx="3153" cy="3567858"/>
          </a:xfrm>
          <a:prstGeom prst="line">
            <a:avLst/>
          </a:prstGeom>
          <a:noFill/>
          <a:ln w="3175">
            <a:solidFill>
              <a:srgbClr val="FF800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40" name="Line 57"/>
          <p:cNvSpPr>
            <a:spLocks noChangeShapeType="1"/>
          </p:cNvSpPr>
          <p:nvPr/>
        </p:nvSpPr>
        <p:spPr bwMode="auto">
          <a:xfrm flipH="1">
            <a:off x="3725840" y="1526146"/>
            <a:ext cx="2593" cy="3648472"/>
          </a:xfrm>
          <a:prstGeom prst="line">
            <a:avLst/>
          </a:prstGeom>
          <a:noFill/>
          <a:ln w="3175">
            <a:solidFill>
              <a:srgbClr val="C1074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41" name="Line 58"/>
          <p:cNvSpPr>
            <a:spLocks noChangeShapeType="1"/>
          </p:cNvSpPr>
          <p:nvPr/>
        </p:nvSpPr>
        <p:spPr bwMode="auto">
          <a:xfrm flipH="1">
            <a:off x="4005330" y="1741485"/>
            <a:ext cx="6350" cy="3236199"/>
          </a:xfrm>
          <a:prstGeom prst="line">
            <a:avLst/>
          </a:prstGeom>
          <a:noFill/>
          <a:ln w="3175">
            <a:solidFill>
              <a:srgbClr val="85B4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42" name="Line 59"/>
          <p:cNvSpPr>
            <a:spLocks noChangeShapeType="1"/>
          </p:cNvSpPr>
          <p:nvPr/>
        </p:nvSpPr>
        <p:spPr bwMode="auto">
          <a:xfrm>
            <a:off x="4356168" y="1825399"/>
            <a:ext cx="16210" cy="2804556"/>
          </a:xfrm>
          <a:prstGeom prst="line">
            <a:avLst/>
          </a:prstGeom>
          <a:noFill/>
          <a:ln w="3175">
            <a:solidFill>
              <a:srgbClr val="FF800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43" name="Line 60"/>
          <p:cNvSpPr>
            <a:spLocks noChangeShapeType="1"/>
          </p:cNvSpPr>
          <p:nvPr/>
        </p:nvSpPr>
        <p:spPr bwMode="auto">
          <a:xfrm>
            <a:off x="4537143" y="1504951"/>
            <a:ext cx="2660" cy="2938260"/>
          </a:xfrm>
          <a:prstGeom prst="line">
            <a:avLst/>
          </a:prstGeom>
          <a:noFill/>
          <a:ln w="3175">
            <a:solidFill>
              <a:srgbClr val="C1074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44" name="Line 52"/>
          <p:cNvSpPr>
            <a:spLocks noChangeShapeType="1"/>
          </p:cNvSpPr>
          <p:nvPr/>
        </p:nvSpPr>
        <p:spPr bwMode="auto">
          <a:xfrm>
            <a:off x="5271886" y="1721450"/>
            <a:ext cx="14891" cy="2509259"/>
          </a:xfrm>
          <a:prstGeom prst="line">
            <a:avLst/>
          </a:prstGeom>
          <a:noFill/>
          <a:ln w="3175">
            <a:solidFill>
              <a:srgbClr val="85B4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45" name="Text Box 35"/>
          <p:cNvSpPr txBox="1">
            <a:spLocks noChangeArrowheads="1"/>
          </p:cNvSpPr>
          <p:nvPr/>
        </p:nvSpPr>
        <p:spPr bwMode="auto">
          <a:xfrm>
            <a:off x="5220103" y="4076176"/>
            <a:ext cx="35528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>
                <a:solidFill>
                  <a:schemeClr val="tx2"/>
                </a:solidFill>
              </a:rPr>
              <a:t>2004   </a:t>
            </a:r>
            <a:r>
              <a:rPr lang="fi-FI" sz="800" dirty="0">
                <a:solidFill>
                  <a:schemeClr val="tx2"/>
                </a:solidFill>
              </a:rPr>
              <a:t>Insinööritoimisto Oy Väylä osaksi Suunnittelukeskusta</a:t>
            </a:r>
          </a:p>
        </p:txBody>
      </p:sp>
      <p:sp>
        <p:nvSpPr>
          <p:cNvPr id="147" name="Oval 72"/>
          <p:cNvSpPr>
            <a:spLocks noChangeArrowheads="1"/>
          </p:cNvSpPr>
          <p:nvPr/>
        </p:nvSpPr>
        <p:spPr bwMode="auto">
          <a:xfrm>
            <a:off x="5701138" y="1641522"/>
            <a:ext cx="134937" cy="134937"/>
          </a:xfrm>
          <a:prstGeom prst="ellipse">
            <a:avLst/>
          </a:prstGeom>
          <a:solidFill>
            <a:srgbClr val="85B400"/>
          </a:solidFill>
          <a:ln w="9525" algn="ctr">
            <a:solidFill>
              <a:srgbClr val="85B4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cxnSp>
        <p:nvCxnSpPr>
          <p:cNvPr id="148" name="Suora yhdysviiva 147"/>
          <p:cNvCxnSpPr>
            <a:stCxn id="122" idx="2"/>
            <a:endCxn id="155" idx="2"/>
          </p:cNvCxnSpPr>
          <p:nvPr/>
        </p:nvCxnSpPr>
        <p:spPr bwMode="auto">
          <a:xfrm>
            <a:off x="231843" y="1705905"/>
            <a:ext cx="5713480" cy="3901"/>
          </a:xfrm>
          <a:prstGeom prst="line">
            <a:avLst/>
          </a:prstGeom>
          <a:solidFill>
            <a:schemeClr val="bg2"/>
          </a:solidFill>
          <a:ln w="25400" cap="flat" cmpd="sng" algn="ctr">
            <a:solidFill>
              <a:srgbClr val="85B4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Suora yhdysviiva 148"/>
          <p:cNvCxnSpPr>
            <a:stCxn id="130" idx="6"/>
          </p:cNvCxnSpPr>
          <p:nvPr/>
        </p:nvCxnSpPr>
        <p:spPr bwMode="auto">
          <a:xfrm>
            <a:off x="2822643" y="1885292"/>
            <a:ext cx="2659062" cy="0"/>
          </a:xfrm>
          <a:prstGeom prst="line">
            <a:avLst/>
          </a:prstGeom>
          <a:solidFill>
            <a:schemeClr val="bg2"/>
          </a:solidFill>
          <a:ln w="25400" cap="flat" cmpd="sng" algn="ctr">
            <a:solidFill>
              <a:srgbClr val="FF800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0" name="Oval 69"/>
          <p:cNvSpPr>
            <a:spLocks noChangeArrowheads="1"/>
          </p:cNvSpPr>
          <p:nvPr/>
        </p:nvSpPr>
        <p:spPr bwMode="auto">
          <a:xfrm>
            <a:off x="4469674" y="1447936"/>
            <a:ext cx="134938" cy="134937"/>
          </a:xfrm>
          <a:prstGeom prst="ellipse">
            <a:avLst/>
          </a:prstGeom>
          <a:solidFill>
            <a:srgbClr val="C90743"/>
          </a:solidFill>
          <a:ln w="9525" algn="ctr">
            <a:solidFill>
              <a:srgbClr val="C1074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51" name="Oval 69"/>
          <p:cNvSpPr>
            <a:spLocks noChangeArrowheads="1"/>
          </p:cNvSpPr>
          <p:nvPr/>
        </p:nvSpPr>
        <p:spPr bwMode="auto">
          <a:xfrm>
            <a:off x="5403124" y="1447936"/>
            <a:ext cx="134938" cy="134937"/>
          </a:xfrm>
          <a:prstGeom prst="ellipse">
            <a:avLst/>
          </a:prstGeom>
          <a:solidFill>
            <a:srgbClr val="C90743"/>
          </a:solidFill>
          <a:ln w="9525" algn="ctr">
            <a:solidFill>
              <a:srgbClr val="C1074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cxnSp>
        <p:nvCxnSpPr>
          <p:cNvPr id="152" name="Suora yhdysviiva 151"/>
          <p:cNvCxnSpPr>
            <a:endCxn id="151" idx="6"/>
          </p:cNvCxnSpPr>
          <p:nvPr/>
        </p:nvCxnSpPr>
        <p:spPr bwMode="auto">
          <a:xfrm>
            <a:off x="3787843" y="1513749"/>
            <a:ext cx="1750219" cy="1656"/>
          </a:xfrm>
          <a:prstGeom prst="line">
            <a:avLst/>
          </a:prstGeom>
          <a:solidFill>
            <a:schemeClr val="bg2"/>
          </a:solidFill>
          <a:ln w="25400" cap="flat" cmpd="sng" algn="ctr">
            <a:solidFill>
              <a:srgbClr val="C9074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uora yhdysviiva 152"/>
          <p:cNvCxnSpPr/>
          <p:nvPr/>
        </p:nvCxnSpPr>
        <p:spPr bwMode="auto">
          <a:xfrm flipV="1">
            <a:off x="6051612" y="1709806"/>
            <a:ext cx="384693" cy="3084"/>
          </a:xfrm>
          <a:prstGeom prst="line">
            <a:avLst/>
          </a:prstGeom>
          <a:solidFill>
            <a:schemeClr val="bg2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4" name="Oval 72"/>
          <p:cNvSpPr>
            <a:spLocks noChangeArrowheads="1"/>
          </p:cNvSpPr>
          <p:nvPr/>
        </p:nvSpPr>
        <p:spPr bwMode="auto">
          <a:xfrm>
            <a:off x="5844013" y="1638436"/>
            <a:ext cx="134937" cy="134937"/>
          </a:xfrm>
          <a:prstGeom prst="ellipse">
            <a:avLst/>
          </a:prstGeom>
          <a:solidFill>
            <a:srgbClr val="85B400"/>
          </a:solidFill>
          <a:ln w="9525" algn="ctr">
            <a:solidFill>
              <a:srgbClr val="85B4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55" name="Oval 67"/>
          <p:cNvSpPr>
            <a:spLocks noChangeArrowheads="1"/>
          </p:cNvSpPr>
          <p:nvPr/>
        </p:nvSpPr>
        <p:spPr bwMode="auto">
          <a:xfrm>
            <a:off x="5945323" y="1619386"/>
            <a:ext cx="180840" cy="180839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xtLst/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56" name="Oval 67"/>
          <p:cNvSpPr>
            <a:spLocks noChangeArrowheads="1"/>
          </p:cNvSpPr>
          <p:nvPr/>
        </p:nvSpPr>
        <p:spPr bwMode="auto">
          <a:xfrm>
            <a:off x="6404110" y="1619386"/>
            <a:ext cx="180840" cy="180839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xtLst/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57" name="Text Box 42"/>
          <p:cNvSpPr txBox="1">
            <a:spLocks noChangeArrowheads="1"/>
          </p:cNvSpPr>
          <p:nvPr/>
        </p:nvSpPr>
        <p:spPr bwMode="auto">
          <a:xfrm>
            <a:off x="6494529" y="2223613"/>
            <a:ext cx="22002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 smtClean="0">
                <a:solidFill>
                  <a:srgbClr val="005F92"/>
                </a:solidFill>
              </a:rPr>
              <a:t>2012 – Uusi FCG</a:t>
            </a:r>
          </a:p>
          <a:p>
            <a:pPr algn="l" eaLnBrk="1" hangingPunct="1"/>
            <a:r>
              <a:rPr lang="fi-FI" sz="800" b="1" dirty="0" smtClean="0">
                <a:solidFill>
                  <a:schemeClr val="tx2"/>
                </a:solidFill>
              </a:rPr>
              <a:t>- 2013</a:t>
            </a:r>
            <a:r>
              <a:rPr lang="fi-FI" sz="800" dirty="0" smtClean="0">
                <a:solidFill>
                  <a:schemeClr val="tx2"/>
                </a:solidFill>
              </a:rPr>
              <a:t> </a:t>
            </a:r>
            <a:r>
              <a:rPr lang="fi-FI" sz="800" dirty="0">
                <a:solidFill>
                  <a:schemeClr val="tx2"/>
                </a:solidFill>
              </a:rPr>
              <a:t>– Oy </a:t>
            </a:r>
            <a:r>
              <a:rPr lang="fi-FI" sz="800" dirty="0" err="1">
                <a:solidFill>
                  <a:schemeClr val="tx2"/>
                </a:solidFill>
              </a:rPr>
              <a:t>Audiapro</a:t>
            </a:r>
            <a:r>
              <a:rPr lang="fi-FI" sz="800" dirty="0">
                <a:solidFill>
                  <a:schemeClr val="tx2"/>
                </a:solidFill>
              </a:rPr>
              <a:t> </a:t>
            </a:r>
            <a:r>
              <a:rPr lang="fi-FI" sz="800" dirty="0" smtClean="0">
                <a:solidFill>
                  <a:schemeClr val="tx2"/>
                </a:solidFill>
              </a:rPr>
              <a:t>Ab, </a:t>
            </a:r>
            <a:r>
              <a:rPr lang="fi-FI" sz="800" dirty="0" err="1" smtClean="0">
                <a:solidFill>
                  <a:schemeClr val="tx2"/>
                </a:solidFill>
              </a:rPr>
              <a:t>Asplan</a:t>
            </a:r>
            <a:r>
              <a:rPr lang="fi-FI" sz="800" dirty="0" smtClean="0">
                <a:solidFill>
                  <a:schemeClr val="tx2"/>
                </a:solidFill>
              </a:rPr>
              <a:t> Oy</a:t>
            </a:r>
            <a:endParaRPr lang="fi-FI" sz="800" dirty="0">
              <a:solidFill>
                <a:schemeClr val="tx2"/>
              </a:solidFill>
            </a:endParaRPr>
          </a:p>
          <a:p>
            <a:pPr algn="l" eaLnBrk="1" hangingPunct="1"/>
            <a:endParaRPr lang="fi-FI" sz="800" b="1" dirty="0" smtClean="0">
              <a:solidFill>
                <a:srgbClr val="005F92"/>
              </a:solidFill>
            </a:endParaRPr>
          </a:p>
        </p:txBody>
      </p:sp>
      <p:sp>
        <p:nvSpPr>
          <p:cNvPr id="158" name="Line 62"/>
          <p:cNvSpPr>
            <a:spLocks noChangeShapeType="1"/>
          </p:cNvSpPr>
          <p:nvPr/>
        </p:nvSpPr>
        <p:spPr bwMode="auto">
          <a:xfrm flipH="1">
            <a:off x="6035743" y="1658022"/>
            <a:ext cx="0" cy="958986"/>
          </a:xfrm>
          <a:prstGeom prst="line">
            <a:avLst/>
          </a:prstGeom>
          <a:noFill/>
          <a:ln w="3175">
            <a:solidFill>
              <a:srgbClr val="005F9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59" name="Line 62"/>
          <p:cNvSpPr>
            <a:spLocks noChangeShapeType="1"/>
          </p:cNvSpPr>
          <p:nvPr/>
        </p:nvSpPr>
        <p:spPr bwMode="auto">
          <a:xfrm flipH="1">
            <a:off x="6494530" y="1712890"/>
            <a:ext cx="0" cy="689470"/>
          </a:xfrm>
          <a:prstGeom prst="line">
            <a:avLst/>
          </a:prstGeom>
          <a:noFill/>
          <a:ln w="3175">
            <a:solidFill>
              <a:srgbClr val="005F9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dirty="0"/>
          </a:p>
        </p:txBody>
      </p:sp>
      <p:sp>
        <p:nvSpPr>
          <p:cNvPr id="160" name="Text Box 42"/>
          <p:cNvSpPr txBox="1">
            <a:spLocks noChangeArrowheads="1"/>
          </p:cNvSpPr>
          <p:nvPr/>
        </p:nvSpPr>
        <p:spPr bwMode="auto">
          <a:xfrm>
            <a:off x="6988220" y="1220342"/>
            <a:ext cx="1846687" cy="21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 smtClean="0">
                <a:solidFill>
                  <a:schemeClr val="tx2"/>
                </a:solidFill>
              </a:rPr>
              <a:t>FCG Konsultointi Oy</a:t>
            </a:r>
            <a:endParaRPr lang="fi-FI" sz="800" dirty="0">
              <a:solidFill>
                <a:schemeClr val="tx2"/>
              </a:solidFill>
            </a:endParaRPr>
          </a:p>
        </p:txBody>
      </p:sp>
      <p:sp>
        <p:nvSpPr>
          <p:cNvPr id="161" name="Text Box 42"/>
          <p:cNvSpPr txBox="1">
            <a:spLocks noChangeArrowheads="1"/>
          </p:cNvSpPr>
          <p:nvPr/>
        </p:nvSpPr>
        <p:spPr bwMode="auto">
          <a:xfrm>
            <a:off x="7065493" y="1450016"/>
            <a:ext cx="207850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 smtClean="0">
                <a:solidFill>
                  <a:schemeClr val="tx2"/>
                </a:solidFill>
              </a:rPr>
              <a:t>FCG Koulutus Oy</a:t>
            </a:r>
            <a:endParaRPr lang="fi-FI" sz="800" dirty="0">
              <a:solidFill>
                <a:schemeClr val="tx2"/>
              </a:solidFill>
            </a:endParaRPr>
          </a:p>
        </p:txBody>
      </p:sp>
      <p:sp>
        <p:nvSpPr>
          <p:cNvPr id="162" name="Text Box 42"/>
          <p:cNvSpPr txBox="1">
            <a:spLocks noChangeArrowheads="1"/>
          </p:cNvSpPr>
          <p:nvPr/>
        </p:nvSpPr>
        <p:spPr bwMode="auto">
          <a:xfrm>
            <a:off x="7065493" y="1718326"/>
            <a:ext cx="203343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 smtClean="0">
                <a:solidFill>
                  <a:schemeClr val="tx2"/>
                </a:solidFill>
              </a:rPr>
              <a:t>FCG Suunnittelu ja tekniikka Oy</a:t>
            </a:r>
            <a:endParaRPr lang="fi-FI" sz="800" dirty="0">
              <a:solidFill>
                <a:schemeClr val="tx2"/>
              </a:solidFill>
            </a:endParaRPr>
          </a:p>
        </p:txBody>
      </p:sp>
      <p:sp>
        <p:nvSpPr>
          <p:cNvPr id="163" name="Text Box 42"/>
          <p:cNvSpPr txBox="1">
            <a:spLocks noChangeArrowheads="1"/>
          </p:cNvSpPr>
          <p:nvPr/>
        </p:nvSpPr>
        <p:spPr bwMode="auto">
          <a:xfrm>
            <a:off x="7001099" y="1993076"/>
            <a:ext cx="1846687" cy="21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800" b="1" dirty="0" smtClean="0">
                <a:solidFill>
                  <a:schemeClr val="tx2"/>
                </a:solidFill>
              </a:rPr>
              <a:t>FCG International Oy</a:t>
            </a:r>
            <a:endParaRPr lang="fi-FI" sz="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00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2262" y="743262"/>
            <a:ext cx="8127242" cy="455575"/>
          </a:xfrm>
        </p:spPr>
        <p:txBody>
          <a:bodyPr/>
          <a:lstStyle/>
          <a:p>
            <a:r>
              <a:rPr lang="fi-FI" sz="2000" dirty="0" smtClean="0"/>
              <a:t>FCG </a:t>
            </a:r>
            <a:r>
              <a:rPr lang="fi-FI" sz="2000" dirty="0" err="1" smtClean="0"/>
              <a:t>Finnish</a:t>
            </a:r>
            <a:r>
              <a:rPr lang="fi-FI" sz="2000" dirty="0" smtClean="0"/>
              <a:t> </a:t>
            </a:r>
            <a:r>
              <a:rPr lang="fi-FI" sz="2000" dirty="0" err="1" smtClean="0"/>
              <a:t>Consulting</a:t>
            </a:r>
            <a:r>
              <a:rPr lang="fi-FI" sz="2000" dirty="0" smtClean="0"/>
              <a:t> Group Oy - palvelut</a:t>
            </a:r>
            <a:br>
              <a:rPr lang="fi-FI" sz="2000" dirty="0" smtClean="0"/>
            </a:br>
            <a:r>
              <a:rPr lang="fi-FI" sz="2000" dirty="0" smtClean="0"/>
              <a:t/>
            </a:r>
            <a:br>
              <a:rPr lang="fi-FI" sz="2000" dirty="0" smtClean="0"/>
            </a:br>
            <a:endParaRPr lang="fi-FI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876511"/>
              </p:ext>
            </p:extLst>
          </p:nvPr>
        </p:nvGraphicFramePr>
        <p:xfrm>
          <a:off x="387192" y="708283"/>
          <a:ext cx="8368100" cy="55387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2025"/>
                <a:gridCol w="2092025"/>
                <a:gridCol w="2092025"/>
                <a:gridCol w="2092025"/>
              </a:tblGrid>
              <a:tr h="411568"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903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FCG Koulutus</a:t>
                      </a:r>
                    </a:p>
                  </a:txBody>
                  <a:tcPr marL="108000" marR="9525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2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FCG </a:t>
                      </a:r>
                      <a:r>
                        <a:rPr lang="fi-FI" sz="14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Konsultointi</a:t>
                      </a:r>
                    </a:p>
                  </a:txBody>
                  <a:tcPr marL="108000" marR="9525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FCG </a:t>
                      </a:r>
                      <a:r>
                        <a:rPr lang="fi-FI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Suunnittelu ja </a:t>
                      </a:r>
                      <a:r>
                        <a:rPr lang="fi-FI" sz="14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tekniikka</a:t>
                      </a:r>
                      <a:endParaRPr lang="fi-FI" sz="1400" b="1" i="0" u="none" strike="noStrike" dirty="0">
                        <a:solidFill>
                          <a:schemeClr val="bg1"/>
                        </a:solidFill>
                        <a:effectLst/>
                        <a:latin typeface="Verdana"/>
                      </a:endParaRPr>
                    </a:p>
                  </a:txBody>
                  <a:tcPr marL="108000" marR="9525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093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FCG </a:t>
                      </a:r>
                      <a:r>
                        <a:rPr lang="fi-FI" sz="14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International</a:t>
                      </a:r>
                    </a:p>
                  </a:txBody>
                  <a:tcPr marL="108000" marR="9525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5D0F"/>
                    </a:solidFill>
                  </a:tcPr>
                </a:tc>
              </a:tr>
              <a:tr h="455642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i-FI" sz="800" b="1" i="0" u="none" strike="noStrike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FCG Koulutuspalvelut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Avoin koulutus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Koulutusoperaattoritoiminta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Tilauskoulutus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Valmennus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Yrityssektorin koulutus ja valmennus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Opintomatkat</a:t>
                      </a:r>
                    </a:p>
                    <a:p>
                      <a:pPr algn="l" fontAlgn="b"/>
                      <a:endParaRPr lang="fi-FI" sz="800" b="0" i="0" u="none" strike="noStrike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algn="l" defTabSz="914400" rtl="0" eaLnBrk="1" fontAlgn="b" latinLnBrk="0" hangingPunct="1"/>
                      <a:r>
                        <a:rPr lang="fi-FI" sz="800" b="1" i="0" u="none" strike="noStrike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Toimialat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Johtaminen ja talous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Henkilöstöhallinto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Sote-palvelut</a:t>
                      </a:r>
                      <a:endParaRPr lang="fi-FI" sz="800" b="0" i="0" u="none" strike="noStrike" kern="1200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Valmennukset ja yritykset</a:t>
                      </a:r>
                    </a:p>
                  </a:txBody>
                  <a:tcPr marL="108000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itchFamily="34" charset="0"/>
                        <a:buNone/>
                      </a:pPr>
                      <a:r>
                        <a:rPr lang="fi-FI" sz="8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Johdon konsultointi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Strategiat ja johtaminen 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Kehitys</a:t>
                      </a:r>
                    </a:p>
                    <a:p>
                      <a:pPr marL="171450" indent="-171450" algn="l" fontAlgn="b">
                        <a:buFont typeface="Arial" pitchFamily="34" charset="0"/>
                        <a:buChar char="•"/>
                      </a:pPr>
                      <a:endParaRPr lang="fi-FI" sz="800" b="0" i="0" u="none" strike="noStrike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fi-FI" sz="8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Hyvinvointi- ja ICT-palvelut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Hyvinvointipalveluiden konsultointi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ICT-palvelut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Luokitustuotteet (</a:t>
                      </a:r>
                      <a:r>
                        <a:rPr lang="fi-FI" sz="800" b="0" i="0" u="none" strike="noStrike" kern="12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DRG,Rafaela</a:t>
                      </a: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i-FI" sz="800" b="0" i="0" u="none" strike="noStrike" kern="12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Rava</a:t>
                      </a: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Tutkimus</a:t>
                      </a:r>
                    </a:p>
                    <a:p>
                      <a:pPr marL="0" indent="0" algn="l" defTabSz="914400" rtl="0" eaLnBrk="1" fontAlgn="b" latinLnBrk="0" hangingPunct="1">
                        <a:buFontTx/>
                        <a:buNone/>
                      </a:pPr>
                      <a:endParaRPr lang="fi-FI" sz="800" b="0" i="0" u="none" strike="noStrike" kern="1200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b"/>
                      <a:r>
                        <a:rPr lang="fi-FI" sz="8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Elinkeinokehitys</a:t>
                      </a:r>
                      <a:r>
                        <a:rPr lang="fi-FI" sz="800" b="1" i="0" u="none" strike="noStrike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ja tutkimus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Alue- ja elinkeinokehitys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Tutkimuspalvelut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endParaRPr lang="fi-FI" sz="800" b="0" i="0" u="none" strike="noStrike" kern="1200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b"/>
                      <a:endParaRPr lang="fi-FI" sz="800" b="0" i="0" u="none" strike="noStrike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108000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/>
                        </a:rPr>
                        <a:t>IFI Palvelut</a:t>
                      </a:r>
                    </a:p>
                    <a:p>
                      <a:pPr algn="l" fontAlgn="b"/>
                      <a:endParaRPr lang="fi-FI" sz="800" b="1" i="0" u="none" strike="noStrike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/>
                      </a:endParaRPr>
                    </a:p>
                    <a:p>
                      <a:pPr algn="l" fontAlgn="b"/>
                      <a:r>
                        <a:rPr lang="fi-FI" sz="8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/>
                        </a:rPr>
                        <a:t>Kiinteistöt ja talotekniikka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Arkkitehtuuri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Talotekniikka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Rakennetekniikka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Rakennuttaminen</a:t>
                      </a:r>
                    </a:p>
                    <a:p>
                      <a:pPr marL="171450" indent="-171450" algn="l" fontAlgn="b">
                        <a:buFont typeface="Arial" pitchFamily="34" charset="0"/>
                        <a:buChar char="•"/>
                      </a:pPr>
                      <a:endParaRPr lang="fi-FI" sz="8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/>
                      </a:endParaRPr>
                    </a:p>
                    <a:p>
                      <a:pPr algn="l" fontAlgn="b"/>
                      <a:r>
                        <a:rPr lang="fi-FI" sz="800" b="1" i="0" u="none" strike="noStrike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/>
                        </a:rPr>
                        <a:t>Infra-</a:t>
                      </a:r>
                      <a:r>
                        <a:rPr lang="fi-FI" sz="8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/>
                        </a:rPr>
                        <a:t> ja aluesuunnittelu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Alueidenkäytön konsultointi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Geotekniikka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Satamat ja vesiväylät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Katu-, tie- ja liikennesuunnittelu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Maisemasuunnittelu</a:t>
                      </a:r>
                    </a:p>
                    <a:p>
                      <a:pPr marL="171450" indent="-171450" algn="l" fontAlgn="b">
                        <a:buFont typeface="Arial" pitchFamily="34" charset="0"/>
                        <a:buChar char="•"/>
                      </a:pPr>
                      <a:endParaRPr lang="fi-FI" sz="8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/>
                      </a:endParaRPr>
                    </a:p>
                    <a:p>
                      <a:pPr marL="0" indent="0" algn="l" fontAlgn="b">
                        <a:buFont typeface="Arial" pitchFamily="34" charset="0"/>
                        <a:buNone/>
                      </a:pPr>
                      <a:r>
                        <a:rPr lang="fi-FI" sz="8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Vesihuolto </a:t>
                      </a:r>
                      <a:endParaRPr lang="fi-FI" sz="800" b="1" i="0" u="none" strike="noStrike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fi-FI" sz="800" b="0" i="0" u="none" strike="noStrike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Laitossuunnittelu</a:t>
                      </a:r>
                    </a:p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fi-FI" sz="800" b="0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Verkosto- ja hulevesisuunnittelu</a:t>
                      </a:r>
                    </a:p>
                    <a:p>
                      <a:pPr marL="171450" marR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fi-FI" sz="800" b="0" i="0" u="none" strike="noStrike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FCGsmart-järjestelmät</a:t>
                      </a:r>
                      <a:r>
                        <a:rPr lang="fi-FI" sz="800" b="0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fi-FI" sz="800" b="0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</a:br>
                      <a:endParaRPr lang="fi-FI" sz="800" b="0" i="0" u="none" strike="noStrike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fi-FI" sz="8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/>
                        </a:rPr>
                        <a:t>Ympäristö</a:t>
                      </a:r>
                      <a:r>
                        <a:rPr lang="fi-FI" sz="800" b="1" i="0" u="none" strike="noStrike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/>
                        </a:rPr>
                        <a:t> ja energia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Energia- ja ilmastoalan palvelut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Jätehuoltopalvelut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Kaivannaisalan palvelut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Luontoselvityspalvelut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Pima-palvelut</a:t>
                      </a:r>
                      <a:endParaRPr lang="fi-FI" sz="800" b="0" i="0" u="none" strike="noStrike" kern="1200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Riskienhallintapalvelut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Pohjavesipalvelut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Vaikutusarvioinnit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Vesistökunnostuspalvelut</a:t>
                      </a:r>
                    </a:p>
                  </a:txBody>
                  <a:tcPr marL="108000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Kehityskonsultointi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Luonnonvarasektorin kehittäminen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Maaseudun kehittäminen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Vesihuolto ja </a:t>
                      </a:r>
                      <a:r>
                        <a:rPr lang="fi-FI" sz="800" b="0" i="0" u="none" strike="noStrike" kern="12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sanitaatio</a:t>
                      </a:r>
                      <a:endParaRPr lang="fi-FI" sz="800" b="0" i="0" u="none" strike="noStrike" kern="1200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Infrastruktuurin kehittäminen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Opetus, ICT ja innovaatiot</a:t>
                      </a:r>
                    </a:p>
                    <a:p>
                      <a:pPr algn="l" fontAlgn="b"/>
                      <a:endParaRPr lang="fi-FI" sz="800" b="1" i="0" u="none" strike="noStrike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fi-FI" sz="800" b="1" i="0" u="none" strike="noStrike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Ennakoiva</a:t>
                      </a:r>
                      <a:r>
                        <a:rPr lang="fi-FI" sz="800" b="1" i="0" u="none" strike="noStrike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hanketoiminta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Ideasta projektiksi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Uudet avaukset ja toimintamallit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Yksityisrahoitteiset hankkeet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Projektirahoitus ja riskienhallinta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Balkanin alueen hanketoiminta</a:t>
                      </a:r>
                    </a:p>
                    <a:p>
                      <a:pPr algn="l" fontAlgn="b"/>
                      <a:endParaRPr lang="fi-FI" sz="800" b="1" i="0" u="none" strike="noStrike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fi-FI" sz="800" b="1" i="0" u="none" strike="noStrike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Tytäryhtiöt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Ruotsi (FCG SIPU)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Viro (FCG </a:t>
                      </a:r>
                      <a:r>
                        <a:rPr lang="fi-FI" sz="800" b="0" i="0" u="none" strike="noStrike" kern="12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Invicta</a:t>
                      </a: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Bulgaria (FCG </a:t>
                      </a:r>
                      <a:r>
                        <a:rPr lang="fi-FI" sz="800" b="0" i="0" u="none" strike="noStrike" kern="12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Povvik</a:t>
                      </a: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Romania (FCG Romania)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Uusi-Seelanti (FCG </a:t>
                      </a:r>
                      <a:r>
                        <a:rPr lang="fi-FI" sz="800" b="0" i="0" u="none" strike="noStrike" kern="12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Anzdec</a:t>
                      </a: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800" b="0" i="0" u="none" strike="noStrike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Serbia (edustusto)</a:t>
                      </a:r>
                    </a:p>
                    <a:p>
                      <a:pPr marL="171450" indent="-1714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endParaRPr lang="fi-FI" sz="800" b="0" i="0" u="none" strike="noStrike" kern="1200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5" name="Picture 1" descr="M:\Myyntimappi\FCGn_kuvamaailma\FCGn_logot\FCG_Tietojohtaminen\nettiin\FCG_Tietojohtaminen_ei_nime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964" y="797233"/>
            <a:ext cx="689060" cy="336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:\Myyntimappi\FCGn_kuvamaailma\FCGn_logot\FCG_Suunnittelu_ja_tekniikka\nettiin\FCG_Suunnittelu_ja_tekniikka_ei_nimea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844" y="797233"/>
            <a:ext cx="693939" cy="336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Myyntimappi\FCGn_kuvamaailma\FCGn_logot\FCG_Koulutus_ja_konsultointi\nettiin\FCG_Koulutus_ja_konsultointi_ei_nimea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205" y="797233"/>
            <a:ext cx="693939" cy="336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Myyntimappi\FCGn_kuvamaailma\FCGn_logot\FCG_International\nettiin\FCG_International_ei_nimea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8604" y="797233"/>
            <a:ext cx="689060" cy="336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fld id="{BCC369D7-AD67-4007-8CD9-AD74EEED516B}" type="datetime1">
              <a:rPr lang="fi-FI" sz="800" smtClean="0"/>
              <a:pPr/>
              <a:t>26.11.2014</a:t>
            </a:fld>
            <a:r>
              <a:rPr lang="fi-FI" sz="800" dirty="0" smtClean="0"/>
              <a:t>  </a:t>
            </a:r>
            <a:r>
              <a:rPr lang="fi-FI" sz="800" dirty="0" err="1" smtClean="0"/>
              <a:t>Page</a:t>
            </a:r>
            <a:r>
              <a:rPr lang="fi-FI" sz="800" dirty="0" smtClean="0"/>
              <a:t> </a:t>
            </a:r>
            <a:fld id="{5DD9209F-FA31-42D0-9C51-079867EBFC81}" type="slidenum">
              <a:rPr lang="fi-FI" sz="800" smtClean="0"/>
              <a:pPr/>
              <a:t>5</a:t>
            </a:fld>
            <a:endParaRPr lang="fi-FI" sz="800" dirty="0"/>
          </a:p>
        </p:txBody>
      </p:sp>
      <p:sp>
        <p:nvSpPr>
          <p:cNvPr id="9" name="Ellipsi 8"/>
          <p:cNvSpPr/>
          <p:nvPr/>
        </p:nvSpPr>
        <p:spPr bwMode="auto">
          <a:xfrm>
            <a:off x="7575959" y="6113423"/>
            <a:ext cx="285829" cy="285829"/>
          </a:xfrm>
          <a:prstGeom prst="ellipse">
            <a:avLst/>
          </a:prstGeom>
          <a:solidFill>
            <a:srgbClr val="E95D0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74120"/>
              </p:ext>
            </p:extLst>
          </p:nvPr>
        </p:nvGraphicFramePr>
        <p:xfrm>
          <a:off x="471488" y="5134458"/>
          <a:ext cx="4030174" cy="1029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0174"/>
              </a:tblGrid>
              <a:tr h="1029676">
                <a:tc>
                  <a:txBody>
                    <a:bodyPr/>
                    <a:lstStyle/>
                    <a:p>
                      <a:pPr algn="ctr"/>
                      <a:r>
                        <a:rPr lang="fi-FI" sz="1000" dirty="0" err="1" smtClean="0">
                          <a:solidFill>
                            <a:schemeClr val="bg1"/>
                          </a:solidFill>
                        </a:rPr>
                        <a:t>FCG:n</a:t>
                      </a:r>
                      <a:r>
                        <a:rPr lang="fi-FI" sz="1000" dirty="0" smtClean="0">
                          <a:solidFill>
                            <a:schemeClr val="bg1"/>
                          </a:solidFill>
                        </a:rPr>
                        <a:t> toimipaikat</a:t>
                      </a:r>
                      <a:r>
                        <a:rPr lang="fi-FI" sz="1000" baseline="0" dirty="0" smtClean="0">
                          <a:solidFill>
                            <a:schemeClr val="bg1"/>
                          </a:solidFill>
                        </a:rPr>
                        <a:t> Suomessa</a:t>
                      </a:r>
                      <a:endParaRPr lang="fi-FI" sz="10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fi-FI" sz="7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fi-FI" sz="700" dirty="0" smtClean="0">
                          <a:solidFill>
                            <a:schemeClr val="bg1"/>
                          </a:solidFill>
                        </a:rPr>
                        <a:t>Helsinki</a:t>
                      </a:r>
                    </a:p>
                    <a:p>
                      <a:pPr algn="ctr"/>
                      <a:r>
                        <a:rPr lang="fi-FI" sz="700" dirty="0" smtClean="0">
                          <a:solidFill>
                            <a:schemeClr val="bg1"/>
                          </a:solidFill>
                        </a:rPr>
                        <a:t>Joensuu – Jyväskylä</a:t>
                      </a:r>
                    </a:p>
                    <a:p>
                      <a:pPr algn="ctr"/>
                      <a:r>
                        <a:rPr lang="fi-FI" sz="700" dirty="0" smtClean="0">
                          <a:solidFill>
                            <a:schemeClr val="bg1"/>
                          </a:solidFill>
                        </a:rPr>
                        <a:t>Kuopio – Lappeenranta ja Kotka </a:t>
                      </a:r>
                      <a:br>
                        <a:rPr lang="fi-FI" sz="7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fi-FI" sz="700" dirty="0" smtClean="0">
                          <a:solidFill>
                            <a:schemeClr val="bg1"/>
                          </a:solidFill>
                        </a:rPr>
                        <a:t>Pohjois-Suomi</a:t>
                      </a:r>
                      <a:r>
                        <a:rPr lang="fi-FI" sz="700" b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sz="700" dirty="0" smtClean="0">
                          <a:solidFill>
                            <a:schemeClr val="bg1"/>
                          </a:solidFill>
                        </a:rPr>
                        <a:t>–Tampere</a:t>
                      </a:r>
                    </a:p>
                    <a:p>
                      <a:pPr algn="ctr"/>
                      <a:r>
                        <a:rPr lang="fi-FI" sz="700" dirty="0" smtClean="0">
                          <a:solidFill>
                            <a:schemeClr val="bg1"/>
                          </a:solidFill>
                        </a:rPr>
                        <a:t>Turku</a:t>
                      </a:r>
                      <a:r>
                        <a:rPr lang="fi-FI" sz="700" b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sz="700" dirty="0" smtClean="0">
                          <a:solidFill>
                            <a:schemeClr val="bg1"/>
                          </a:solidFill>
                        </a:rPr>
                        <a:t>– Vaasa</a:t>
                      </a:r>
                      <a:endParaRPr lang="fi-FI" sz="700" b="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fi-FI" sz="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0932A"/>
                    </a:solidFill>
                  </a:tcPr>
                </a:tc>
              </a:tr>
            </a:tbl>
          </a:graphicData>
        </a:graphic>
      </p:graphicFrame>
      <p:pic>
        <p:nvPicPr>
          <p:cNvPr id="11" name="Picture 57" descr="povvik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9794"/>
          <a:stretch>
            <a:fillRect/>
          </a:stretch>
        </p:blipFill>
        <p:spPr bwMode="auto">
          <a:xfrm>
            <a:off x="7567264" y="5090255"/>
            <a:ext cx="1082675" cy="360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5" descr="logo_invicta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68001" y="5570565"/>
            <a:ext cx="799263" cy="46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4" descr="sip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68001" y="5049453"/>
            <a:ext cx="738746" cy="401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9" descr="anzdec"/>
          <p:cNvPicPr>
            <a:picLocks noChangeAspect="1" noChangeArrowheads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30047" y="5712081"/>
            <a:ext cx="830888" cy="31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858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>
                <a:latin typeface="Verdana" pitchFamily="34" charset="0"/>
              </a:rPr>
              <a:t>International Subsidiaries</a:t>
            </a:r>
            <a:r>
              <a:rPr lang="en-US" dirty="0" smtClean="0"/>
              <a:t> </a:t>
            </a:r>
            <a:r>
              <a:rPr lang="en-US" sz="2000" b="1" dirty="0">
                <a:latin typeface="Verdana" pitchFamily="34" charset="0"/>
              </a:rPr>
              <a:t>and Project References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fld id="{BCC369D7-AD67-4007-8CD9-AD74EEED516B}" type="datetime1">
              <a:rPr lang="fi-FI" sz="800" smtClean="0"/>
              <a:pPr/>
              <a:t>26.11.2014</a:t>
            </a:fld>
            <a:r>
              <a:rPr lang="en-US" sz="800" smtClean="0"/>
              <a:t>  Page </a:t>
            </a:r>
            <a:fld id="{5DD9209F-FA31-42D0-9C51-079867EBFC81}" type="slidenum">
              <a:rPr lang="fi-FI" sz="800" smtClean="0"/>
              <a:pPr/>
              <a:t>6</a:t>
            </a:fld>
            <a:endParaRPr lang="en-US" sz="800" dirty="0"/>
          </a:p>
        </p:txBody>
      </p:sp>
      <p:pic>
        <p:nvPicPr>
          <p:cNvPr id="6" name="Picture 15" descr="kartta310809"/>
          <p:cNvPicPr>
            <a:picLocks noGrp="1" noChangeAspect="1" noChangeArrowheads="1"/>
          </p:cNvPicPr>
          <p:nvPr>
            <p:ph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2985" y="1293813"/>
            <a:ext cx="8218030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0988" y="5656263"/>
            <a:ext cx="8385175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0" hangingPunct="0">
              <a:spcBef>
                <a:spcPct val="20000"/>
              </a:spcBef>
            </a:pPr>
            <a:r>
              <a:rPr lang="en-US" sz="1200" b="0" dirty="0" smtClean="0">
                <a:solidFill>
                  <a:schemeClr val="accent1"/>
                </a:solidFill>
              </a:rPr>
              <a:t>SIPU International AB, Sweden  •  Invicta AS, Estonia  •  Povvik AD, Bulgaria</a:t>
            </a:r>
          </a:p>
          <a:p>
            <a:pPr eaLnBrk="0" hangingPunct="0">
              <a:spcBef>
                <a:spcPct val="20000"/>
              </a:spcBef>
            </a:pPr>
            <a:r>
              <a:rPr lang="en-US" sz="1200" b="0" dirty="0" smtClean="0">
                <a:solidFill>
                  <a:schemeClr val="accent1"/>
                </a:solidFill>
              </a:rPr>
              <a:t>FCG Romania  •  Anzdec Ltd, New Zealand</a:t>
            </a:r>
            <a:r>
              <a:rPr lang="en-US" dirty="0" smtClean="0"/>
              <a:t> </a:t>
            </a:r>
            <a:endParaRPr lang="en-US" sz="1200" b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68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FCG:n</a:t>
            </a:r>
            <a:r>
              <a:rPr lang="fi-FI" dirty="0" smtClean="0"/>
              <a:t> kotimaan toimipaikat</a:t>
            </a:r>
            <a:endParaRPr lang="fi-FI" sz="2600" dirty="0" smtClean="0"/>
          </a:p>
        </p:txBody>
      </p:sp>
      <p:grpSp>
        <p:nvGrpSpPr>
          <p:cNvPr id="2" name="Ryhmä 1"/>
          <p:cNvGrpSpPr/>
          <p:nvPr/>
        </p:nvGrpSpPr>
        <p:grpSpPr>
          <a:xfrm>
            <a:off x="3186454" y="1256791"/>
            <a:ext cx="2649352" cy="4720264"/>
            <a:chOff x="3037665" y="1256790"/>
            <a:chExt cx="2753536" cy="4905885"/>
          </a:xfrm>
        </p:grpSpPr>
        <p:pic>
          <p:nvPicPr>
            <p:cNvPr id="19" name="Kuva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37665" y="1256790"/>
              <a:ext cx="2753536" cy="4905885"/>
            </a:xfrm>
            <a:prstGeom prst="rect">
              <a:avLst/>
            </a:prstGeom>
          </p:spPr>
        </p:pic>
        <p:sp>
          <p:nvSpPr>
            <p:cNvPr id="20" name="Ellipsi 19"/>
            <p:cNvSpPr/>
            <p:nvPr/>
          </p:nvSpPr>
          <p:spPr bwMode="auto">
            <a:xfrm>
              <a:off x="3524250" y="4565290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1" name="Ellipsi 20"/>
            <p:cNvSpPr/>
            <p:nvPr/>
          </p:nvSpPr>
          <p:spPr bwMode="auto">
            <a:xfrm>
              <a:off x="4305300" y="3630253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2" name="Ellipsi 21"/>
            <p:cNvSpPr/>
            <p:nvPr/>
          </p:nvSpPr>
          <p:spPr bwMode="auto">
            <a:xfrm>
              <a:off x="4324350" y="2936515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3" name="Ellipsi 22"/>
            <p:cNvSpPr/>
            <p:nvPr/>
          </p:nvSpPr>
          <p:spPr bwMode="auto">
            <a:xfrm>
              <a:off x="3790950" y="4679590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4" name="Ellipsi 23"/>
            <p:cNvSpPr/>
            <p:nvPr/>
          </p:nvSpPr>
          <p:spPr bwMode="auto">
            <a:xfrm>
              <a:off x="4838700" y="4651015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5" name="Ellipsi 24"/>
            <p:cNvSpPr/>
            <p:nvPr/>
          </p:nvSpPr>
          <p:spPr bwMode="auto">
            <a:xfrm>
              <a:off x="5210175" y="4708165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6" name="Ellipsi 25"/>
            <p:cNvSpPr/>
            <p:nvPr/>
          </p:nvSpPr>
          <p:spPr bwMode="auto">
            <a:xfrm>
              <a:off x="4362450" y="4946290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7" name="Ellipsi 26"/>
            <p:cNvSpPr/>
            <p:nvPr/>
          </p:nvSpPr>
          <p:spPr bwMode="auto">
            <a:xfrm>
              <a:off x="3933825" y="5327290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8" name="Ellipsi 27"/>
            <p:cNvSpPr/>
            <p:nvPr/>
          </p:nvSpPr>
          <p:spPr bwMode="auto">
            <a:xfrm>
              <a:off x="3590925" y="5784490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9" name="Ellipsi 28"/>
            <p:cNvSpPr/>
            <p:nvPr/>
          </p:nvSpPr>
          <p:spPr bwMode="auto">
            <a:xfrm>
              <a:off x="4362450" y="5536840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0" name="Ellipsi 29"/>
            <p:cNvSpPr/>
            <p:nvPr/>
          </p:nvSpPr>
          <p:spPr bwMode="auto">
            <a:xfrm>
              <a:off x="4914900" y="5489215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1" name="Ellipsi 30"/>
            <p:cNvSpPr/>
            <p:nvPr/>
          </p:nvSpPr>
          <p:spPr bwMode="auto">
            <a:xfrm>
              <a:off x="4667250" y="5698765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2" name="Ellipsi 31"/>
            <p:cNvSpPr/>
            <p:nvPr/>
          </p:nvSpPr>
          <p:spPr bwMode="auto">
            <a:xfrm>
              <a:off x="4095750" y="5927365"/>
              <a:ext cx="123824" cy="121010"/>
            </a:xfrm>
            <a:prstGeom prst="ellipse">
              <a:avLst/>
            </a:prstGeom>
            <a:solidFill>
              <a:schemeClr val="accent5"/>
            </a:solidFill>
            <a:ln w="762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545437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314" y="2539314"/>
            <a:ext cx="8229600" cy="608012"/>
          </a:xfrm>
        </p:spPr>
        <p:txBody>
          <a:bodyPr/>
          <a:lstStyle/>
          <a:p>
            <a:r>
              <a:rPr lang="fi-FI" b="1" dirty="0" smtClean="0"/>
              <a:t>2. Nova </a:t>
            </a:r>
            <a:r>
              <a:rPr lang="fi-FI" b="1" dirty="0" err="1" smtClean="0"/>
              <a:t>Schola</a:t>
            </a:r>
            <a:r>
              <a:rPr lang="fi-FI" b="1" dirty="0" smtClean="0"/>
              <a:t> Finlandia</a:t>
            </a:r>
            <a:endParaRPr lang="fi-FI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fld id="{BCC369D7-AD67-4007-8CD9-AD74EEED516B}" type="datetime1">
              <a:rPr lang="fi-FI" sz="800" smtClean="0"/>
              <a:pPr/>
              <a:t>26.11.2014</a:t>
            </a:fld>
            <a:r>
              <a:rPr lang="fi-FI" sz="800" dirty="0" smtClean="0"/>
              <a:t>  </a:t>
            </a:r>
            <a:r>
              <a:rPr lang="fi-FI" sz="800" dirty="0" err="1" smtClean="0"/>
              <a:t>Page</a:t>
            </a:r>
            <a:r>
              <a:rPr lang="fi-FI" sz="800" dirty="0" smtClean="0"/>
              <a:t> </a:t>
            </a:r>
            <a:fld id="{54992FB8-7E72-4A98-B630-A47E8B13A455}" type="slidenum">
              <a:rPr lang="fi-FI" sz="800" smtClean="0"/>
              <a:pPr/>
              <a:t>8</a:t>
            </a:fld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2280031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8229600" cy="608012"/>
          </a:xfrm>
        </p:spPr>
        <p:txBody>
          <a:bodyPr/>
          <a:lstStyle/>
          <a:p>
            <a:r>
              <a:rPr lang="fi-FI" b="1" dirty="0" smtClean="0"/>
              <a:t>Tarve/veturi - kotimaassa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2839"/>
            <a:ext cx="8229600" cy="5203950"/>
          </a:xfrm>
        </p:spPr>
        <p:txBody>
          <a:bodyPr/>
          <a:lstStyle/>
          <a:p>
            <a:endParaRPr lang="fi-FI" sz="1800" dirty="0" smtClean="0"/>
          </a:p>
          <a:p>
            <a:r>
              <a:rPr lang="fi-FI" b="1" dirty="0" smtClean="0"/>
              <a:t>Laajasti ilmaistu </a:t>
            </a:r>
            <a:r>
              <a:rPr lang="fi-FI" dirty="0" smtClean="0"/>
              <a:t>tarve </a:t>
            </a:r>
            <a:r>
              <a:rPr lang="fi-FI" b="1" dirty="0" smtClean="0"/>
              <a:t>peruskoulun uudistamisesta kotimaassa</a:t>
            </a:r>
          </a:p>
          <a:p>
            <a:pPr lvl="2"/>
            <a:r>
              <a:rPr lang="fi-FI" b="1" dirty="0" err="1" smtClean="0">
                <a:solidFill>
                  <a:schemeClr val="tx1"/>
                </a:solidFill>
              </a:rPr>
              <a:t>OKM:n</a:t>
            </a:r>
            <a:r>
              <a:rPr lang="fi-FI" b="1" dirty="0" smtClean="0">
                <a:solidFill>
                  <a:schemeClr val="tx1"/>
                </a:solidFill>
              </a:rPr>
              <a:t> tahdonilmaisu </a:t>
            </a:r>
            <a:r>
              <a:rPr lang="fi-FI" dirty="0" smtClean="0">
                <a:solidFill>
                  <a:schemeClr val="tx1"/>
                </a:solidFill>
              </a:rPr>
              <a:t>/ tavoite peruskoulun kehittämiseksi. Opetussuunnitelmauudistus</a:t>
            </a:r>
          </a:p>
          <a:p>
            <a:pPr lvl="2"/>
            <a:r>
              <a:rPr lang="fi-FI" dirty="0" smtClean="0">
                <a:solidFill>
                  <a:schemeClr val="tx1"/>
                </a:solidFill>
              </a:rPr>
              <a:t>Suomen </a:t>
            </a:r>
            <a:r>
              <a:rPr lang="fi-FI" b="1" dirty="0" smtClean="0">
                <a:solidFill>
                  <a:schemeClr val="tx1"/>
                </a:solidFill>
              </a:rPr>
              <a:t>PISA –</a:t>
            </a:r>
            <a:r>
              <a:rPr lang="fi-FI" dirty="0" smtClean="0">
                <a:solidFill>
                  <a:schemeClr val="tx1"/>
                </a:solidFill>
              </a:rPr>
              <a:t>menestyksen “</a:t>
            </a:r>
            <a:r>
              <a:rPr lang="fi-FI" b="1" dirty="0" smtClean="0">
                <a:solidFill>
                  <a:schemeClr val="tx1"/>
                </a:solidFill>
              </a:rPr>
              <a:t>notkahdus”</a:t>
            </a:r>
          </a:p>
          <a:p>
            <a:pPr lvl="2"/>
            <a:r>
              <a:rPr lang="fi-FI" dirty="0" smtClean="0">
                <a:solidFill>
                  <a:schemeClr val="tx1"/>
                </a:solidFill>
              </a:rPr>
              <a:t>Tarve opetuksen </a:t>
            </a:r>
            <a:r>
              <a:rPr lang="fi-FI" b="1" dirty="0" smtClean="0">
                <a:solidFill>
                  <a:schemeClr val="tx1"/>
                </a:solidFill>
              </a:rPr>
              <a:t>laadun kehittämiseen </a:t>
            </a:r>
            <a:r>
              <a:rPr lang="fi-FI" dirty="0" smtClean="0">
                <a:solidFill>
                  <a:schemeClr val="tx1"/>
                </a:solidFill>
              </a:rPr>
              <a:t>ja kouluviihtyvyyden lisäämiseen samanaikaisesti</a:t>
            </a:r>
          </a:p>
          <a:p>
            <a:pPr lvl="2"/>
            <a:r>
              <a:rPr lang="fi-FI" dirty="0" smtClean="0">
                <a:solidFill>
                  <a:schemeClr val="tx1"/>
                </a:solidFill>
              </a:rPr>
              <a:t>Koulutus on edelleenkin </a:t>
            </a:r>
            <a:r>
              <a:rPr lang="fi-FI" b="1" dirty="0" smtClean="0">
                <a:solidFill>
                  <a:schemeClr val="tx1"/>
                </a:solidFill>
              </a:rPr>
              <a:t>hyvin formaalia, paikallista, keskitettyä ja tietyssä fyysisessä tilassa </a:t>
            </a:r>
            <a:r>
              <a:rPr lang="fi-FI" dirty="0" smtClean="0">
                <a:solidFill>
                  <a:schemeClr val="tx1"/>
                </a:solidFill>
              </a:rPr>
              <a:t>tapahtuvaa</a:t>
            </a:r>
          </a:p>
          <a:p>
            <a:pPr lvl="2"/>
            <a:r>
              <a:rPr lang="fi-FI" b="1" dirty="0" smtClean="0">
                <a:solidFill>
                  <a:schemeClr val="tx1"/>
                </a:solidFill>
              </a:rPr>
              <a:t>Oppimisympäristöt monipuolistuvat </a:t>
            </a:r>
            <a:r>
              <a:rPr lang="fi-FI" dirty="0" smtClean="0">
                <a:solidFill>
                  <a:schemeClr val="tx1"/>
                </a:solidFill>
              </a:rPr>
              <a:t>teknisen kehityksen myötä – tärkeää erilaisten oppimisympäristöjen mielekäs ja tehokas integrointi oppimisen näkökulmasta</a:t>
            </a:r>
          </a:p>
          <a:p>
            <a:pPr lvl="2"/>
            <a:r>
              <a:rPr lang="fi-FI" dirty="0">
                <a:solidFill>
                  <a:schemeClr val="tx1"/>
                </a:solidFill>
              </a:rPr>
              <a:t>H</a:t>
            </a:r>
            <a:r>
              <a:rPr lang="fi-FI" dirty="0" smtClean="0">
                <a:solidFill>
                  <a:schemeClr val="tx1"/>
                </a:solidFill>
              </a:rPr>
              <a:t>aasteena </a:t>
            </a:r>
            <a:r>
              <a:rPr lang="fi-FI" dirty="0">
                <a:solidFill>
                  <a:schemeClr val="tx1"/>
                </a:solidFill>
              </a:rPr>
              <a:t>on </a:t>
            </a:r>
            <a:r>
              <a:rPr lang="fi-FI" dirty="0" smtClean="0">
                <a:solidFill>
                  <a:schemeClr val="tx1"/>
                </a:solidFill>
              </a:rPr>
              <a:t>myös yleisen </a:t>
            </a:r>
            <a:r>
              <a:rPr lang="fi-FI" b="1" dirty="0">
                <a:solidFill>
                  <a:schemeClr val="tx1"/>
                </a:solidFill>
              </a:rPr>
              <a:t>kouluviihtyvyyden</a:t>
            </a:r>
            <a:r>
              <a:rPr lang="fi-FI" dirty="0">
                <a:solidFill>
                  <a:schemeClr val="tx1"/>
                </a:solidFill>
              </a:rPr>
              <a:t> lisääminen ja samanaikaisesti tulisi ratkaista, miten vanhanaikaisissa ja jopa terveydelle vaarallisissa </a:t>
            </a:r>
            <a:r>
              <a:rPr lang="fi-FI" b="1" dirty="0">
                <a:solidFill>
                  <a:schemeClr val="tx1"/>
                </a:solidFill>
              </a:rPr>
              <a:t>koulukiinteistöissä</a:t>
            </a:r>
            <a:r>
              <a:rPr lang="fi-FI" dirty="0">
                <a:solidFill>
                  <a:schemeClr val="tx1"/>
                </a:solidFill>
              </a:rPr>
              <a:t> järjestetään modernia opetusta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</a:p>
          <a:p>
            <a:pPr lvl="2"/>
            <a:r>
              <a:rPr lang="fi-FI" dirty="0" smtClean="0">
                <a:solidFill>
                  <a:schemeClr val="tx1"/>
                </a:solidFill>
              </a:rPr>
              <a:t>Suomalaisen </a:t>
            </a:r>
            <a:r>
              <a:rPr lang="fi-FI" b="1" dirty="0" smtClean="0">
                <a:solidFill>
                  <a:schemeClr val="tx1"/>
                </a:solidFill>
              </a:rPr>
              <a:t>opetusosaamisen kiinnostus kansainvälisillä </a:t>
            </a:r>
            <a:r>
              <a:rPr lang="fi-FI" dirty="0" smtClean="0">
                <a:solidFill>
                  <a:schemeClr val="tx1"/>
                </a:solidFill>
              </a:rPr>
              <a:t>markkinoilla suuri – sen säilyttäminen edellyttää suomalaisen koulun jatkuvaa kehittämistä </a:t>
            </a:r>
          </a:p>
          <a:p>
            <a:pPr lvl="2"/>
            <a:endParaRPr lang="fi-FI" dirty="0" smtClean="0"/>
          </a:p>
          <a:p>
            <a:pPr marL="0" indent="0">
              <a:buNone/>
            </a:pPr>
            <a:endParaRPr lang="fi-FI" sz="1800" dirty="0" smtClean="0"/>
          </a:p>
          <a:p>
            <a:endParaRPr lang="fi-FI" sz="1800" dirty="0" smtClean="0"/>
          </a:p>
          <a:p>
            <a:pPr lvl="1"/>
            <a:endParaRPr lang="fi-FI" dirty="0" smtClean="0"/>
          </a:p>
          <a:p>
            <a:pPr lvl="1"/>
            <a:endParaRPr lang="fi-FI" dirty="0" smtClean="0"/>
          </a:p>
          <a:p>
            <a:pPr lvl="1"/>
            <a:endParaRPr lang="fi-FI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fld id="{BCC369D7-AD67-4007-8CD9-AD74EEED516B}" type="datetime1">
              <a:rPr lang="fi-FI" sz="800" smtClean="0"/>
              <a:pPr/>
              <a:t>26.11.2014</a:t>
            </a:fld>
            <a:r>
              <a:rPr lang="fi-FI" sz="800" dirty="0" smtClean="0"/>
              <a:t>  </a:t>
            </a:r>
            <a:r>
              <a:rPr lang="fi-FI" sz="800" dirty="0" err="1" smtClean="0"/>
              <a:t>Page</a:t>
            </a:r>
            <a:r>
              <a:rPr lang="fi-FI" sz="800" dirty="0" smtClean="0"/>
              <a:t> </a:t>
            </a:r>
            <a:fld id="{5DD9209F-FA31-42D0-9C51-079867EBFC81}" type="slidenum">
              <a:rPr lang="fi-FI" sz="800" smtClean="0"/>
              <a:pPr/>
              <a:t>9</a:t>
            </a:fld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4251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FCG Finnish Consulting Group">
      <a:dk1>
        <a:sysClr val="windowText" lastClr="000000"/>
      </a:dk1>
      <a:lt1>
        <a:sysClr val="window" lastClr="FFFFFF"/>
      </a:lt1>
      <a:dk2>
        <a:srgbClr val="464646"/>
      </a:dk2>
      <a:lt2>
        <a:srgbClr val="FFFFFF"/>
      </a:lt2>
      <a:accent1>
        <a:srgbClr val="005F92"/>
      </a:accent1>
      <a:accent2>
        <a:srgbClr val="1896C8"/>
      </a:accent2>
      <a:accent3>
        <a:srgbClr val="CBECF8"/>
      </a:accent3>
      <a:accent4>
        <a:srgbClr val="D8D8D8"/>
      </a:accent4>
      <a:accent5>
        <a:srgbClr val="005F92"/>
      </a:accent5>
      <a:accent6>
        <a:srgbClr val="E95D0F"/>
      </a:accent6>
      <a:hlink>
        <a:srgbClr val="005F92"/>
      </a:hlink>
      <a:folHlink>
        <a:srgbClr val="E95D0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645</TotalTime>
  <Words>709</Words>
  <Application>Microsoft Office PowerPoint</Application>
  <PresentationFormat>Näytössä katseltava diaesitys (4:3)</PresentationFormat>
  <Paragraphs>201</Paragraphs>
  <Slides>13</Slides>
  <Notes>3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4" baseType="lpstr">
      <vt:lpstr>Blank</vt:lpstr>
      <vt:lpstr>Nova Schola Finlandia: Suomalaisen perusopetuksen ja koulurakennuksen kehittäminen, maailman paras koulu 25.11.2014 FCG-talo</vt:lpstr>
      <vt:lpstr>Asiat </vt:lpstr>
      <vt:lpstr>1. FCG Finnish Consulting Group</vt:lpstr>
      <vt:lpstr>FCG:n historia </vt:lpstr>
      <vt:lpstr>FCG Finnish Consulting Group Oy - palvelut  </vt:lpstr>
      <vt:lpstr>International Subsidiaries and Project References</vt:lpstr>
      <vt:lpstr>FCG:n kotimaan toimipaikat</vt:lpstr>
      <vt:lpstr>2. Nova Schola Finlandia</vt:lpstr>
      <vt:lpstr>Tarve/veturi - kotimaassa</vt:lpstr>
      <vt:lpstr>Sitralle tuotetusta kehittämishankkeita koskevasta raportista, haastattelujen tiivistystä</vt:lpstr>
      <vt:lpstr>Idean kantavuuden varmistaminen</vt:lpstr>
      <vt:lpstr>Nova Schola Finlandia, sisältö</vt:lpstr>
      <vt:lpstr>FCG – Hyvän elämän tekijät</vt:lpstr>
    </vt:vector>
  </TitlesOfParts>
  <Company>FCG Finnish Consulting Group 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Kuntakohtainen konsultointi USO2-projektissa</dc:title>
  <dc:creator>Kenni Mikko</dc:creator>
  <cp:lastModifiedBy>Ketola Taina</cp:lastModifiedBy>
  <cp:revision>118</cp:revision>
  <dcterms:created xsi:type="dcterms:W3CDTF">2014-09-04T18:11:16Z</dcterms:created>
  <dcterms:modified xsi:type="dcterms:W3CDTF">2014-11-26T02:51:01Z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</Properties>
</file>