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72" r:id="rId7"/>
    <p:sldId id="259" r:id="rId8"/>
    <p:sldId id="260" r:id="rId9"/>
    <p:sldId id="268" r:id="rId10"/>
    <p:sldId id="269" r:id="rId11"/>
    <p:sldId id="270" r:id="rId12"/>
    <p:sldId id="265" r:id="rId13"/>
    <p:sldId id="266" r:id="rId14"/>
    <p:sldId id="273" r:id="rId15"/>
    <p:sldId id="264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C97DB8-DA4B-ABF1-3D39-73CD203F8648}" v="8" dt="2021-01-13T10:13:48.0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1FE17A-A73E-459B-BF3A-6F177F4DC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D794939-DFE9-49E2-9E47-63AA98C25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FC5D3C0-5A6F-4954-AFF1-8EED25714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40DD-9B6F-443D-A5D1-3A8E2C68E08B}" type="datetimeFigureOut">
              <a:rPr lang="fi-FI" smtClean="0"/>
              <a:t>18.2.2022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A9EC51D-C648-4DEB-BF90-6FA71A434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D0E7B8B-E6C8-4C85-ACF2-792E6FD7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4F1D-68D6-478E-8BFC-3FF8F10D49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3559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8DF030-B04C-41BC-80E5-D163FEF97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A0DFB79-B02E-4C1A-B82B-9C1903A604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7D01AB5-7CCE-4C36-BA59-9983F253B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40DD-9B6F-443D-A5D1-3A8E2C68E08B}" type="datetimeFigureOut">
              <a:rPr lang="fi-FI" smtClean="0"/>
              <a:t>18.2.2022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BB331B-22C1-4E56-B14A-22823FAB1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660C68-46F4-4C7E-BE4E-671A8B1EB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4F1D-68D6-478E-8BFC-3FF8F10D49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16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DEDF838-3C91-49BC-802E-DD988AE33B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AA0A57A-DB40-432F-9D2D-320AD31E2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0B065AB-7EE5-4CA8-9321-A14BA2638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40DD-9B6F-443D-A5D1-3A8E2C68E08B}" type="datetimeFigureOut">
              <a:rPr lang="fi-FI" smtClean="0"/>
              <a:t>18.2.2022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0B1ACBF-73B6-4066-9B7F-3B515B3B3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A7C584-D1C1-4F23-A649-7E7FABA2D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4F1D-68D6-478E-8BFC-3FF8F10D49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1788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23244B-B3F3-4825-BB80-C23C239F0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6CB7AE-80CB-44CD-9F75-02753AF42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2C6552-352F-4D8F-B3E5-717A81250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40DD-9B6F-443D-A5D1-3A8E2C68E08B}" type="datetimeFigureOut">
              <a:rPr lang="fi-FI" smtClean="0"/>
              <a:t>18.2.2022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552871-A1D0-4827-9BA6-380DFBF4F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BFF7E6-91FA-4690-84A0-021F75669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4F1D-68D6-478E-8BFC-3FF8F10D49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426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57C772-9F56-4B29-BDF7-EC550E61E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0D9B8C0-61DA-4A34-A937-9F347EC91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D51234-9672-405D-A31B-3B736D224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40DD-9B6F-443D-A5D1-3A8E2C68E08B}" type="datetimeFigureOut">
              <a:rPr lang="fi-FI" smtClean="0"/>
              <a:t>18.2.2022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CF92F28-C515-4E30-B9E7-6EAA03061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7A1EE6A-6C89-488F-A187-248182FA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4F1D-68D6-478E-8BFC-3FF8F10D49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5751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7ACF31-71A8-4B41-9621-1597BB803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B53D500-2500-4793-8D6C-10EBB51DB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861D82C-37A4-493F-ABAC-171ECD403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2ED9746-B301-41CA-87C1-77CA422A1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40DD-9B6F-443D-A5D1-3A8E2C68E08B}" type="datetimeFigureOut">
              <a:rPr lang="fi-FI" smtClean="0"/>
              <a:t>18.2.2022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41A8F46-43D9-4D61-9CDE-08765F8B6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E3AC4DD-87BB-481A-BA6C-8FB4F9ACE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4F1D-68D6-478E-8BFC-3FF8F10D49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992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B6F0FE-10A2-4CFC-918C-CABEF477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994727-EB60-400D-96A6-685F03425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589FA2B-EE27-4410-922F-C084AD3E2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4F3175F-76F3-4B6D-BE69-68EDE4B12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E8F45D5-54CE-4D40-8AD4-FFFA4B9CF1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5AC0C58-E023-4E4B-92A2-A73644E9E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40DD-9B6F-443D-A5D1-3A8E2C68E08B}" type="datetimeFigureOut">
              <a:rPr lang="fi-FI" smtClean="0"/>
              <a:t>18.2.2022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38FDC3F-AA5A-4EB5-83C9-87AF7EF5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5A66F7B-7C6F-40FF-AB16-D61E14674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4F1D-68D6-478E-8BFC-3FF8F10D49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044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9F648D-1026-4C8E-ACC7-658FB6E9B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933D3BC-E2F3-463E-A0B8-27B4E5894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40DD-9B6F-443D-A5D1-3A8E2C68E08B}" type="datetimeFigureOut">
              <a:rPr lang="fi-FI" smtClean="0"/>
              <a:t>18.2.2022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6ED053F-9216-4C32-BC7D-4B0F0345B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AF4885C-8A13-491A-B5FE-31AF48696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4F1D-68D6-478E-8BFC-3FF8F10D49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182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E1D150C-EA91-4395-83F0-168A79E4A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40DD-9B6F-443D-A5D1-3A8E2C68E08B}" type="datetimeFigureOut">
              <a:rPr lang="fi-FI" smtClean="0"/>
              <a:t>18.2.2022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2DB7C55-EA82-4C4D-8601-6794A5F9B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17C161D-238B-4B17-99ED-76D29E3B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4F1D-68D6-478E-8BFC-3FF8F10D49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639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CF207B-E3BB-4EA6-B73A-F55C10E1A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184DE5-4858-4C82-BBBB-3FBE17CF6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94D4B69-F0B1-441F-B5BA-FBB4A73E1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9280A45-B8EC-433E-9EBB-557AC82F1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40DD-9B6F-443D-A5D1-3A8E2C68E08B}" type="datetimeFigureOut">
              <a:rPr lang="fi-FI" smtClean="0"/>
              <a:t>18.2.2022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2CE7DBB-E161-427C-97C9-1B6548376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F9921E3-E60C-4143-8C2B-167E46DF3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4F1D-68D6-478E-8BFC-3FF8F10D49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146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5ECB9B-F367-487F-B06E-52110AC8F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DF698556-0628-40FF-8EC2-BD56EE8F96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E6E477B-8C22-401C-BCEB-82D900BE9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5A407A5-3329-4934-AE84-F2133B3C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040DD-9B6F-443D-A5D1-3A8E2C68E08B}" type="datetimeFigureOut">
              <a:rPr lang="fi-FI" smtClean="0"/>
              <a:t>18.2.2022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4099FCB-EF28-44F9-A5C7-3DADCE6F1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DED78C1-F840-41AF-B5BF-565A6F531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4F1D-68D6-478E-8BFC-3FF8F10D49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8291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3A09DEF-DBE5-4071-A3ED-1A90354FF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E0A08C2-E154-46B5-8A82-E974AC9AA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835A29-5263-44E9-8BF6-798C566CC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040DD-9B6F-443D-A5D1-3A8E2C68E08B}" type="datetimeFigureOut">
              <a:rPr lang="fi-FI" smtClean="0"/>
              <a:t>18.2.2022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A882E26-8909-49C4-BE8D-B1AB4A3B59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2CC50-7706-4FB8-B5C1-1CFA1ABB3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B4F1D-68D6-478E-8BFC-3FF8F10D49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283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CE8A76D-2B72-4DF8-9994-8FB9A6B99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3977640" cy="1780989"/>
          </a:xfrm>
        </p:spPr>
        <p:txBody>
          <a:bodyPr anchor="b">
            <a:normAutofit/>
          </a:bodyPr>
          <a:lstStyle/>
          <a:p>
            <a:pPr algn="l"/>
            <a:r>
              <a:rPr lang="fi-FI" sz="5400" b="1" dirty="0"/>
              <a:t>Liiku viisaasti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A119C7D-BD0C-4B81-BC48-72D1F89F0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3977640" cy="1208141"/>
          </a:xfrm>
        </p:spPr>
        <p:txBody>
          <a:bodyPr>
            <a:normAutofit/>
          </a:bodyPr>
          <a:lstStyle/>
          <a:p>
            <a:pPr algn="l"/>
            <a:endParaRPr lang="fi-FI" sz="2000"/>
          </a:p>
        </p:txBody>
      </p:sp>
      <p:pic>
        <p:nvPicPr>
          <p:cNvPr id="7" name="Kuva 6" descr="Kuva, joka sisältää kohteen vesi, ulko, puu, laiva&#10;&#10;Kuvaus luotu automaattisesti">
            <a:extLst>
              <a:ext uri="{FF2B5EF4-FFF2-40B4-BE49-F238E27FC236}">
                <a16:creationId xmlns:a16="http://schemas.microsoft.com/office/drawing/2014/main" id="{127A08B9-164E-457B-9BF5-3CC098A320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53" r="-2" b="779"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98E8C2D-ED3B-48DD-B388-B64D90DD0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E441B0A7-8D86-49EB-BF2A-A78F9C1F2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A3E2001C-69F8-4AA1-876D-6EFBCD646929}"/>
              </a:ext>
            </a:extLst>
          </p:cNvPr>
          <p:cNvSpPr txBox="1"/>
          <p:nvPr/>
        </p:nvSpPr>
        <p:spPr>
          <a:xfrm rot="16200000">
            <a:off x="6266627" y="5104577"/>
            <a:ext cx="2844800" cy="31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Kuva: Unsplash.com/</a:t>
            </a:r>
            <a:r>
              <a:rPr lang="en-US" sz="1400" dirty="0" err="1"/>
              <a:t>Neora</a:t>
            </a:r>
            <a:r>
              <a:rPr lang="en-US" sz="1400" dirty="0"/>
              <a:t> </a:t>
            </a:r>
            <a:r>
              <a:rPr lang="en-US" sz="1400" dirty="0" err="1"/>
              <a:t>Aylon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74511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4F3E78-6394-4439-8BC4-8F62925B0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42888"/>
            <a:ext cx="7963495" cy="869546"/>
          </a:xfrm>
        </p:spPr>
        <p:txBody>
          <a:bodyPr>
            <a:normAutofit/>
          </a:bodyPr>
          <a:lstStyle/>
          <a:p>
            <a:r>
              <a:rPr lang="fi-FI" sz="4800" b="1" dirty="0"/>
              <a:t>Liikuntavammojen ehkäisy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304F48-3898-4360-A01B-B71D23EA6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1451" y="1450570"/>
            <a:ext cx="3486150" cy="4897843"/>
          </a:xfrm>
        </p:spPr>
        <p:txBody>
          <a:bodyPr>
            <a:normAutofit lnSpcReduction="10000"/>
          </a:bodyPr>
          <a:lstStyle/>
          <a:p>
            <a:r>
              <a:rPr lang="fi-FI" dirty="0"/>
              <a:t>Oma taito- ja kuntotaso</a:t>
            </a:r>
          </a:p>
          <a:p>
            <a:r>
              <a:rPr lang="fi-FI" dirty="0"/>
              <a:t>Huolellinen verryttely</a:t>
            </a:r>
          </a:p>
          <a:p>
            <a:r>
              <a:rPr lang="fi-FI" dirty="0"/>
              <a:t>Terveellinen ravinto</a:t>
            </a:r>
          </a:p>
          <a:p>
            <a:r>
              <a:rPr lang="fi-FI" dirty="0"/>
              <a:t>Palautumisesta ja levosta huolehtiminen</a:t>
            </a:r>
          </a:p>
          <a:p>
            <a:r>
              <a:rPr lang="fi-FI" dirty="0"/>
              <a:t>Malttia kuntoutua vanhoista vammoista</a:t>
            </a:r>
          </a:p>
          <a:p>
            <a:r>
              <a:rPr lang="fi-FI" dirty="0"/>
              <a:t>Ei liikuntaa sairaana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27F4E9F-61B7-4CC2-AA6A-94B0E9C16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30194" y="1450570"/>
            <a:ext cx="3790355" cy="4897843"/>
          </a:xfrm>
        </p:spPr>
        <p:txBody>
          <a:bodyPr>
            <a:noAutofit/>
          </a:bodyPr>
          <a:lstStyle/>
          <a:p>
            <a:r>
              <a:rPr lang="fi-FI" dirty="0"/>
              <a:t>Lajin riskien huomioiminen</a:t>
            </a:r>
          </a:p>
          <a:p>
            <a:r>
              <a:rPr lang="fi-FI" dirty="0"/>
              <a:t>Lajiin ja itselle sopivat ehjät  varusteet</a:t>
            </a:r>
          </a:p>
          <a:p>
            <a:r>
              <a:rPr lang="fi-FI" dirty="0"/>
              <a:t>Sääolosuhteiden ja ympäristön huomioiminen</a:t>
            </a:r>
          </a:p>
          <a:p>
            <a:r>
              <a:rPr lang="fi-FI" dirty="0"/>
              <a:t>Sääntöjen noudattaminen</a:t>
            </a:r>
          </a:p>
          <a:p>
            <a:r>
              <a:rPr lang="fi-FI" dirty="0"/>
              <a:t>Muiden liikkujien huomioiminen</a:t>
            </a:r>
          </a:p>
        </p:txBody>
      </p:sp>
      <p:pic>
        <p:nvPicPr>
          <p:cNvPr id="8" name="Kuva 7" descr="Kuva, joka sisältää kohteen henkilö, ulko&#10;&#10;Kuvaus luotu automaattisesti">
            <a:extLst>
              <a:ext uri="{FF2B5EF4-FFF2-40B4-BE49-F238E27FC236}">
                <a16:creationId xmlns:a16="http://schemas.microsoft.com/office/drawing/2014/main" id="{43DB760A-1698-4EA5-8F29-02A3CCCC4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450570"/>
            <a:ext cx="4572595" cy="489784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6CD18BF-6339-43F1-8DCB-45C3735A4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D2619787-395B-431B-8E05-253A60A70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97093B4B-288D-4A4A-8E15-F2C373C3B107}"/>
              </a:ext>
            </a:extLst>
          </p:cNvPr>
          <p:cNvSpPr txBox="1"/>
          <p:nvPr/>
        </p:nvSpPr>
        <p:spPr>
          <a:xfrm>
            <a:off x="4467522" y="6378773"/>
            <a:ext cx="37903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Kuva: Unsplash.com/ILIAS TSATSARONIS</a:t>
            </a:r>
          </a:p>
        </p:txBody>
      </p:sp>
    </p:spTree>
    <p:extLst>
      <p:ext uri="{BB962C8B-B14F-4D97-AF65-F5344CB8AC3E}">
        <p14:creationId xmlns:p14="http://schemas.microsoft.com/office/powerpoint/2010/main" val="1068227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739E24-F006-4C61-B656-271614FBB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160" y="552450"/>
            <a:ext cx="8257861" cy="952500"/>
          </a:xfrm>
        </p:spPr>
        <p:txBody>
          <a:bodyPr>
            <a:normAutofit/>
          </a:bodyPr>
          <a:lstStyle/>
          <a:p>
            <a:pPr algn="ctr"/>
            <a:r>
              <a:rPr lang="fi-FI" sz="4000" b="1" dirty="0"/>
              <a:t>Dopingaineet vaarantavat terveyden</a:t>
            </a:r>
            <a:endParaRPr lang="fi-FI" sz="4000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2C8D7B-A572-4739-8D6F-F8C9D90550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95500" y="1825624"/>
            <a:ext cx="4362450" cy="4822825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Pyritään parantamaan suorituskykyä tai muokkaamaan ulkonäköä</a:t>
            </a:r>
          </a:p>
          <a:p>
            <a:pPr marL="0" indent="0">
              <a:buNone/>
            </a:pPr>
            <a:endParaRPr lang="fi-FI" sz="900" dirty="0"/>
          </a:p>
          <a:p>
            <a:r>
              <a:rPr lang="fi-FI" dirty="0"/>
              <a:t>Käyttäjissä sekä kilpaurheilijoita että kuntoilijoita </a:t>
            </a:r>
            <a:r>
              <a:rPr lang="fi-FI"/>
              <a:t>(kuntodoping)</a:t>
            </a:r>
            <a:endParaRPr lang="fi-FI" dirty="0"/>
          </a:p>
          <a:p>
            <a:pPr marL="0" indent="0">
              <a:buNone/>
            </a:pPr>
            <a:endParaRPr lang="fi-FI" sz="900" dirty="0"/>
          </a:p>
          <a:p>
            <a:r>
              <a:rPr lang="fi-FI" dirty="0"/>
              <a:t>Haitat voivat olla</a:t>
            </a:r>
          </a:p>
          <a:p>
            <a:pPr lvl="1"/>
            <a:r>
              <a:rPr lang="fi-FI" sz="2800" dirty="0"/>
              <a:t>Lyhytaikaisia</a:t>
            </a:r>
          </a:p>
          <a:p>
            <a:pPr lvl="1"/>
            <a:r>
              <a:rPr lang="fi-FI" sz="2800" dirty="0"/>
              <a:t>Pitkäaikaisia </a:t>
            </a:r>
          </a:p>
          <a:p>
            <a:pPr lvl="1"/>
            <a:r>
              <a:rPr lang="fi-FI" sz="2800" dirty="0"/>
              <a:t>Pysyviä</a:t>
            </a:r>
          </a:p>
          <a:p>
            <a:pPr lvl="1"/>
            <a:r>
              <a:rPr lang="fi-FI" sz="2800" dirty="0"/>
              <a:t>Ilmetä vasta myöhemmin, käytön lopettamisen jälkeen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D569264-6931-4459-B981-3F41FF28F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9401" y="1814513"/>
            <a:ext cx="3309936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u="sng" dirty="0"/>
              <a:t>Esimerkkejä riskeistä</a:t>
            </a:r>
          </a:p>
          <a:p>
            <a:pPr marL="0" indent="0">
              <a:buNone/>
            </a:pPr>
            <a:endParaRPr lang="fi-FI" sz="900" u="sng" dirty="0"/>
          </a:p>
          <a:p>
            <a:pPr>
              <a:buFontTx/>
              <a:buChar char="-"/>
            </a:pPr>
            <a:r>
              <a:rPr lang="fi-FI" sz="2800" dirty="0"/>
              <a:t>Sydän ja verenkierto-elimistön sairaudet</a:t>
            </a:r>
          </a:p>
          <a:p>
            <a:pPr>
              <a:buFontTx/>
              <a:buChar char="-"/>
            </a:pPr>
            <a:r>
              <a:rPr lang="fi-FI" sz="2800" dirty="0"/>
              <a:t>Maksavauriot </a:t>
            </a:r>
          </a:p>
          <a:p>
            <a:pPr>
              <a:buFontTx/>
              <a:buChar char="-"/>
            </a:pPr>
            <a:r>
              <a:rPr lang="fi-FI" sz="2800" dirty="0"/>
              <a:t>Kasvaimet </a:t>
            </a:r>
          </a:p>
          <a:p>
            <a:pPr>
              <a:buFontTx/>
              <a:buChar char="-"/>
            </a:pPr>
            <a:r>
              <a:rPr lang="fi-FI" sz="2800" dirty="0"/>
              <a:t>Hedelmättömyys</a:t>
            </a:r>
          </a:p>
          <a:p>
            <a:pPr>
              <a:buFontTx/>
              <a:buChar char="-"/>
            </a:pPr>
            <a:r>
              <a:rPr lang="fi-FI" sz="2800" dirty="0"/>
              <a:t>Impotenssi</a:t>
            </a:r>
          </a:p>
          <a:p>
            <a:pPr>
              <a:buFontTx/>
              <a:buChar char="-"/>
            </a:pPr>
            <a:r>
              <a:rPr lang="fi-FI" sz="2800" dirty="0"/>
              <a:t>Aggressiivisuus</a:t>
            </a:r>
          </a:p>
          <a:p>
            <a:pPr>
              <a:buFontTx/>
              <a:buChar char="-"/>
            </a:pPr>
            <a:r>
              <a:rPr lang="fi-FI" sz="2800" dirty="0"/>
              <a:t>Mania/Masennus</a:t>
            </a:r>
          </a:p>
          <a:p>
            <a:pPr>
              <a:buFontTx/>
              <a:buChar char="-"/>
            </a:pPr>
            <a:r>
              <a:rPr lang="fi-FI" sz="2800" dirty="0"/>
              <a:t>Aineriippuvuus</a:t>
            </a:r>
          </a:p>
          <a:p>
            <a:endParaRPr lang="fi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692568FF-0247-4951-909B-6678B2313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1" y="0"/>
            <a:ext cx="2000250" cy="6858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DDBADD2-D214-4F49-B749-ACE2617BE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1" y="189634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E202D8C6-8053-4C62-B614-7673B81C0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1751" y="6089699"/>
            <a:ext cx="2000250" cy="51435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BFF23569-F8E8-43E9-94CB-411A63039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" y="0"/>
            <a:ext cx="1918969" cy="6858000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BA97A978-B59A-4C57-AF30-C85723179A36}"/>
              </a:ext>
            </a:extLst>
          </p:cNvPr>
          <p:cNvSpPr txBox="1"/>
          <p:nvPr/>
        </p:nvSpPr>
        <p:spPr>
          <a:xfrm>
            <a:off x="6852047" y="6556671"/>
            <a:ext cx="35599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Kuva: Unsplash.com/Simone van der </a:t>
            </a:r>
            <a:r>
              <a:rPr lang="en-US" sz="1400" dirty="0" err="1"/>
              <a:t>Koelen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71285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6C9F64E8-8F1D-4A06-B1A4-685E72C09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9073D962-D3D2-4A72-8593-65C213CBF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4" y="633619"/>
            <a:ext cx="4520912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66D0481-E0E2-498B-9A3F-219C0DACE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81" y="728456"/>
            <a:ext cx="4456905" cy="14478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Monipuolinen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liikunta</a:t>
            </a: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387511B-F6E1-4929-AC90-94FB8B6B0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A58F78C-27AB-465F-AA33-15E08AF2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2693" y="2185416"/>
            <a:ext cx="366674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C8FFA8B-A4D5-417F-9E9B-F02C7893D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8675" y="2280252"/>
            <a:ext cx="4571811" cy="38584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Arki</a:t>
            </a:r>
            <a:r>
              <a:rPr lang="en-US" sz="2400" dirty="0"/>
              <a:t>- ja </a:t>
            </a:r>
            <a:r>
              <a:rPr lang="en-US" sz="2400" dirty="0" err="1"/>
              <a:t>hyötyliikuntaa</a:t>
            </a:r>
            <a:endParaRPr lang="en-US" sz="2400" dirty="0"/>
          </a:p>
          <a:p>
            <a:r>
              <a:rPr lang="en-US" sz="2400" dirty="0" err="1"/>
              <a:t>Kestävyysliikuntaa</a:t>
            </a:r>
            <a:endParaRPr lang="en-US" sz="2400" dirty="0"/>
          </a:p>
          <a:p>
            <a:r>
              <a:rPr lang="en-US" sz="2400" dirty="0" err="1"/>
              <a:t>Liikkuvuus</a:t>
            </a:r>
            <a:r>
              <a:rPr lang="en-US" sz="2400" dirty="0"/>
              <a:t>- ja </a:t>
            </a:r>
            <a:r>
              <a:rPr lang="en-US" sz="2400" dirty="0" err="1"/>
              <a:t>lihaskuntoharjoittelua</a:t>
            </a:r>
            <a:endParaRPr lang="en-US" sz="2400" dirty="0"/>
          </a:p>
          <a:p>
            <a:r>
              <a:rPr lang="en-US" sz="2400" dirty="0" err="1"/>
              <a:t>Kehonhallintaharjoittelua</a:t>
            </a:r>
            <a:endParaRPr lang="en-US" sz="2400" dirty="0"/>
          </a:p>
          <a:p>
            <a:pPr marL="0" indent="0">
              <a:buNone/>
            </a:pPr>
            <a:endParaRPr lang="en-US" sz="900" dirty="0"/>
          </a:p>
          <a:p>
            <a:r>
              <a:rPr lang="en-US" sz="2400" dirty="0" err="1"/>
              <a:t>Kuormittaa</a:t>
            </a:r>
            <a:r>
              <a:rPr lang="en-US" sz="2400" dirty="0"/>
              <a:t> </a:t>
            </a:r>
            <a:r>
              <a:rPr lang="en-US" sz="2400" dirty="0" err="1"/>
              <a:t>kaikkia</a:t>
            </a:r>
            <a:r>
              <a:rPr lang="en-US" sz="2400" dirty="0"/>
              <a:t> </a:t>
            </a:r>
            <a:r>
              <a:rPr lang="en-US" sz="2400" dirty="0" err="1"/>
              <a:t>kehon</a:t>
            </a:r>
            <a:r>
              <a:rPr lang="en-US" sz="2400" dirty="0"/>
              <a:t> </a:t>
            </a:r>
            <a:r>
              <a:rPr lang="en-US" sz="2400" dirty="0" err="1"/>
              <a:t>osia</a:t>
            </a:r>
            <a:endParaRPr lang="en-US" sz="2400" dirty="0"/>
          </a:p>
          <a:p>
            <a:r>
              <a:rPr lang="en-US" sz="2400" dirty="0" err="1"/>
              <a:t>Kuormitus</a:t>
            </a:r>
            <a:r>
              <a:rPr lang="en-US" sz="2400" dirty="0"/>
              <a:t> ja </a:t>
            </a:r>
            <a:r>
              <a:rPr lang="en-US" sz="2400" dirty="0" err="1"/>
              <a:t>lepo</a:t>
            </a:r>
            <a:r>
              <a:rPr lang="en-US" sz="2400" dirty="0"/>
              <a:t> </a:t>
            </a:r>
            <a:r>
              <a:rPr lang="en-US" sz="2400" dirty="0" err="1"/>
              <a:t>tasapainossa</a:t>
            </a:r>
            <a:endParaRPr lang="en-US" sz="2400" dirty="0"/>
          </a:p>
          <a:p>
            <a:pPr marL="0"/>
            <a:r>
              <a:rPr lang="en-US" sz="2400" dirty="0" err="1"/>
              <a:t>Virkistävää</a:t>
            </a:r>
            <a:r>
              <a:rPr lang="en-US" sz="2400" dirty="0"/>
              <a:t> ja </a:t>
            </a:r>
            <a:r>
              <a:rPr lang="en-US" sz="2400" dirty="0" err="1"/>
              <a:t>motivoivaa</a:t>
            </a:r>
            <a:endParaRPr lang="en-US" sz="2400" dirty="0"/>
          </a:p>
          <a:p>
            <a:pPr marL="0"/>
            <a:endParaRPr lang="en-US" sz="1700" dirty="0"/>
          </a:p>
        </p:txBody>
      </p:sp>
      <p:pic>
        <p:nvPicPr>
          <p:cNvPr id="6" name="Sisällön paikkamerkki 8" descr="Kuva, joka sisältää kohteen rakennus, ulko, porras, askel&#10;&#10;Kuvaus luotu automaattisesti">
            <a:extLst>
              <a:ext uri="{FF2B5EF4-FFF2-40B4-BE49-F238E27FC236}">
                <a16:creationId xmlns:a16="http://schemas.microsoft.com/office/drawing/2014/main" id="{E803C8C7-47F2-4916-8873-8E580D8710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1" b="-2"/>
          <a:stretch/>
        </p:blipFill>
        <p:spPr>
          <a:xfrm>
            <a:off x="5171033" y="633618"/>
            <a:ext cx="2651760" cy="2679192"/>
          </a:xfrm>
          <a:prstGeom prst="rect">
            <a:avLst/>
          </a:prstGeom>
        </p:spPr>
      </p:pic>
      <p:pic>
        <p:nvPicPr>
          <p:cNvPr id="8" name="Kuva 7" descr="Kuva, joka sisältää kohteen ulko, ruoho, puu, maa&#10;&#10;Kuvaus luotu automaattisesti">
            <a:extLst>
              <a:ext uri="{FF2B5EF4-FFF2-40B4-BE49-F238E27FC236}">
                <a16:creationId xmlns:a16="http://schemas.microsoft.com/office/drawing/2014/main" id="{487EE3F1-A5B5-46FB-AB24-23F38737EB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r="4" b="4"/>
          <a:stretch/>
        </p:blipFill>
        <p:spPr>
          <a:xfrm>
            <a:off x="5171033" y="3450349"/>
            <a:ext cx="2651760" cy="2679192"/>
          </a:xfrm>
          <a:prstGeom prst="rect">
            <a:avLst/>
          </a:prstGeom>
        </p:spPr>
      </p:pic>
      <p:pic>
        <p:nvPicPr>
          <p:cNvPr id="5" name="Sisällön paikkamerkki 5" descr="Kuva, joka sisältää kohteen lattia, henkilö, nainen, sisä&#10;&#10;Kuvaus luotu automaattisesti">
            <a:extLst>
              <a:ext uri="{FF2B5EF4-FFF2-40B4-BE49-F238E27FC236}">
                <a16:creationId xmlns:a16="http://schemas.microsoft.com/office/drawing/2014/main" id="{73674414-9256-46B5-88B3-ABD40CEB3E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345"/>
          <a:stretch/>
        </p:blipFill>
        <p:spPr>
          <a:xfrm>
            <a:off x="8001000" y="633616"/>
            <a:ext cx="3781427" cy="5495925"/>
          </a:xfrm>
          <a:prstGeom prst="rect">
            <a:avLst/>
          </a:prstGeom>
        </p:spPr>
      </p:pic>
      <p:pic>
        <p:nvPicPr>
          <p:cNvPr id="45" name="Kuva 44">
            <a:extLst>
              <a:ext uri="{FF2B5EF4-FFF2-40B4-BE49-F238E27FC236}">
                <a16:creationId xmlns:a16="http://schemas.microsoft.com/office/drawing/2014/main" id="{86156DAE-B92D-4908-A845-4DAA66A83C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2814BBEA-36F2-4532-A9FC-C4C1257DA3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53" name="Tekstiruutu 52">
            <a:extLst>
              <a:ext uri="{FF2B5EF4-FFF2-40B4-BE49-F238E27FC236}">
                <a16:creationId xmlns:a16="http://schemas.microsoft.com/office/drawing/2014/main" id="{D8C4F579-C990-4A3E-B21B-A1B9F730075B}"/>
              </a:ext>
            </a:extLst>
          </p:cNvPr>
          <p:cNvSpPr txBox="1"/>
          <p:nvPr/>
        </p:nvSpPr>
        <p:spPr>
          <a:xfrm>
            <a:off x="5075783" y="310859"/>
            <a:ext cx="33147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200" dirty="0"/>
              <a:t>Kuva: Unsplash.com/ </a:t>
            </a:r>
            <a:r>
              <a:rPr lang="en-US" sz="1200" dirty="0" err="1"/>
              <a:t>Satyawan</a:t>
            </a:r>
            <a:r>
              <a:rPr lang="en-US" sz="1200" dirty="0"/>
              <a:t> </a:t>
            </a:r>
            <a:r>
              <a:rPr lang="en-US" sz="1200" dirty="0" err="1"/>
              <a:t>Narinedhat</a:t>
            </a:r>
            <a:endParaRPr lang="en-US" sz="1200" dirty="0"/>
          </a:p>
        </p:txBody>
      </p:sp>
      <p:sp>
        <p:nvSpPr>
          <p:cNvPr id="55" name="Tekstiruutu 54">
            <a:extLst>
              <a:ext uri="{FF2B5EF4-FFF2-40B4-BE49-F238E27FC236}">
                <a16:creationId xmlns:a16="http://schemas.microsoft.com/office/drawing/2014/main" id="{86511217-8607-4EC0-B6B5-4321B0D8623D}"/>
              </a:ext>
            </a:extLst>
          </p:cNvPr>
          <p:cNvSpPr txBox="1"/>
          <p:nvPr/>
        </p:nvSpPr>
        <p:spPr>
          <a:xfrm>
            <a:off x="5171033" y="616312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200" dirty="0"/>
              <a:t>Kuva: Unsplash.com/ Wojciech </a:t>
            </a:r>
            <a:r>
              <a:rPr lang="en-US" sz="1200" dirty="0" err="1"/>
              <a:t>Portnicki</a:t>
            </a:r>
            <a:endParaRPr lang="en-US" sz="1200" dirty="0"/>
          </a:p>
        </p:txBody>
      </p:sp>
      <p:sp>
        <p:nvSpPr>
          <p:cNvPr id="61" name="Tekstiruutu 60">
            <a:extLst>
              <a:ext uri="{FF2B5EF4-FFF2-40B4-BE49-F238E27FC236}">
                <a16:creationId xmlns:a16="http://schemas.microsoft.com/office/drawing/2014/main" id="{73F2CA27-E661-40EC-A781-39C43D27EF0F}"/>
              </a:ext>
            </a:extLst>
          </p:cNvPr>
          <p:cNvSpPr txBox="1"/>
          <p:nvPr/>
        </p:nvSpPr>
        <p:spPr>
          <a:xfrm rot="5400000">
            <a:off x="10404069" y="3966500"/>
            <a:ext cx="31662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Kuva: Unsplash.com/ </a:t>
            </a:r>
            <a:r>
              <a:rPr lang="en-US" sz="1400" dirty="0" err="1"/>
              <a:t>Andreea</a:t>
            </a:r>
            <a:r>
              <a:rPr lang="en-US" sz="1400" dirty="0"/>
              <a:t> </a:t>
            </a:r>
            <a:r>
              <a:rPr lang="en-US" sz="1400" dirty="0" err="1"/>
              <a:t>Boncota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05656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BC9134-E083-4E49-8C34-4FC83C45B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333376"/>
            <a:ext cx="9767887" cy="1543050"/>
          </a:xfrm>
        </p:spPr>
        <p:txBody>
          <a:bodyPr/>
          <a:lstStyle/>
          <a:p>
            <a:r>
              <a:rPr lang="fi-FI" b="1" dirty="0"/>
              <a:t>Liikuntaharjoittelun periaatteita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EA6970F-3FAF-4AA3-AA9E-55EB6804A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66914"/>
            <a:ext cx="12192000" cy="4310061"/>
          </a:xfr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221F158-A8C9-4611-914A-447764FCD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28861E7F-86A8-4B38-889E-0F510528B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19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A6D335-51B7-4803-B3BE-28ABC46BA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918" y="345440"/>
            <a:ext cx="6806266" cy="17992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dirty="0" err="1"/>
              <a:t>Superkompensaatio</a:t>
            </a:r>
            <a:r>
              <a:rPr lang="en-US" b="1" dirty="0"/>
              <a:t> </a:t>
            </a:r>
            <a:br>
              <a:rPr lang="en-US" sz="2800" b="1" dirty="0"/>
            </a:br>
            <a:br>
              <a:rPr lang="en-US" sz="2800" b="1" dirty="0"/>
            </a:br>
            <a:br>
              <a:rPr lang="en-US" sz="1100" b="1" dirty="0"/>
            </a:br>
            <a:r>
              <a:rPr lang="en-US" sz="3100" b="1" dirty="0" err="1"/>
              <a:t>Elimistön</a:t>
            </a:r>
            <a:r>
              <a:rPr lang="en-US" sz="3100" b="1" dirty="0"/>
              <a:t> </a:t>
            </a:r>
            <a:r>
              <a:rPr lang="en-US" sz="3100" b="1" dirty="0" err="1"/>
              <a:t>sopeutumisreaktio</a:t>
            </a:r>
            <a:r>
              <a:rPr lang="en-US" sz="3100" b="1" dirty="0"/>
              <a:t> </a:t>
            </a:r>
            <a:r>
              <a:rPr lang="en-US" sz="3100" b="1" dirty="0" err="1"/>
              <a:t>kuormituksen</a:t>
            </a:r>
            <a:r>
              <a:rPr lang="en-US" sz="3100" b="1" dirty="0"/>
              <a:t> </a:t>
            </a:r>
            <a:r>
              <a:rPr lang="en-US" sz="3100" b="1" dirty="0" err="1"/>
              <a:t>aiheuttamaan</a:t>
            </a:r>
            <a:r>
              <a:rPr lang="en-US" sz="3100" b="1" dirty="0"/>
              <a:t> </a:t>
            </a:r>
            <a:r>
              <a:rPr lang="en-US" sz="3100" b="1" dirty="0" err="1"/>
              <a:t>rasitukseen</a:t>
            </a:r>
            <a:endParaRPr lang="en-US" sz="31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1F8D3CB-D5D9-45CD-BF83-2A9388783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0934" y="2539999"/>
            <a:ext cx="7111066" cy="40036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Suorituskyvyn</a:t>
            </a:r>
            <a:r>
              <a:rPr lang="en-US" dirty="0"/>
              <a:t> </a:t>
            </a:r>
            <a:r>
              <a:rPr lang="en-US" dirty="0" err="1"/>
              <a:t>parantaminen</a:t>
            </a:r>
            <a:r>
              <a:rPr lang="en-US" dirty="0"/>
              <a:t> </a:t>
            </a:r>
            <a:r>
              <a:rPr lang="en-US" dirty="0" err="1"/>
              <a:t>vaatii</a:t>
            </a:r>
            <a:r>
              <a:rPr lang="en-US" dirty="0"/>
              <a:t> </a:t>
            </a:r>
            <a:r>
              <a:rPr lang="en-US" dirty="0" err="1"/>
              <a:t>kehon</a:t>
            </a:r>
            <a:r>
              <a:rPr lang="en-US" dirty="0"/>
              <a:t> </a:t>
            </a:r>
            <a:r>
              <a:rPr lang="en-US" dirty="0" err="1"/>
              <a:t>hetkellistä</a:t>
            </a:r>
            <a:r>
              <a:rPr lang="en-US" dirty="0"/>
              <a:t> </a:t>
            </a:r>
            <a:r>
              <a:rPr lang="en-US" dirty="0" err="1"/>
              <a:t>ylikuormitusta</a:t>
            </a:r>
            <a:endParaRPr lang="en-US" dirty="0"/>
          </a:p>
          <a:p>
            <a:r>
              <a:rPr lang="en-US" dirty="0" err="1"/>
              <a:t>Rasitus</a:t>
            </a:r>
            <a:r>
              <a:rPr lang="en-US" dirty="0"/>
              <a:t> </a:t>
            </a:r>
            <a:r>
              <a:rPr lang="en-US" dirty="0" err="1"/>
              <a:t>heikentää</a:t>
            </a:r>
            <a:r>
              <a:rPr lang="en-US" dirty="0"/>
              <a:t> </a:t>
            </a:r>
            <a:r>
              <a:rPr lang="en-US" dirty="0" err="1"/>
              <a:t>joksikin</a:t>
            </a:r>
            <a:r>
              <a:rPr lang="en-US" dirty="0"/>
              <a:t> </a:t>
            </a:r>
            <a:r>
              <a:rPr lang="en-US" dirty="0" err="1"/>
              <a:t>aikaa</a:t>
            </a:r>
            <a:r>
              <a:rPr lang="en-US" dirty="0"/>
              <a:t> </a:t>
            </a:r>
            <a:r>
              <a:rPr lang="en-US" dirty="0" err="1"/>
              <a:t>suorituskykyä</a:t>
            </a:r>
            <a:endParaRPr lang="en-US" dirty="0"/>
          </a:p>
          <a:p>
            <a:r>
              <a:rPr lang="en-US" dirty="0" err="1"/>
              <a:t>Kun</a:t>
            </a:r>
            <a:r>
              <a:rPr lang="en-US" dirty="0"/>
              <a:t> </a:t>
            </a:r>
            <a:r>
              <a:rPr lang="en-US" dirty="0" err="1"/>
              <a:t>kuormitus</a:t>
            </a:r>
            <a:r>
              <a:rPr lang="en-US" dirty="0"/>
              <a:t> ja </a:t>
            </a:r>
            <a:r>
              <a:rPr lang="en-US" dirty="0" err="1"/>
              <a:t>lepo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tasapainossa</a:t>
            </a:r>
            <a:r>
              <a:rPr lang="en-US" dirty="0"/>
              <a:t>, </a:t>
            </a:r>
            <a:r>
              <a:rPr lang="en-US" dirty="0" err="1"/>
              <a:t>palautumisen</a:t>
            </a:r>
            <a:r>
              <a:rPr lang="en-US" dirty="0"/>
              <a:t> </a:t>
            </a:r>
            <a:r>
              <a:rPr lang="en-US" dirty="0" err="1"/>
              <a:t>aikana</a:t>
            </a:r>
            <a:r>
              <a:rPr lang="en-US" dirty="0"/>
              <a:t> </a:t>
            </a:r>
            <a:r>
              <a:rPr lang="en-US" dirty="0" err="1"/>
              <a:t>tapahtuu</a:t>
            </a:r>
            <a:r>
              <a:rPr lang="en-US" dirty="0"/>
              <a:t> </a:t>
            </a:r>
            <a:r>
              <a:rPr lang="en-US" b="1" dirty="0" err="1"/>
              <a:t>ylikorjaus</a:t>
            </a:r>
            <a:r>
              <a:rPr lang="en-US" b="1" dirty="0"/>
              <a:t> </a:t>
            </a:r>
            <a:r>
              <a:rPr lang="en-US" b="1" dirty="0" err="1"/>
              <a:t>eli</a:t>
            </a:r>
            <a:r>
              <a:rPr lang="en-US" b="1" dirty="0"/>
              <a:t> </a:t>
            </a:r>
            <a:r>
              <a:rPr lang="en-US" b="1" dirty="0" err="1"/>
              <a:t>superkompensaatio</a:t>
            </a:r>
            <a:endParaRPr lang="en-US" b="1" dirty="0"/>
          </a:p>
          <a:p>
            <a:r>
              <a:rPr lang="en-US" dirty="0" err="1"/>
              <a:t>Superkompensaation</a:t>
            </a:r>
            <a:r>
              <a:rPr lang="en-US" dirty="0"/>
              <a:t> </a:t>
            </a:r>
            <a:r>
              <a:rPr lang="en-US" dirty="0" err="1"/>
              <a:t>jälkeen</a:t>
            </a:r>
            <a:r>
              <a:rPr lang="en-US" dirty="0"/>
              <a:t> </a:t>
            </a:r>
            <a:r>
              <a:rPr lang="en-US" dirty="0" err="1"/>
              <a:t>keho</a:t>
            </a:r>
            <a:r>
              <a:rPr lang="en-US" dirty="0"/>
              <a:t> on </a:t>
            </a:r>
            <a:r>
              <a:rPr lang="en-US" dirty="0" err="1"/>
              <a:t>valmis</a:t>
            </a:r>
            <a:r>
              <a:rPr lang="en-US" dirty="0"/>
              <a:t> </a:t>
            </a:r>
            <a:r>
              <a:rPr lang="en-US" dirty="0" err="1"/>
              <a:t>entistä</a:t>
            </a:r>
            <a:r>
              <a:rPr lang="en-US" dirty="0"/>
              <a:t> </a:t>
            </a:r>
            <a:r>
              <a:rPr lang="en-US" dirty="0" err="1"/>
              <a:t>kovempaan</a:t>
            </a:r>
            <a:r>
              <a:rPr lang="en-US" dirty="0"/>
              <a:t> </a:t>
            </a:r>
            <a:r>
              <a:rPr lang="en-US" dirty="0" err="1"/>
              <a:t>harjoitukseen</a:t>
            </a:r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Sisällön paikkamerkki 5">
            <a:extLst>
              <a:ext uri="{FF2B5EF4-FFF2-40B4-BE49-F238E27FC236}">
                <a16:creationId xmlns:a16="http://schemas.microsoft.com/office/drawing/2014/main" id="{CCE6008D-7CB5-4DD7-B945-8676E9F84C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988" r="2" b="2"/>
          <a:stretch/>
        </p:blipFill>
        <p:spPr>
          <a:xfrm>
            <a:off x="131108" y="588326"/>
            <a:ext cx="4745691" cy="5955348"/>
          </a:xfrm>
          <a:prstGeom prst="rect">
            <a:avLst/>
          </a:prstGeom>
          <a:effectLst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AB7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uva 5">
            <a:extLst>
              <a:ext uri="{FF2B5EF4-FFF2-40B4-BE49-F238E27FC236}">
                <a16:creationId xmlns:a16="http://schemas.microsoft.com/office/drawing/2014/main" id="{49B6F719-3754-4E6E-8C97-4CC47DC37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BD62F6B-5BE0-4D47-A561-1125C9425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0642" y="6192024"/>
            <a:ext cx="2000250" cy="514350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7FEE8908-E332-41EE-848E-A5454AA8B475}"/>
              </a:ext>
            </a:extLst>
          </p:cNvPr>
          <p:cNvSpPr/>
          <p:nvPr/>
        </p:nvSpPr>
        <p:spPr>
          <a:xfrm>
            <a:off x="233680" y="0"/>
            <a:ext cx="457200" cy="345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9DE32CAB-CC8C-4088-AC06-C866AA3FA976}"/>
              </a:ext>
            </a:extLst>
          </p:cNvPr>
          <p:cNvSpPr txBox="1"/>
          <p:nvPr/>
        </p:nvSpPr>
        <p:spPr>
          <a:xfrm rot="16200000">
            <a:off x="-816303" y="1553027"/>
            <a:ext cx="2000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 err="1"/>
              <a:t>Suorituskyky</a:t>
            </a:r>
            <a:endParaRPr lang="en-US" sz="2400" b="1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98B672A5-A971-48FA-8C73-D73B3D3DF26F}"/>
              </a:ext>
            </a:extLst>
          </p:cNvPr>
          <p:cNvSpPr txBox="1"/>
          <p:nvPr/>
        </p:nvSpPr>
        <p:spPr>
          <a:xfrm>
            <a:off x="4205588" y="4768335"/>
            <a:ext cx="8493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 err="1"/>
              <a:t>Aika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4265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FFAAD5-239F-4246-944A-53B25F4D5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38" y="365125"/>
            <a:ext cx="9372899" cy="1325563"/>
          </a:xfrm>
        </p:spPr>
        <p:txBody>
          <a:bodyPr/>
          <a:lstStyle/>
          <a:p>
            <a:r>
              <a:rPr lang="fi-FI" dirty="0"/>
              <a:t>Lepo ja palautuminen</a:t>
            </a:r>
            <a:br>
              <a:rPr lang="fi-FI" dirty="0"/>
            </a:br>
            <a:r>
              <a:rPr lang="fi-FI" dirty="0"/>
              <a:t>ovat kehittymisen edellytyksiä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07D7EB-AFDC-450B-82AA-D8AA16D396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438" y="1825625"/>
            <a:ext cx="5262862" cy="4351338"/>
          </a:xfrm>
        </p:spPr>
        <p:txBody>
          <a:bodyPr/>
          <a:lstStyle/>
          <a:p>
            <a:r>
              <a:rPr lang="fi-FI" b="1" dirty="0"/>
              <a:t>Lepo / Uni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36D6947-B9C6-4961-A47E-6CC85DEAE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14" name="Kuva 13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C6EABD35-3B9F-4E45-B0B8-26853FFE0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23" y="2238376"/>
            <a:ext cx="4952252" cy="42545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550EC6F-F139-4977-A4E9-5BD78D960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6C532330-51E9-4299-9A3F-0F57C15A8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772" y="1825625"/>
            <a:ext cx="5038722" cy="4351338"/>
          </a:xfrm>
        </p:spPr>
        <p:txBody>
          <a:bodyPr/>
          <a:lstStyle/>
          <a:p>
            <a:r>
              <a:rPr lang="fi-FI" b="1" dirty="0"/>
              <a:t>Aktiivinen palautuminen</a:t>
            </a:r>
          </a:p>
        </p:txBody>
      </p:sp>
      <p:pic>
        <p:nvPicPr>
          <p:cNvPr id="12" name="Kuva 11" descr="Kuva, joka sisältää kohteen henkilö, mies, sisä&#10;&#10;Kuvaus luotu automaattisesti">
            <a:extLst>
              <a:ext uri="{FF2B5EF4-FFF2-40B4-BE49-F238E27FC236}">
                <a16:creationId xmlns:a16="http://schemas.microsoft.com/office/drawing/2014/main" id="{3DB2589E-D94C-4DA5-B638-A4B7A0FE7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85" y="2259250"/>
            <a:ext cx="4687790" cy="4233625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6DBD443E-F84B-4485-A768-DF0B36685978}"/>
              </a:ext>
            </a:extLst>
          </p:cNvPr>
          <p:cNvSpPr txBox="1"/>
          <p:nvPr/>
        </p:nvSpPr>
        <p:spPr>
          <a:xfrm rot="5400000">
            <a:off x="4884100" y="4911827"/>
            <a:ext cx="3047999" cy="307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Kuva: Unsplash.com/ Michael </a:t>
            </a:r>
            <a:r>
              <a:rPr lang="en-US" sz="1400" dirty="0" err="1"/>
              <a:t>DeMoya</a:t>
            </a:r>
            <a:endParaRPr lang="en-US" sz="1400" dirty="0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6E052159-E634-488F-BA99-527C6AABD0BF}"/>
              </a:ext>
            </a:extLst>
          </p:cNvPr>
          <p:cNvSpPr txBox="1"/>
          <p:nvPr/>
        </p:nvSpPr>
        <p:spPr>
          <a:xfrm rot="16200000">
            <a:off x="3602237" y="2851248"/>
            <a:ext cx="37433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Kuva: Unsplash.com/ Javier </a:t>
            </a:r>
            <a:r>
              <a:rPr lang="en-US" sz="1400" dirty="0" err="1"/>
              <a:t>Penas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94356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59271B-3164-44C9-8901-55A83B982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944880"/>
            <a:ext cx="6586491" cy="117023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100" b="1" dirty="0" err="1"/>
              <a:t>Palautuminen</a:t>
            </a:r>
            <a:r>
              <a:rPr lang="en-US" sz="4100" b="1" dirty="0"/>
              <a:t> on </a:t>
            </a:r>
            <a:r>
              <a:rPr lang="en-US" sz="4100" b="1" dirty="0" err="1"/>
              <a:t>kehon</a:t>
            </a:r>
            <a:r>
              <a:rPr lang="en-US" sz="4100" b="1" dirty="0"/>
              <a:t> ja </a:t>
            </a:r>
            <a:r>
              <a:rPr lang="en-US" sz="4100" b="1" dirty="0" err="1"/>
              <a:t>mielen</a:t>
            </a:r>
            <a:r>
              <a:rPr lang="en-US" sz="4100" b="1" dirty="0"/>
              <a:t> </a:t>
            </a:r>
            <a:r>
              <a:rPr lang="en-US" sz="4100" b="1" dirty="0" err="1"/>
              <a:t>toipumista</a:t>
            </a:r>
            <a:r>
              <a:rPr lang="en-US" sz="4100" b="1" dirty="0"/>
              <a:t> </a:t>
            </a:r>
            <a:r>
              <a:rPr lang="en-US" sz="4100" b="1" dirty="0" err="1"/>
              <a:t>rasituksesta</a:t>
            </a:r>
            <a:endParaRPr lang="en-US" sz="4100" b="1" dirty="0"/>
          </a:p>
        </p:txBody>
      </p:sp>
      <p:sp>
        <p:nvSpPr>
          <p:cNvPr id="14" name="Sisällön paikkamerkki 13">
            <a:extLst>
              <a:ext uri="{FF2B5EF4-FFF2-40B4-BE49-F238E27FC236}">
                <a16:creationId xmlns:a16="http://schemas.microsoft.com/office/drawing/2014/main" id="{69B265D6-A30E-4961-A8EB-DA7CDE3BD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352676"/>
            <a:ext cx="6586489" cy="38711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Erityisesti</a:t>
            </a:r>
            <a:r>
              <a:rPr lang="en-US" dirty="0"/>
              <a:t> </a:t>
            </a:r>
            <a:r>
              <a:rPr lang="en-US" dirty="0" err="1"/>
              <a:t>pitkän</a:t>
            </a:r>
            <a:r>
              <a:rPr lang="en-US" dirty="0"/>
              <a:t> tai </a:t>
            </a:r>
            <a:r>
              <a:rPr lang="en-US" dirty="0" err="1"/>
              <a:t>vaativan</a:t>
            </a:r>
            <a:r>
              <a:rPr lang="en-US" dirty="0"/>
              <a:t> </a:t>
            </a:r>
            <a:r>
              <a:rPr lang="en-US" dirty="0" err="1"/>
              <a:t>harjoituksen</a:t>
            </a:r>
            <a:r>
              <a:rPr lang="en-US" dirty="0"/>
              <a:t> </a:t>
            </a:r>
            <a:r>
              <a:rPr lang="en-US" dirty="0" err="1"/>
              <a:t>jälkeen</a:t>
            </a:r>
            <a:r>
              <a:rPr lang="en-US" dirty="0"/>
              <a:t> on </a:t>
            </a:r>
            <a:r>
              <a:rPr lang="en-US" dirty="0" err="1"/>
              <a:t>tärkeää</a:t>
            </a:r>
            <a:r>
              <a:rPr lang="en-US" dirty="0"/>
              <a:t> </a:t>
            </a:r>
            <a:r>
              <a:rPr lang="en-US" dirty="0" err="1"/>
              <a:t>syödä</a:t>
            </a:r>
            <a:r>
              <a:rPr lang="en-US" dirty="0"/>
              <a:t> ja </a:t>
            </a:r>
            <a:r>
              <a:rPr lang="en-US" dirty="0" err="1"/>
              <a:t>levätä</a:t>
            </a: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r>
              <a:rPr lang="en-US" dirty="0" err="1"/>
              <a:t>Levossa</a:t>
            </a:r>
            <a:r>
              <a:rPr lang="en-US" dirty="0"/>
              <a:t> ja </a:t>
            </a:r>
            <a:r>
              <a:rPr lang="en-US" dirty="0" err="1"/>
              <a:t>unessa</a:t>
            </a:r>
            <a:r>
              <a:rPr lang="en-US" dirty="0"/>
              <a:t> </a:t>
            </a:r>
            <a:r>
              <a:rPr lang="en-US" dirty="0" err="1"/>
              <a:t>lihasten</a:t>
            </a:r>
            <a:r>
              <a:rPr lang="en-US" dirty="0"/>
              <a:t> </a:t>
            </a:r>
            <a:r>
              <a:rPr lang="en-US" dirty="0" err="1"/>
              <a:t>korjausmekanismit</a:t>
            </a:r>
            <a:r>
              <a:rPr lang="en-US" dirty="0"/>
              <a:t> </a:t>
            </a:r>
            <a:r>
              <a:rPr lang="en-US" dirty="0" err="1"/>
              <a:t>toimivat</a:t>
            </a:r>
            <a:r>
              <a:rPr lang="en-US" dirty="0"/>
              <a:t> </a:t>
            </a:r>
            <a:r>
              <a:rPr lang="en-US" dirty="0" err="1"/>
              <a:t>tehokkaasti</a:t>
            </a:r>
            <a:endParaRPr lang="en-US" dirty="0"/>
          </a:p>
          <a:p>
            <a:endParaRPr lang="en-US" sz="800" dirty="0"/>
          </a:p>
          <a:p>
            <a:r>
              <a:rPr lang="en-US" dirty="0" err="1"/>
              <a:t>Hermosto</a:t>
            </a:r>
            <a:r>
              <a:rPr lang="en-US" dirty="0"/>
              <a:t> ja </a:t>
            </a:r>
            <a:r>
              <a:rPr lang="en-US" dirty="0" err="1"/>
              <a:t>hormonitasapaino</a:t>
            </a:r>
            <a:r>
              <a:rPr lang="en-US" dirty="0"/>
              <a:t> </a:t>
            </a:r>
            <a:r>
              <a:rPr lang="en-US" dirty="0" err="1"/>
              <a:t>palautuvat</a:t>
            </a:r>
            <a:endParaRPr lang="en-US" dirty="0"/>
          </a:p>
          <a:p>
            <a:endParaRPr lang="en-US" sz="800" dirty="0"/>
          </a:p>
          <a:p>
            <a:r>
              <a:rPr lang="en-US" dirty="0" err="1"/>
              <a:t>Energiavarastot</a:t>
            </a:r>
            <a:r>
              <a:rPr lang="en-US" dirty="0"/>
              <a:t> </a:t>
            </a:r>
            <a:r>
              <a:rPr lang="en-US" dirty="0" err="1"/>
              <a:t>täydentyvät</a:t>
            </a:r>
            <a:endParaRPr lang="en-US" dirty="0"/>
          </a:p>
          <a:p>
            <a:pPr marL="0"/>
            <a:endParaRPr lang="en-US" sz="2000" dirty="0"/>
          </a:p>
        </p:txBody>
      </p:sp>
      <p:pic>
        <p:nvPicPr>
          <p:cNvPr id="12" name="Sisällön paikkamerkki 11" descr="Kuva, joka sisältää kohteen vesi, taivas, ulko, ranta&#10;&#10;Kuvaus luotu automaattisesti">
            <a:extLst>
              <a:ext uri="{FF2B5EF4-FFF2-40B4-BE49-F238E27FC236}">
                <a16:creationId xmlns:a16="http://schemas.microsoft.com/office/drawing/2014/main" id="{2426911D-5DC0-4425-9377-9B43695C90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46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9BF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>
            <a:extLst>
              <a:ext uri="{FF2B5EF4-FFF2-40B4-BE49-F238E27FC236}">
                <a16:creationId xmlns:a16="http://schemas.microsoft.com/office/drawing/2014/main" id="{1AD29792-A106-4A64-A2CF-C8D50B76D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26EA546-721C-4C19-8C68-234307203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26D114AE-17C9-4CE8-92F7-88BDA88BF824}"/>
              </a:ext>
            </a:extLst>
          </p:cNvPr>
          <p:cNvSpPr txBox="1"/>
          <p:nvPr/>
        </p:nvSpPr>
        <p:spPr>
          <a:xfrm>
            <a:off x="4965430" y="6453189"/>
            <a:ext cx="27688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Kuva: Unsplash.com/ </a:t>
            </a:r>
            <a:r>
              <a:rPr lang="en-US" sz="1400" dirty="0" err="1"/>
              <a:t>Mor</a:t>
            </a:r>
            <a:r>
              <a:rPr lang="en-US" sz="1400" dirty="0"/>
              <a:t> Shani</a:t>
            </a:r>
          </a:p>
        </p:txBody>
      </p:sp>
    </p:spTree>
    <p:extLst>
      <p:ext uri="{BB962C8B-B14F-4D97-AF65-F5344CB8AC3E}">
        <p14:creationId xmlns:p14="http://schemas.microsoft.com/office/powerpoint/2010/main" val="4149712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CDF327D-E7D3-47C5-BD32-296F9A9D7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" y="325369"/>
            <a:ext cx="4913937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b="1" dirty="0" err="1"/>
              <a:t>Liikunnan</a:t>
            </a:r>
            <a:r>
              <a:rPr lang="en-US" sz="3800" b="1" dirty="0"/>
              <a:t> </a:t>
            </a:r>
            <a:r>
              <a:rPr lang="en-US" sz="3800" b="1" dirty="0" err="1"/>
              <a:t>teho</a:t>
            </a:r>
            <a:r>
              <a:rPr lang="en-US" sz="3800" b="1" dirty="0"/>
              <a:t> ja </a:t>
            </a:r>
            <a:r>
              <a:rPr lang="en-US" sz="3800" b="1" dirty="0" err="1"/>
              <a:t>kesto</a:t>
            </a:r>
            <a:r>
              <a:rPr lang="en-US" sz="3800" b="1" dirty="0"/>
              <a:t> </a:t>
            </a:r>
            <a:r>
              <a:rPr lang="en-US" sz="3800" b="1" dirty="0" err="1"/>
              <a:t>vaikuttavat</a:t>
            </a:r>
            <a:r>
              <a:rPr lang="en-US" sz="3800" b="1" dirty="0"/>
              <a:t> </a:t>
            </a:r>
            <a:r>
              <a:rPr lang="en-US" sz="3800" b="1" dirty="0" err="1"/>
              <a:t>energiantarpeeseen</a:t>
            </a:r>
            <a:endParaRPr lang="en-US" sz="3800" b="1" dirty="0"/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ED8A02-B2A4-4940-9F28-782599155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6240" y="2623570"/>
            <a:ext cx="4913936" cy="402640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800" dirty="0"/>
          </a:p>
          <a:p>
            <a:r>
              <a:rPr lang="en-US" dirty="0" err="1"/>
              <a:t>Ravinnosta</a:t>
            </a:r>
            <a:r>
              <a:rPr lang="en-US" dirty="0"/>
              <a:t> </a:t>
            </a:r>
            <a:r>
              <a:rPr lang="en-US" dirty="0" err="1"/>
              <a:t>saatu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muutetaan</a:t>
            </a:r>
            <a:r>
              <a:rPr lang="en-US" dirty="0"/>
              <a:t> </a:t>
            </a:r>
            <a:r>
              <a:rPr lang="en-US" dirty="0" err="1"/>
              <a:t>soluissa</a:t>
            </a:r>
            <a:r>
              <a:rPr lang="en-US" dirty="0"/>
              <a:t> </a:t>
            </a:r>
            <a:r>
              <a:rPr lang="en-US" dirty="0" err="1"/>
              <a:t>ATP:ksi</a:t>
            </a:r>
            <a:endParaRPr lang="en-US" dirty="0"/>
          </a:p>
          <a:p>
            <a:endParaRPr lang="en-US" sz="800" dirty="0"/>
          </a:p>
          <a:p>
            <a:r>
              <a:rPr lang="en-US" dirty="0"/>
              <a:t>ATP on </a:t>
            </a:r>
            <a:r>
              <a:rPr lang="en-US" dirty="0" err="1"/>
              <a:t>kuin</a:t>
            </a:r>
            <a:r>
              <a:rPr lang="en-US" dirty="0"/>
              <a:t> </a:t>
            </a:r>
            <a:r>
              <a:rPr lang="en-US" dirty="0" err="1"/>
              <a:t>akku</a:t>
            </a:r>
            <a:r>
              <a:rPr lang="en-US" dirty="0"/>
              <a:t>, </a:t>
            </a:r>
            <a:r>
              <a:rPr lang="en-US" dirty="0" err="1"/>
              <a:t>johon</a:t>
            </a:r>
            <a:r>
              <a:rPr lang="en-US" dirty="0"/>
              <a:t> </a:t>
            </a:r>
            <a:r>
              <a:rPr lang="en-US" dirty="0" err="1"/>
              <a:t>sitoutuu</a:t>
            </a:r>
            <a:r>
              <a:rPr lang="en-US" dirty="0"/>
              <a:t> ja </a:t>
            </a:r>
            <a:r>
              <a:rPr lang="en-US" dirty="0" err="1"/>
              <a:t>josta</a:t>
            </a:r>
            <a:r>
              <a:rPr lang="en-US" dirty="0"/>
              <a:t> </a:t>
            </a:r>
            <a:r>
              <a:rPr lang="en-US" dirty="0" err="1"/>
              <a:t>vapautuu</a:t>
            </a:r>
            <a:r>
              <a:rPr lang="en-US" dirty="0"/>
              <a:t> </a:t>
            </a:r>
            <a:r>
              <a:rPr lang="en-US" dirty="0" err="1"/>
              <a:t>energiaa</a:t>
            </a: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r>
              <a:rPr lang="en-US" dirty="0" err="1"/>
              <a:t>ATP:tä</a:t>
            </a:r>
            <a:r>
              <a:rPr lang="en-US" dirty="0"/>
              <a:t> </a:t>
            </a:r>
            <a:r>
              <a:rPr lang="en-US" dirty="0" err="1"/>
              <a:t>tuotetaan</a:t>
            </a:r>
            <a:r>
              <a:rPr lang="en-US" dirty="0"/>
              <a:t>, </a:t>
            </a:r>
            <a:r>
              <a:rPr lang="en-US" dirty="0" err="1"/>
              <a:t>joko</a:t>
            </a:r>
            <a:r>
              <a:rPr lang="en-US" dirty="0"/>
              <a:t> </a:t>
            </a:r>
            <a:r>
              <a:rPr lang="en-US" dirty="0" err="1"/>
              <a:t>aerobisesti</a:t>
            </a:r>
            <a:r>
              <a:rPr lang="en-US" dirty="0"/>
              <a:t> tai </a:t>
            </a:r>
            <a:r>
              <a:rPr lang="en-US" dirty="0" err="1"/>
              <a:t>anaerobisesti</a:t>
            </a:r>
            <a:endParaRPr lang="en-US" dirty="0"/>
          </a:p>
        </p:txBody>
      </p:sp>
      <p:pic>
        <p:nvPicPr>
          <p:cNvPr id="21" name="Sisällön paikkamerkki 20">
            <a:extLst>
              <a:ext uri="{FF2B5EF4-FFF2-40B4-BE49-F238E27FC236}">
                <a16:creationId xmlns:a16="http://schemas.microsoft.com/office/drawing/2014/main" id="{25D2438D-A0C3-4073-9EAF-3F3B62B8EF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0" r="-2" b="136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AE5DFCA-B980-4ADF-9DE4-0B9230B1E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28502D39-3F97-4A4A-968C-CC1A138B0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sp>
        <p:nvSpPr>
          <p:cNvPr id="27" name="Tekstiruutu 26">
            <a:extLst>
              <a:ext uri="{FF2B5EF4-FFF2-40B4-BE49-F238E27FC236}">
                <a16:creationId xmlns:a16="http://schemas.microsoft.com/office/drawing/2014/main" id="{9F42B3AB-8861-4A73-A2E1-975BC596586B}"/>
              </a:ext>
            </a:extLst>
          </p:cNvPr>
          <p:cNvSpPr txBox="1"/>
          <p:nvPr/>
        </p:nvSpPr>
        <p:spPr>
          <a:xfrm>
            <a:off x="3692525" y="-30823"/>
            <a:ext cx="3860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Kuva: Unsplash.com/ Max Bender</a:t>
            </a:r>
          </a:p>
        </p:txBody>
      </p:sp>
    </p:spTree>
    <p:extLst>
      <p:ext uri="{BB962C8B-B14F-4D97-AF65-F5344CB8AC3E}">
        <p14:creationId xmlns:p14="http://schemas.microsoft.com/office/powerpoint/2010/main" val="3084693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43C291-675E-49C6-B1A8-1E2F85C32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 err="1"/>
              <a:t>Aerobinen</a:t>
            </a:r>
            <a:r>
              <a:rPr lang="en-US" sz="5400" b="1" dirty="0"/>
              <a:t> </a:t>
            </a:r>
            <a:r>
              <a:rPr lang="en-US" sz="5400" b="1" dirty="0" err="1"/>
              <a:t>liikunta</a:t>
            </a:r>
            <a:endParaRPr lang="en-US" sz="5400" b="1" dirty="0"/>
          </a:p>
        </p:txBody>
      </p:sp>
      <p:pic>
        <p:nvPicPr>
          <p:cNvPr id="9" name="Sisällön paikkamerkki 8" descr="Kuva, joka sisältää kohteen puu, ulko, maa, ruoho&#10;&#10;Kuvaus luotu automaattisesti">
            <a:extLst>
              <a:ext uri="{FF2B5EF4-FFF2-40B4-BE49-F238E27FC236}">
                <a16:creationId xmlns:a16="http://schemas.microsoft.com/office/drawing/2014/main" id="{9C0D5448-1ED4-4BC0-9102-BD6BA92C67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1" r="8774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0F2AD2-9C00-4C3B-9AAE-84C20BFB3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6" y="2706624"/>
            <a:ext cx="7232904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 err="1"/>
              <a:t>Matalatehoinen</a:t>
            </a:r>
            <a:r>
              <a:rPr lang="en-US" sz="3200" dirty="0"/>
              <a:t> ja </a:t>
            </a:r>
            <a:r>
              <a:rPr lang="en-US" sz="3200" dirty="0" err="1"/>
              <a:t>pitkäkestoinen</a:t>
            </a:r>
            <a:r>
              <a:rPr lang="en-US" sz="3200" dirty="0"/>
              <a:t> </a:t>
            </a:r>
            <a:r>
              <a:rPr lang="en-US" sz="3200" dirty="0" err="1"/>
              <a:t>rasitus</a:t>
            </a:r>
            <a:endParaRPr lang="en-US" sz="3200" dirty="0"/>
          </a:p>
          <a:p>
            <a:pPr marL="0" indent="0">
              <a:buNone/>
            </a:pPr>
            <a:endParaRPr lang="en-US" sz="800" dirty="0"/>
          </a:p>
          <a:p>
            <a:r>
              <a:rPr lang="en-US" sz="3200" dirty="0" err="1"/>
              <a:t>Lihakset</a:t>
            </a:r>
            <a:r>
              <a:rPr lang="en-US" sz="3200" dirty="0"/>
              <a:t> </a:t>
            </a:r>
            <a:r>
              <a:rPr lang="en-US" sz="3200" dirty="0" err="1"/>
              <a:t>saavat</a:t>
            </a:r>
            <a:r>
              <a:rPr lang="en-US" sz="3200" dirty="0"/>
              <a:t> </a:t>
            </a:r>
            <a:r>
              <a:rPr lang="en-US" sz="3200" dirty="0" err="1"/>
              <a:t>riittävästi</a:t>
            </a:r>
            <a:r>
              <a:rPr lang="en-US" sz="3200" dirty="0"/>
              <a:t> </a:t>
            </a:r>
            <a:r>
              <a:rPr lang="en-US" sz="3200" dirty="0" err="1"/>
              <a:t>happea</a:t>
            </a:r>
            <a:endParaRPr lang="en-US" sz="3200" dirty="0"/>
          </a:p>
          <a:p>
            <a:pPr marL="0" indent="0">
              <a:buNone/>
            </a:pPr>
            <a:endParaRPr lang="en-US" sz="800" dirty="0"/>
          </a:p>
          <a:p>
            <a:r>
              <a:rPr lang="en-US" sz="3200" dirty="0" err="1"/>
              <a:t>Energiaa</a:t>
            </a:r>
            <a:r>
              <a:rPr lang="en-US" sz="3200" dirty="0"/>
              <a:t> </a:t>
            </a:r>
            <a:r>
              <a:rPr lang="en-US" sz="3200" dirty="0" err="1"/>
              <a:t>muodostuu</a:t>
            </a:r>
            <a:r>
              <a:rPr lang="en-US" sz="3200" dirty="0"/>
              <a:t> </a:t>
            </a:r>
            <a:r>
              <a:rPr lang="en-US" sz="3200" dirty="0" err="1"/>
              <a:t>hiilihydraateista</a:t>
            </a:r>
            <a:r>
              <a:rPr lang="en-US" sz="3200" dirty="0"/>
              <a:t> ja </a:t>
            </a:r>
            <a:r>
              <a:rPr lang="en-US" sz="3200" dirty="0" err="1"/>
              <a:t>rasvoista</a:t>
            </a:r>
            <a:r>
              <a:rPr lang="en-US" sz="3200" dirty="0"/>
              <a:t> </a:t>
            </a:r>
            <a:r>
              <a:rPr lang="en-US" sz="3200" dirty="0" err="1"/>
              <a:t>hapen</a:t>
            </a:r>
            <a:r>
              <a:rPr lang="en-US" sz="3200" dirty="0"/>
              <a:t> </a:t>
            </a:r>
            <a:r>
              <a:rPr lang="en-US" sz="3200" dirty="0" err="1"/>
              <a:t>avulla</a:t>
            </a:r>
            <a:endParaRPr lang="en-US" sz="3200" dirty="0"/>
          </a:p>
          <a:p>
            <a:endParaRPr lang="en-US" sz="800" dirty="0"/>
          </a:p>
          <a:p>
            <a:r>
              <a:rPr lang="en-US" sz="3200" dirty="0" err="1"/>
              <a:t>Tehokas</a:t>
            </a:r>
            <a:r>
              <a:rPr lang="en-US" sz="3200" dirty="0"/>
              <a:t>: </a:t>
            </a:r>
            <a:r>
              <a:rPr lang="en-US" sz="3200" dirty="0" err="1"/>
              <a:t>ATP:tä</a:t>
            </a:r>
            <a:r>
              <a:rPr lang="en-US" sz="3200" dirty="0"/>
              <a:t> </a:t>
            </a:r>
            <a:r>
              <a:rPr lang="en-US" sz="3200" dirty="0" err="1"/>
              <a:t>muodostuu</a:t>
            </a:r>
            <a:r>
              <a:rPr lang="en-US" sz="3200" dirty="0"/>
              <a:t> </a:t>
            </a:r>
            <a:r>
              <a:rPr lang="en-US" sz="3200" dirty="0" err="1"/>
              <a:t>runsaasti</a:t>
            </a:r>
            <a:endParaRPr lang="en-US" sz="3200" dirty="0"/>
          </a:p>
          <a:p>
            <a:endParaRPr lang="en-US" sz="22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143F61F-F6A8-472C-A4B7-CD86A95EF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4EFF992-5985-4CFB-878D-529D747C2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2AC62940-906B-4799-923B-8BEDEC5BEB56}"/>
              </a:ext>
            </a:extLst>
          </p:cNvPr>
          <p:cNvSpPr txBox="1"/>
          <p:nvPr/>
        </p:nvSpPr>
        <p:spPr>
          <a:xfrm>
            <a:off x="4205287" y="6528816"/>
            <a:ext cx="37052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Kuva: Unsplash.com/ Roman </a:t>
            </a:r>
            <a:r>
              <a:rPr lang="en-US" sz="1400" dirty="0" err="1"/>
              <a:t>Purtov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66761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410C70-ED5B-4D6E-90ED-C8B6138DA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4" y="3752850"/>
            <a:ext cx="3095625" cy="23336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/>
              <a:t>Anaerobinen</a:t>
            </a:r>
            <a:r>
              <a:rPr lang="en-US" b="1" dirty="0"/>
              <a:t> </a:t>
            </a:r>
            <a:r>
              <a:rPr lang="en-US" b="1" dirty="0" err="1"/>
              <a:t>liikunta</a:t>
            </a:r>
            <a:endParaRPr lang="en-US" b="1" dirty="0"/>
          </a:p>
        </p:txBody>
      </p:sp>
      <p:pic>
        <p:nvPicPr>
          <p:cNvPr id="6" name="Sisällön paikkamerkki 5" descr="Kuva, joka sisältää kohteen vesi, vesiurheilu, urheilu, uiminen&#10;&#10;Kuvaus luotu automaattisesti">
            <a:extLst>
              <a:ext uri="{FF2B5EF4-FFF2-40B4-BE49-F238E27FC236}">
                <a16:creationId xmlns:a16="http://schemas.microsoft.com/office/drawing/2014/main" id="{F5B7EC67-8BB7-4C04-8EDA-3E438F6A10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31" r="-1" b="34610"/>
          <a:stretch/>
        </p:blipFill>
        <p:spPr>
          <a:xfrm>
            <a:off x="20" y="11"/>
            <a:ext cx="12191980" cy="342899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88C0D13-D92A-4C40-80DE-50BD6D7A0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95675" y="3209925"/>
            <a:ext cx="8696305" cy="34766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Kovatehoinen</a:t>
            </a:r>
            <a:r>
              <a:rPr lang="en-US" dirty="0"/>
              <a:t> ja </a:t>
            </a:r>
            <a:r>
              <a:rPr lang="en-US" dirty="0" err="1"/>
              <a:t>lyhytkestoinen</a:t>
            </a:r>
            <a:r>
              <a:rPr lang="en-US" dirty="0"/>
              <a:t> </a:t>
            </a:r>
            <a:r>
              <a:rPr lang="en-US" dirty="0" err="1"/>
              <a:t>rasitus</a:t>
            </a:r>
            <a:endParaRPr lang="en-US" dirty="0"/>
          </a:p>
          <a:p>
            <a:r>
              <a:rPr lang="en-US" dirty="0" err="1"/>
              <a:t>Lihakset</a:t>
            </a:r>
            <a:r>
              <a:rPr lang="en-US" dirty="0"/>
              <a:t> </a:t>
            </a:r>
            <a:r>
              <a:rPr lang="en-US" dirty="0" err="1"/>
              <a:t>eivät</a:t>
            </a:r>
            <a:r>
              <a:rPr lang="en-US" dirty="0"/>
              <a:t> </a:t>
            </a:r>
            <a:r>
              <a:rPr lang="en-US" dirty="0" err="1"/>
              <a:t>saa</a:t>
            </a:r>
            <a:r>
              <a:rPr lang="en-US" dirty="0"/>
              <a:t> </a:t>
            </a:r>
            <a:r>
              <a:rPr lang="en-US" dirty="0" err="1"/>
              <a:t>riittävästi</a:t>
            </a:r>
            <a:r>
              <a:rPr lang="en-US" dirty="0"/>
              <a:t> </a:t>
            </a:r>
            <a:r>
              <a:rPr lang="en-US" dirty="0" err="1"/>
              <a:t>happea</a:t>
            </a:r>
            <a:endParaRPr lang="en-US" dirty="0"/>
          </a:p>
          <a:p>
            <a:r>
              <a:rPr lang="en-US" dirty="0" err="1"/>
              <a:t>Energiaa</a:t>
            </a:r>
            <a:r>
              <a:rPr lang="en-US" dirty="0"/>
              <a:t> </a:t>
            </a:r>
            <a:r>
              <a:rPr lang="en-US" dirty="0" err="1"/>
              <a:t>saadaan</a:t>
            </a:r>
            <a:r>
              <a:rPr lang="en-US" dirty="0"/>
              <a:t> </a:t>
            </a:r>
            <a:r>
              <a:rPr lang="en-US" dirty="0" err="1"/>
              <a:t>hiilihydraateista</a:t>
            </a:r>
            <a:r>
              <a:rPr lang="en-US" dirty="0"/>
              <a:t> </a:t>
            </a:r>
            <a:r>
              <a:rPr lang="en-US" dirty="0" err="1"/>
              <a:t>ilman</a:t>
            </a:r>
            <a:r>
              <a:rPr lang="en-US" dirty="0"/>
              <a:t> </a:t>
            </a:r>
            <a:r>
              <a:rPr lang="en-US" dirty="0" err="1"/>
              <a:t>happea</a:t>
            </a:r>
            <a:endParaRPr lang="en-US" dirty="0"/>
          </a:p>
          <a:p>
            <a:r>
              <a:rPr lang="en-US" dirty="0" err="1"/>
              <a:t>Nopea</a:t>
            </a:r>
            <a:r>
              <a:rPr lang="en-US" dirty="0"/>
              <a:t>, </a:t>
            </a:r>
            <a:r>
              <a:rPr lang="en-US" dirty="0" err="1"/>
              <a:t>mutta</a:t>
            </a:r>
            <a:r>
              <a:rPr lang="en-US" dirty="0"/>
              <a:t> </a:t>
            </a:r>
            <a:r>
              <a:rPr lang="en-US" dirty="0" err="1"/>
              <a:t>tehoton</a:t>
            </a:r>
            <a:r>
              <a:rPr lang="en-US" dirty="0"/>
              <a:t> – </a:t>
            </a:r>
            <a:r>
              <a:rPr lang="en-US" dirty="0" err="1"/>
              <a:t>ATP:tä</a:t>
            </a:r>
            <a:r>
              <a:rPr lang="en-US" dirty="0"/>
              <a:t> </a:t>
            </a:r>
            <a:r>
              <a:rPr lang="en-US" dirty="0" err="1"/>
              <a:t>muodostuu</a:t>
            </a:r>
            <a:r>
              <a:rPr lang="en-US" dirty="0"/>
              <a:t> vain </a:t>
            </a:r>
            <a:r>
              <a:rPr lang="en-US" dirty="0" err="1"/>
              <a:t>vähän</a:t>
            </a:r>
            <a:endParaRPr lang="en-US" dirty="0"/>
          </a:p>
          <a:p>
            <a:r>
              <a:rPr lang="en-US" dirty="0" err="1"/>
              <a:t>Sivutuotteena</a:t>
            </a:r>
            <a:r>
              <a:rPr lang="en-US" dirty="0"/>
              <a:t> </a:t>
            </a:r>
            <a:r>
              <a:rPr lang="en-US" dirty="0" err="1"/>
              <a:t>muodostuu</a:t>
            </a:r>
            <a:r>
              <a:rPr lang="en-US" dirty="0"/>
              <a:t> </a:t>
            </a:r>
            <a:r>
              <a:rPr lang="en-US" dirty="0" err="1"/>
              <a:t>maitohappoa</a:t>
            </a:r>
            <a:endParaRPr lang="en-US" dirty="0"/>
          </a:p>
          <a:p>
            <a:r>
              <a:rPr lang="en-US" dirty="0" err="1"/>
              <a:t>Lihasten</a:t>
            </a:r>
            <a:r>
              <a:rPr lang="en-US" dirty="0"/>
              <a:t> </a:t>
            </a:r>
            <a:r>
              <a:rPr lang="en-US" dirty="0" err="1"/>
              <a:t>väsyminen</a:t>
            </a:r>
            <a:endParaRPr lang="en-US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C816D80-F5A6-4A3B-BC00-FF9D7894E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B0DEE1E-012B-472F-96A5-FE7F70BD1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D9ED7504-5010-4841-A23B-169443AF981E}"/>
              </a:ext>
            </a:extLst>
          </p:cNvPr>
          <p:cNvSpPr txBox="1"/>
          <p:nvPr/>
        </p:nvSpPr>
        <p:spPr>
          <a:xfrm rot="5400000">
            <a:off x="10289897" y="3274753"/>
            <a:ext cx="3476625" cy="308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Kuva: Unsplash.com/ Serena </a:t>
            </a:r>
            <a:r>
              <a:rPr lang="en-US" sz="1400" dirty="0" err="1"/>
              <a:t>Repice</a:t>
            </a:r>
            <a:r>
              <a:rPr lang="en-US" sz="1400" dirty="0"/>
              <a:t> </a:t>
            </a:r>
            <a:r>
              <a:rPr lang="en-US" sz="1400" dirty="0" err="1"/>
              <a:t>Lentini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10128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73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Kuva 5" descr="Kuva, joka sisältää kohteen ruoho, ulko, henkilö, urheilu&#10;&#10;Kuvaus luotu automaattisesti">
            <a:extLst>
              <a:ext uri="{FF2B5EF4-FFF2-40B4-BE49-F238E27FC236}">
                <a16:creationId xmlns:a16="http://schemas.microsoft.com/office/drawing/2014/main" id="{D508F4B8-1FC8-42C3-983C-662FAE4D4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295400"/>
            <a:ext cx="3733800" cy="422910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5700D4-D3E0-42FB-81BA-692B9D19D9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600" y="5511800"/>
            <a:ext cx="3733800" cy="695960"/>
          </a:xfr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fi-FI" sz="3200" dirty="0">
                <a:solidFill>
                  <a:srgbClr val="FFFFFF"/>
                </a:solidFill>
              </a:rPr>
              <a:t>Äkilliset tapaturmat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0FBE87F-5C5A-4AAA-8279-9BC29E035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Liikunta-vammat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640CDA71-3EA3-446B-B9A0-A5DEB6906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A69DD52D-7722-4EDA-A509-32847A5D5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6207760"/>
            <a:ext cx="2000250" cy="514350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E047D9FC-894B-4030-AA8E-3C8B2B7EC8CE}"/>
              </a:ext>
            </a:extLst>
          </p:cNvPr>
          <p:cNvSpPr txBox="1"/>
          <p:nvPr/>
        </p:nvSpPr>
        <p:spPr>
          <a:xfrm rot="5400000">
            <a:off x="9924306" y="3486894"/>
            <a:ext cx="31667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Kuva: Unsplash.com/ Nihal </a:t>
            </a:r>
            <a:r>
              <a:rPr lang="en-US" sz="1400" dirty="0" err="1"/>
              <a:t>Demirci</a:t>
            </a:r>
            <a:endParaRPr lang="en-US" sz="1400" dirty="0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BCF675ED-0DF7-44FE-8E21-E9F9749C5768}"/>
              </a:ext>
            </a:extLst>
          </p:cNvPr>
          <p:cNvSpPr txBox="1"/>
          <p:nvPr/>
        </p:nvSpPr>
        <p:spPr>
          <a:xfrm rot="16200000">
            <a:off x="2017812" y="3275112"/>
            <a:ext cx="3733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dirty="0"/>
              <a:t>Kuva: Unsplash.com/ Alliance Football Club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F0FD6F0-7D55-4F96-BF7E-1861EF45C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23200" y="5511800"/>
            <a:ext cx="3517900" cy="695960"/>
          </a:xfr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r>
              <a:rPr lang="fi-FI" sz="3200" dirty="0">
                <a:solidFill>
                  <a:srgbClr val="FFFFFF"/>
                </a:solidFill>
              </a:rPr>
              <a:t>Rasitusvammat</a:t>
            </a:r>
          </a:p>
        </p:txBody>
      </p:sp>
      <p:pic>
        <p:nvPicPr>
          <p:cNvPr id="17" name="Kuva 16" descr="Kuva, joka sisältää kohteen sisä&#10;&#10;Kuvaus luotu automaattisesti">
            <a:extLst>
              <a:ext uri="{FF2B5EF4-FFF2-40B4-BE49-F238E27FC236}">
                <a16:creationId xmlns:a16="http://schemas.microsoft.com/office/drawing/2014/main" id="{3ADEF0BB-F77A-45DC-809A-5B8CF07FE9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1" y="1282700"/>
            <a:ext cx="35179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75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6" ma:contentTypeDescription="Luo uusi asiakirja." ma:contentTypeScope="" ma:versionID="4a8bbc26c5cc5824105f433547159ee9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b7d92d9d93991043241f38e60141b2fa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48FF54-8975-4242-842B-C0D9E21145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5847F1-1A9C-4093-A0EF-169BDA8E01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6BAD57-C592-4ABD-8934-FE461514508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405</Words>
  <Application>Microsoft Office PowerPoint</Application>
  <PresentationFormat>Laajakuva</PresentationFormat>
  <Paragraphs>100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Office-teema</vt:lpstr>
      <vt:lpstr>Liiku viisaasti</vt:lpstr>
      <vt:lpstr>Liikuntaharjoittelun periaatteita</vt:lpstr>
      <vt:lpstr>Superkompensaatio    Elimistön sopeutumisreaktio kuormituksen aiheuttamaan rasitukseen</vt:lpstr>
      <vt:lpstr>Lepo ja palautuminen ovat kehittymisen edellytyksiä</vt:lpstr>
      <vt:lpstr>Palautuminen on kehon ja mielen toipumista rasituksesta</vt:lpstr>
      <vt:lpstr>Liikunnan teho ja kesto vaikuttavat energiantarpeeseen</vt:lpstr>
      <vt:lpstr>Aerobinen liikunta</vt:lpstr>
      <vt:lpstr>Anaerobinen liikunta</vt:lpstr>
      <vt:lpstr>Liikunta-vammat</vt:lpstr>
      <vt:lpstr>Liikuntavammojen ehkäisy</vt:lpstr>
      <vt:lpstr>Dopingaineet vaarantavat terveyden</vt:lpstr>
      <vt:lpstr>Monipuolinen liikunta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Liiku viisaasti</dc:title>
  <dc:creator>Paula</dc:creator>
  <cp:lastModifiedBy>Timo Ryhtä</cp:lastModifiedBy>
  <cp:revision>19</cp:revision>
  <dcterms:created xsi:type="dcterms:W3CDTF">2021-01-13T08:46:43Z</dcterms:created>
  <dcterms:modified xsi:type="dcterms:W3CDTF">2022-02-18T09:21:48Z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