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63E9C1-EDBD-7099-988C-C36B4FED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4007A5-7E9D-B049-4439-829C02F98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DA8EFE-C25C-B803-5168-B2AC2A9C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A91F93-B418-2223-83D0-E019418F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EF612E-7433-A422-A436-4BBBD835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3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995512-732D-9D65-623D-48FECDBF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2D00CF-E337-24C4-592C-3D9B81230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F2777E-1570-FB01-F3F9-5024A358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F34D9E-0215-7984-369C-E31243A6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EB6D9F-83F6-7936-1E6B-4BB118F1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6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61636BD-2A76-80CC-FCCC-1402300CA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EF5D4D-1F59-47AC-BD54-10AE1B357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ACF7E0-EDDC-6BEF-F0F8-C4AA03B0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03BF8D-1739-D1CE-DD6F-C0004A8E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13D180-5243-3882-C692-967FEB31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32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219E0E-7B34-D090-F9E7-56C41A61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F04A03-1AC4-84C4-16A6-2F2149F8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95C56F-0618-BA2A-68C9-225016A4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DBE1C3-1BBD-22C2-789A-67F54B3E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3F8130-4895-52B9-8D38-E7E450DE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36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635BA-A5E5-3919-6834-5C488BFF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C070F6-9E59-8B42-1234-912BFFF1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BF7344-1E9F-5574-AEE4-7640F533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D466B5-1929-9A98-A79A-74EA1504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FC6EF7-D07D-BBA2-FE74-1BA9B7A3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71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B67E0D-5E00-1891-1603-0F1B2E9A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5550CA-C96E-6920-84B0-DF87EE031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4E134E-1976-8774-F4B9-8119B0B47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7E42A9-CD58-C87B-C4CD-54FAA76E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CAA0D1-7A37-B2F0-44C6-6E23958E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0924F41-F9D1-621B-69EA-326D42AE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72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C56BD-983C-9F01-D88F-4F68A6E5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C07860-14E9-21A9-8D57-6DBF5DA2D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DA10E0-5D0E-633C-F9E7-4A3C90CF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6C0B75-8BD0-1A3A-3911-3019856CE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433DBC-8C8B-071C-4EF3-BACF96D47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002D628-80FE-AC63-1B14-8B281FB1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2FBCCD-890A-22DF-B024-B7D371C6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780EC82-74ED-5A4F-9B6E-4A71A78D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6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C2DA96-B3AB-3D00-DABF-6D50A0C0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FB9504-4076-B695-ED15-8AAFB591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417EFF-2ADD-FA83-B3BF-C0D649B6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E72CEB-1DAA-984A-E566-6B126DE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6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8FEE1BF-30E9-AB33-4437-D74FA49D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7F8789-0B81-C1F4-E0A2-A1508A10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A3EC66-279D-C399-2667-DED8D97B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8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5AF2AD-D997-0F5E-7EA5-7D5B7147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344003-F539-6292-306B-82A4A638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DA1E41D-05B0-F104-29DA-25F830571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277EA2-9AE9-0E51-0D6B-0FE4315F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09186E-60D4-9E26-6CF0-4D2D17CD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8BC049-02B1-7E41-C094-F516081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06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D0E15-4373-A81E-3994-A376BB80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87193-C5EF-4E07-2A00-4C5C6F5B9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4D676B-2F47-8458-3F53-B8D83EEA9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E584FD-26A8-65E8-EB8D-2E4DA12B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610DE0-3B7B-C071-8F34-95F8D025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7FD0C1-27E7-7FCC-54A6-067CAB64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9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9BE7648-EC3B-D750-FB6F-C109AE12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24468C-1C6E-A6E3-AF32-E27E3D04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8551CE-E867-31BE-3905-ECC8A12C6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58E4-238D-4852-BC93-7CA18AC7B93E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4791F2-F1C9-40D7-6DBB-48FB1C391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DF5E3F-0654-1397-491D-C8585BF11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EC55-09B8-47A3-BB4A-8644839105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7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051DE49-DF0C-053B-D822-750CFD56E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5000" b="1">
                <a:solidFill>
                  <a:schemeClr val="bg1"/>
                </a:solidFill>
              </a:rPr>
              <a:t>Kustaa Vaasan uudistukset 1500-luvulla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DDC55E-A02E-0549-03D7-28AD84BBF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 b="1">
                <a:solidFill>
                  <a:schemeClr val="bg1"/>
                </a:solidFill>
              </a:rPr>
              <a:t>(Kpl 7-8)</a:t>
            </a:r>
          </a:p>
        </p:txBody>
      </p:sp>
    </p:spTree>
    <p:extLst>
      <p:ext uri="{BB962C8B-B14F-4D97-AF65-F5344CB8AC3E}">
        <p14:creationId xmlns:p14="http://schemas.microsoft.com/office/powerpoint/2010/main" val="39581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C6B23C-817F-4662-720B-0980010FD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9309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58C9AA-3F32-FA1C-9E73-3016F07E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2" y="139959"/>
            <a:ext cx="6099095" cy="1041137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Vallan keskittäminen ja reformaati</a:t>
            </a:r>
            <a:r>
              <a:rPr lang="fi-FI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8E823-ABA8-9D14-136D-EE823ACD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0465" y="1390261"/>
            <a:ext cx="6656469" cy="5141168"/>
          </a:xfrm>
        </p:spPr>
        <p:txBody>
          <a:bodyPr>
            <a:normAutofit/>
          </a:bodyPr>
          <a:lstStyle/>
          <a:p>
            <a:pPr marL="1099566" lvl="2" indent="-285750"/>
            <a:r>
              <a:rPr lang="fi-FI" altLang="fi-FI" dirty="0">
                <a:solidFill>
                  <a:srgbClr val="FFFFFF"/>
                </a:solidFill>
              </a:rPr>
              <a:t>Siirtyminen </a:t>
            </a:r>
            <a:r>
              <a:rPr lang="fi-FI" altLang="fi-FI" i="1" dirty="0">
                <a:solidFill>
                  <a:srgbClr val="FFFFFF"/>
                </a:solidFill>
              </a:rPr>
              <a:t>vaalikuninkuudesta</a:t>
            </a:r>
            <a:r>
              <a:rPr lang="fi-FI" altLang="fi-FI" dirty="0">
                <a:solidFill>
                  <a:srgbClr val="FFFFFF"/>
                </a:solidFill>
              </a:rPr>
              <a:t> </a:t>
            </a:r>
            <a:r>
              <a:rPr lang="fi-FI" altLang="fi-FI" i="1" dirty="0">
                <a:solidFill>
                  <a:srgbClr val="FFFFFF"/>
                </a:solidFill>
              </a:rPr>
              <a:t>perintökuninkuuteen</a:t>
            </a:r>
            <a:r>
              <a:rPr lang="fi-FI" altLang="fi-FI" dirty="0">
                <a:solidFill>
                  <a:srgbClr val="FFFFFF"/>
                </a:solidFill>
              </a:rPr>
              <a:t> -&gt; Kruunu vanhimmalle pojalle, muille omat </a:t>
            </a:r>
            <a:r>
              <a:rPr lang="fi-FI" altLang="fi-FI" i="1" dirty="0">
                <a:solidFill>
                  <a:srgbClr val="FFFFFF"/>
                </a:solidFill>
              </a:rPr>
              <a:t>herttuakunnat</a:t>
            </a:r>
            <a:r>
              <a:rPr lang="fi-FI" altLang="fi-FI" dirty="0">
                <a:solidFill>
                  <a:srgbClr val="FFFFFF"/>
                </a:solidFill>
              </a:rPr>
              <a:t> (Juhanalle Suomen alue)</a:t>
            </a:r>
          </a:p>
          <a:p>
            <a:pPr marL="1099566" lvl="2" indent="-285750"/>
            <a:r>
              <a:rPr lang="fi-FI" altLang="fi-FI" i="1" dirty="0">
                <a:solidFill>
                  <a:srgbClr val="FFFFFF"/>
                </a:solidFill>
              </a:rPr>
              <a:t>Uskonpuhdistus eli reformaatio:</a:t>
            </a:r>
            <a:r>
              <a:rPr lang="fi-FI" altLang="fi-FI" dirty="0">
                <a:solidFill>
                  <a:srgbClr val="FFFFFF"/>
                </a:solidFill>
              </a:rPr>
              <a:t> kirkon poliittisen ja taloudellisen mahdin murtaminen</a:t>
            </a:r>
          </a:p>
          <a:p>
            <a:pPr lvl="3"/>
            <a:r>
              <a:rPr lang="fi-FI" altLang="fi-FI" sz="2000" i="1" dirty="0">
                <a:solidFill>
                  <a:srgbClr val="FFFFFF"/>
                </a:solidFill>
              </a:rPr>
              <a:t>Västeråsin valtiopäivät 1527</a:t>
            </a:r>
            <a:r>
              <a:rPr lang="fi-FI" altLang="fi-FI" sz="2000" dirty="0">
                <a:solidFill>
                  <a:srgbClr val="FFFFFF"/>
                </a:solidFill>
              </a:rPr>
              <a:t>: Uskonpuhdistus, kirkon omaisuus kruunulle, hallitsijasta kirkon päämies (siteet Paaviin poikki)</a:t>
            </a:r>
          </a:p>
          <a:p>
            <a:pPr lvl="3"/>
            <a:r>
              <a:rPr lang="fi-FI" altLang="fi-FI" sz="2000" dirty="0">
                <a:solidFill>
                  <a:srgbClr val="FFFFFF"/>
                </a:solidFill>
              </a:rPr>
              <a:t>Jumalanpalvelukset kansankielisiksi, pyhimysten palvonta ja pappien selibaatti pois</a:t>
            </a:r>
          </a:p>
          <a:p>
            <a:pPr lvl="3"/>
            <a:r>
              <a:rPr lang="fi-FI" altLang="fi-FI" sz="2000" dirty="0">
                <a:solidFill>
                  <a:srgbClr val="FFFFFF"/>
                </a:solidFill>
              </a:rPr>
              <a:t>Saksa kulttuuriseksi esikuvaksi -&gt; Lutherin opit ja Turun piispa Mikael Agricolan uskonpuhdistustyö Suomessa (”Suomen kirjakielen isä”)</a:t>
            </a:r>
          </a:p>
          <a:p>
            <a:endParaRPr lang="fi-FI" sz="1400" dirty="0">
              <a:solidFill>
                <a:srgbClr val="FFFFFF"/>
              </a:solidFill>
            </a:endParaRPr>
          </a:p>
        </p:txBody>
      </p:sp>
      <p:pic>
        <p:nvPicPr>
          <p:cNvPr id="5" name="Kuva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88B5191D-2C1D-CE6D-87A0-F55B2B57D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r="-1" b="786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5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1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80CEE7-927E-AB65-C0BF-AB0B6AC5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2" y="365124"/>
            <a:ext cx="5645017" cy="1137105"/>
          </a:xfrm>
        </p:spPr>
        <p:txBody>
          <a:bodyPr anchor="b">
            <a:normAutofit fontScale="90000"/>
          </a:bodyPr>
          <a:lstStyle/>
          <a:p>
            <a:r>
              <a:rPr lang="fi-FI" sz="4000" b="1" dirty="0"/>
              <a:t>Keskus- ja paikallishallinnon uudistaminen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B6243B-5894-5E96-4074-85BED107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3810" y="1686187"/>
            <a:ext cx="6739809" cy="4707708"/>
          </a:xfrm>
        </p:spPr>
        <p:txBody>
          <a:bodyPr>
            <a:normAutofit/>
          </a:bodyPr>
          <a:lstStyle/>
          <a:p>
            <a:pPr marL="1099566" lvl="2" indent="-285750"/>
            <a:r>
              <a:rPr lang="fi-FI" altLang="fi-FI" sz="1600" dirty="0"/>
              <a:t>Valtion keskushallinnon uudistaminen</a:t>
            </a:r>
          </a:p>
          <a:p>
            <a:pPr lvl="3"/>
            <a:r>
              <a:rPr lang="fi-FI" altLang="fi-FI" sz="1600" i="1" dirty="0"/>
              <a:t>Kanslia</a:t>
            </a:r>
            <a:r>
              <a:rPr lang="fi-FI" altLang="fi-FI" sz="1600" dirty="0"/>
              <a:t> -&gt; Keskushallinto, ulkopolitiikka ja byrokratia</a:t>
            </a:r>
          </a:p>
          <a:p>
            <a:pPr lvl="3"/>
            <a:r>
              <a:rPr lang="fi-FI" altLang="fi-FI" sz="1600" i="1" dirty="0"/>
              <a:t>Kamari </a:t>
            </a:r>
            <a:r>
              <a:rPr lang="fi-FI" altLang="fi-FI" sz="1600" dirty="0"/>
              <a:t>-&gt; Talouspolitiikan suunnittelu ja raha-asioiden, kuten verotuksen järjestäminen -&gt; Talonpoikien verotaakka kasvoi</a:t>
            </a:r>
          </a:p>
          <a:p>
            <a:pPr lvl="3"/>
            <a:r>
              <a:rPr lang="fi-FI" altLang="fi-FI" sz="1600" i="1" dirty="0"/>
              <a:t>Voutikunnat</a:t>
            </a:r>
            <a:r>
              <a:rPr lang="fi-FI" altLang="fi-FI" sz="1600" dirty="0"/>
              <a:t> ja </a:t>
            </a:r>
            <a:r>
              <a:rPr lang="fi-FI" altLang="fi-FI" sz="1600" i="1" dirty="0"/>
              <a:t>voutien</a:t>
            </a:r>
            <a:r>
              <a:rPr lang="fi-FI" altLang="fi-FI" sz="1600" dirty="0"/>
              <a:t> roolin selkeyttäminen mm</a:t>
            </a:r>
            <a:r>
              <a:rPr lang="fi-FI" altLang="fi-FI" sz="1600" i="1" dirty="0"/>
              <a:t>. voudintilien </a:t>
            </a:r>
            <a:r>
              <a:rPr lang="fi-FI" altLang="fi-FI" sz="1600" dirty="0"/>
              <a:t>kautta -&gt; Verojen tilittäminen suoraan kuninkaalle</a:t>
            </a:r>
          </a:p>
          <a:p>
            <a:pPr lvl="3"/>
            <a:r>
              <a:rPr lang="fi-FI" altLang="fi-FI" sz="1600" i="1" dirty="0"/>
              <a:t>Kuninkaankartanot</a:t>
            </a:r>
            <a:r>
              <a:rPr lang="fi-FI" altLang="fi-FI" sz="1600" dirty="0"/>
              <a:t> -&gt; Sotilaiden ja ratsumiesten ylläpito valtion ”mallitiloilla”</a:t>
            </a:r>
          </a:p>
          <a:p>
            <a:endParaRPr lang="fi-FI" sz="1600" dirty="0"/>
          </a:p>
        </p:txBody>
      </p:sp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A810E75D-2836-9B0C-3BC5-31FBBCC95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r="-2" b="-2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641E371-E012-BC24-113D-141684CA0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r="-2" b="12496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7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sotilasajoneuvo, ulko, vanha, kuljetus&#10;&#10;Kuvaus luotu automaattisesti">
            <a:extLst>
              <a:ext uri="{FF2B5EF4-FFF2-40B4-BE49-F238E27FC236}">
                <a16:creationId xmlns:a16="http://schemas.microsoft.com/office/drawing/2014/main" id="{04EE0C2E-9968-1455-0219-0013ECB6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080" b="1"/>
          <a:stretch/>
        </p:blipFill>
        <p:spPr>
          <a:xfrm>
            <a:off x="2308" y="0"/>
            <a:ext cx="1219198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2D716F1-89CD-4CC3-C737-A6FCB437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365126"/>
            <a:ext cx="5159828" cy="96747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Talouden 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52C74A-C494-3657-8B03-81E33318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5862" y="1737586"/>
            <a:ext cx="6090663" cy="4488024"/>
          </a:xfrm>
        </p:spPr>
        <p:txBody>
          <a:bodyPr>
            <a:normAutofit/>
          </a:bodyPr>
          <a:lstStyle/>
          <a:p>
            <a:pPr marL="1225296" lvl="2" indent="-457200"/>
            <a:r>
              <a:rPr lang="fi-FI" altLang="fi-FI" dirty="0">
                <a:solidFill>
                  <a:srgbClr val="FFFFFF"/>
                </a:solidFill>
              </a:rPr>
              <a:t>Uudisasutuksen levittäminen mm. Pähkinäsaaren rauhan rajan yli -&gt; Konfliktit venäläisten kanssa</a:t>
            </a:r>
          </a:p>
          <a:p>
            <a:pPr marL="1225296" lvl="2" indent="-457200"/>
            <a:r>
              <a:rPr lang="fi-FI" altLang="fi-FI" dirty="0">
                <a:solidFill>
                  <a:srgbClr val="FFFFFF"/>
                </a:solidFill>
              </a:rPr>
              <a:t>Kaivosteollisuuden perustaminen ja ulkomaankaupan tehostaminen hansaliiton kaaduttua</a:t>
            </a:r>
          </a:p>
          <a:p>
            <a:pPr marL="1682496" lvl="3" indent="-457200"/>
            <a:r>
              <a:rPr lang="fi-FI" altLang="fi-FI" sz="2000" dirty="0">
                <a:solidFill>
                  <a:srgbClr val="FFFFFF"/>
                </a:solidFill>
              </a:rPr>
              <a:t>ulkomaankauppa keskitettiin kaupunkeihin (</a:t>
            </a:r>
            <a:r>
              <a:rPr lang="fi-FI" altLang="fi-FI" sz="2000" i="1" dirty="0">
                <a:solidFill>
                  <a:srgbClr val="FFFFFF"/>
                </a:solidFill>
              </a:rPr>
              <a:t>talonpoikaispurjehdus</a:t>
            </a:r>
            <a:r>
              <a:rPr lang="fi-FI" altLang="fi-FI" sz="2000" dirty="0">
                <a:solidFill>
                  <a:srgbClr val="FFFFFF"/>
                </a:solidFill>
              </a:rPr>
              <a:t> jatkui tästä huolimatta)</a:t>
            </a:r>
          </a:p>
          <a:p>
            <a:pPr marL="1682496" lvl="3" indent="-457200"/>
            <a:r>
              <a:rPr lang="fi-FI" altLang="fi-FI" sz="2000" dirty="0">
                <a:solidFill>
                  <a:srgbClr val="FFFFFF"/>
                </a:solidFill>
              </a:rPr>
              <a:t>kauppasiteet Hollantiin ja Englantiin</a:t>
            </a:r>
          </a:p>
          <a:p>
            <a:pPr marL="1682496" lvl="3" indent="-457200"/>
            <a:r>
              <a:rPr lang="fi-FI" altLang="fi-FI" sz="2000" dirty="0">
                <a:solidFill>
                  <a:srgbClr val="FFFFFF"/>
                </a:solidFill>
              </a:rPr>
              <a:t>Helsingin perustaminen Tallinnan kilpailijaksi idänkauppaan  vuonna 1550</a:t>
            </a:r>
          </a:p>
          <a:p>
            <a:endParaRPr lang="fi-FI" sz="1700" dirty="0">
              <a:solidFill>
                <a:srgbClr val="FFFFFF"/>
              </a:solidFill>
            </a:endParaRP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A74356E-524A-A743-BF59-4751BB511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1" r="1" b="8469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6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176</Words>
  <Application>Microsoft Office PowerPoint</Application>
  <PresentationFormat>Laajakuva</PresentationFormat>
  <Paragraphs>20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Tw Cen MT</vt:lpstr>
      <vt:lpstr>Office-teema</vt:lpstr>
      <vt:lpstr>Kustaa Vaasan uudistukset 1500-luvulla</vt:lpstr>
      <vt:lpstr>Vallan keskittäminen ja reformaatio</vt:lpstr>
      <vt:lpstr>Keskus- ja paikallishallinnon uudistaminen</vt:lpstr>
      <vt:lpstr>Talouden kehittäminen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Kustaa Vaasan uudistukset 1500-luvulla</dc:title>
  <dc:creator>Mikko Niemi</dc:creator>
  <cp:lastModifiedBy>Mikko Niemi</cp:lastModifiedBy>
  <cp:revision>1</cp:revision>
  <dcterms:created xsi:type="dcterms:W3CDTF">2023-02-21T19:33:03Z</dcterms:created>
  <dcterms:modified xsi:type="dcterms:W3CDTF">2023-02-21T20:14:53Z</dcterms:modified>
</cp:coreProperties>
</file>