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9" r:id="rId13"/>
    <p:sldId id="270" r:id="rId14"/>
    <p:sldId id="271" r:id="rId15"/>
    <p:sldId id="268" r:id="rId16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7888-5347-46D2-869A-9C6CC291283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BDFC7-663B-410E-89C6-BDF805C3B9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579643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5300-0E81-4BFF-B270-34926FB86241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65D9E-0038-4A67-A18A-F82A61E8F10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54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5D9E-0038-4A67-A18A-F82A61E8F10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0815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6A79-926C-4135-9677-905F6F649A62}" type="datetimeFigureOut">
              <a:rPr lang="fi-FI" smtClean="0"/>
              <a:pPr/>
              <a:t>10.11.2015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298D3-CC22-40FF-9062-3BEBA738B9B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knStAMia0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Maiseman muutos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>
                <a:hlinkClick r:id="rId2"/>
              </a:rPr>
              <a:t>http://www.youtube.com/watch?v=mknStAMia0Q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Video maanvieremistä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accent3">
                    <a:lumMod val="50000"/>
                  </a:schemeClr>
                </a:solidFill>
              </a:rPr>
              <a:t>4. Ihmisen toiminta tuhoaa </a:t>
            </a:r>
            <a:r>
              <a:rPr lang="fi-FI" b="1" dirty="0" err="1" smtClean="0">
                <a:solidFill>
                  <a:schemeClr val="accent3">
                    <a:lumMod val="50000"/>
                  </a:schemeClr>
                </a:solidFill>
              </a:rPr>
              <a:t>biodiversiteettiä</a:t>
            </a:r>
            <a:endParaRPr lang="fi-FI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707904" cy="236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42672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gorilla_uhanalaiset_mietiskelee_106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28162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f.fi/mediabank/823_article.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140968"/>
            <a:ext cx="2983260" cy="198884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f/fb/Lightmatter_chimp.jpg/250px-Lightmatter_chi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5701" y="3140968"/>
            <a:ext cx="3018299" cy="2016224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301208"/>
            <a:ext cx="3125094" cy="13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1"/>
            <a:r>
              <a:rPr lang="fi-FI" dirty="0" smtClean="0"/>
              <a:t>Hot </a:t>
            </a:r>
            <a:r>
              <a:rPr lang="fi-FI" dirty="0" err="1" smtClean="0"/>
              <a:t>Spot-alueilla</a:t>
            </a:r>
            <a:r>
              <a:rPr lang="fi-FI" dirty="0" smtClean="0"/>
              <a:t> elää valtavasti erilaisia eliölajeja, joista osa uhanalaisia</a:t>
            </a:r>
          </a:p>
          <a:p>
            <a:pPr lvl="2"/>
            <a:r>
              <a:rPr lang="fi-FI" dirty="0" smtClean="0"/>
              <a:t>Usein eristäytyneet alueet esim. Madagaskar</a:t>
            </a:r>
          </a:p>
          <a:p>
            <a:pPr lvl="1"/>
            <a:r>
              <a:rPr lang="fi-FI" dirty="0" smtClean="0"/>
              <a:t>Uhanalaisia ekosysteemejä esim. koralliriutat ja mangrovemetsät</a:t>
            </a:r>
          </a:p>
          <a:p>
            <a:pPr lvl="1"/>
            <a:r>
              <a:rPr lang="fi-FI" dirty="0" smtClean="0"/>
              <a:t>Suojelu perustuu kansainväliseen yhteistyöhön</a:t>
            </a:r>
          </a:p>
          <a:p>
            <a:pPr lvl="1"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88640"/>
            <a:ext cx="924434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0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887631" cy="102488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51520" y="1556792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fi-FI" sz="2400" dirty="0" smtClean="0"/>
              <a:t>Se on meren rannikoilla tai jokisuistoissa oleva maan ja meren rajalla kasvava kasvillisuusalue tropiikissa</a:t>
            </a:r>
          </a:p>
          <a:p>
            <a:pPr marL="457200" indent="-457200">
              <a:buAutoNum type="alphaLcParenR"/>
            </a:pPr>
            <a:endParaRPr lang="fi-FI" sz="2400" dirty="0" smtClean="0"/>
          </a:p>
          <a:p>
            <a:pPr marL="457200" indent="-457200">
              <a:buAutoNum type="alphaLcParenR"/>
            </a:pPr>
            <a:r>
              <a:rPr lang="fi-FI" sz="2400" dirty="0" smtClean="0"/>
              <a:t>Liejua tai hiekkaa, joka on lähes hapetonta</a:t>
            </a:r>
          </a:p>
          <a:p>
            <a:pPr marL="457200" indent="-457200">
              <a:buAutoNum type="alphaLcParenR"/>
            </a:pPr>
            <a:endParaRPr lang="fi-FI" sz="2400" dirty="0" smtClean="0"/>
          </a:p>
          <a:p>
            <a:pPr marL="457200" indent="-457200">
              <a:buAutoNum type="alphaLcParenR"/>
            </a:pPr>
            <a:r>
              <a:rPr lang="fi-FI" sz="2400" dirty="0" smtClean="0"/>
              <a:t>Kasveilla on pönkkäjuuret, jotka pitävät ne paikallaan ja erillisiä ilmajuuria</a:t>
            </a:r>
          </a:p>
          <a:p>
            <a:pPr marL="457200" indent="-457200">
              <a:buAutoNum type="alphaLcParenR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9729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9144000" cy="106240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51520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d) Se suojaa rannikoita eroosiolta, tulvilta ja tsunameilta ja suodattaa maalta tulevia saasteita ja ravinteita suojaten merta ja estää liejun valumisen koralleihin. </a:t>
            </a:r>
          </a:p>
          <a:p>
            <a:r>
              <a:rPr lang="fi-FI" sz="2400" dirty="0" smtClean="0"/>
              <a:t>Lisäksi siellä elää kaupallisesti arvokkaita kaloja ja äyriäisiä. Se on </a:t>
            </a:r>
            <a:r>
              <a:rPr lang="fi-FI" sz="2400" dirty="0" err="1" smtClean="0"/>
              <a:t>biodiversiteettikeskus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smtClean="0"/>
              <a:t>e) </a:t>
            </a:r>
            <a:r>
              <a:rPr lang="fi-FI" sz="2400" dirty="0" err="1" smtClean="0"/>
              <a:t>Päiväntajaajan</a:t>
            </a:r>
            <a:r>
              <a:rPr lang="fi-FI" sz="2400" dirty="0" smtClean="0"/>
              <a:t> molemmin puolin esim. </a:t>
            </a:r>
            <a:r>
              <a:rPr lang="fi-FI" sz="2400" dirty="0" err="1" smtClean="0"/>
              <a:t>Kaakkois</a:t>
            </a:r>
            <a:r>
              <a:rPr lang="fi-FI" sz="2400" dirty="0" smtClean="0"/>
              <a:t>-Aasiassa ja Väli-Amerikassa</a:t>
            </a:r>
          </a:p>
          <a:p>
            <a:endParaRPr lang="fi-FI" sz="2400" dirty="0" smtClean="0"/>
          </a:p>
          <a:p>
            <a:r>
              <a:rPr lang="fi-FI" sz="2400" dirty="0" smtClean="0"/>
              <a:t>f) 20 vuodessa niistä hävinnyt viidennes. Katkarapufarmit ja rakentaminen uhkaavat niitä, mutta niitä on alettu suojella.</a:t>
            </a:r>
          </a:p>
          <a:p>
            <a:pPr marL="457200" indent="-457200">
              <a:buAutoNum type="alphaLcParenR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27551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476672"/>
            <a:ext cx="3491880" cy="557748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1">
              <a:buNone/>
            </a:pPr>
            <a:r>
              <a:rPr lang="fi-FI" sz="2400" b="1" dirty="0" smtClean="0"/>
              <a:t>Kotitehtävä:</a:t>
            </a:r>
          </a:p>
          <a:p>
            <a:pPr marL="971550" lvl="1" indent="-514350">
              <a:buAutoNum type="arabicPeriod"/>
            </a:pPr>
            <a:r>
              <a:rPr lang="fi-FI" sz="2400" dirty="0" smtClean="0"/>
              <a:t>Selvitä mikä on YVA eli ympäristö-vaikutusten arviointi</a:t>
            </a:r>
          </a:p>
          <a:p>
            <a:pPr marL="971550" lvl="1" indent="-514350">
              <a:buNone/>
            </a:pPr>
            <a:r>
              <a:rPr lang="fi-FI" sz="2400" dirty="0" smtClean="0"/>
              <a:t>Tekijä? Milloin?</a:t>
            </a:r>
          </a:p>
          <a:p>
            <a:pPr marL="971550" lvl="1" indent="-514350">
              <a:buNone/>
            </a:pPr>
            <a:r>
              <a:rPr lang="fi-FI" sz="2400" dirty="0" smtClean="0"/>
              <a:t>Miten?</a:t>
            </a:r>
          </a:p>
          <a:p>
            <a:pPr marL="971550" lvl="1" indent="-514350">
              <a:buNone/>
            </a:pPr>
            <a:r>
              <a:rPr lang="fi-FI" sz="2400" dirty="0" smtClean="0"/>
              <a:t>Kuka käskee?</a:t>
            </a:r>
          </a:p>
          <a:p>
            <a:pPr marL="971550" lvl="1" indent="-514350">
              <a:buNone/>
            </a:pPr>
            <a:endParaRPr lang="fi-FI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2200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Nimeä ilmiöt. Kuvaile miten ne voivat syntyä, miten nopeasti ne etenevät  ja miten niitä voitaisiin ehkäistä?</a:t>
            </a:r>
            <a:endParaRPr lang="fi-FI" dirty="0"/>
          </a:p>
        </p:txBody>
      </p:sp>
      <p:pic>
        <p:nvPicPr>
          <p:cNvPr id="12292" name="Picture 4" descr="http://3.bp.blogspot.com/_kIFtHjkth-8/TTTkdmIseiI/AAAAAAAAAAU/qnkQ1IwYL8c/s1600/Mudsli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312368" cy="2508873"/>
          </a:xfrm>
          <a:prstGeom prst="rect">
            <a:avLst/>
          </a:prstGeom>
          <a:noFill/>
        </p:spPr>
      </p:pic>
      <p:pic>
        <p:nvPicPr>
          <p:cNvPr id="12296" name="Picture 8" descr="http://msnbcmedia4.msn.com/j/MSNBC/Components/Photo/_new/g-cvr-100426-taiwan-8a.grid-6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5230924" cy="2880320"/>
          </a:xfrm>
          <a:prstGeom prst="rect">
            <a:avLst/>
          </a:prstGeom>
          <a:noFill/>
        </p:spPr>
      </p:pic>
      <p:pic>
        <p:nvPicPr>
          <p:cNvPr id="12294" name="Picture 6" descr="http://www.wsdot.wa.gov/NR/rdonlyres/DEF9EBBC-9D65-4E09-AB68-45531A624463/0/avalanche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17151"/>
            <a:ext cx="3782194" cy="2840849"/>
          </a:xfrm>
          <a:prstGeom prst="rect">
            <a:avLst/>
          </a:prstGeom>
          <a:noFill/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107504" y="116632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Massaliikunnot s. 101-104 lue ja selvitä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07504" y="2420888"/>
            <a:ext cx="376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A.</a:t>
            </a:r>
            <a:endParaRPr lang="fi-FI" dirty="0"/>
          </a:p>
        </p:txBody>
      </p:sp>
      <p:sp>
        <p:nvSpPr>
          <p:cNvPr id="8" name="Tekstikehys 7"/>
          <p:cNvSpPr txBox="1"/>
          <p:nvPr/>
        </p:nvSpPr>
        <p:spPr>
          <a:xfrm>
            <a:off x="4355976" y="1772816"/>
            <a:ext cx="376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B.</a:t>
            </a:r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2267744" y="4149080"/>
            <a:ext cx="3767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C.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A. Mutavyöry</a:t>
            </a:r>
          </a:p>
          <a:p>
            <a:pPr>
              <a:buFontTx/>
              <a:buChar char="-"/>
            </a:pPr>
            <a:r>
              <a:rPr lang="fi-FI" dirty="0" smtClean="0"/>
              <a:t>Syntyy patojen hajotessa, rankkasateiden tai tulivuorenpurkauksen seurauksena</a:t>
            </a:r>
          </a:p>
          <a:p>
            <a:pPr>
              <a:buFontTx/>
              <a:buChar char="-"/>
            </a:pPr>
            <a:r>
              <a:rPr lang="fi-FI" dirty="0" smtClean="0"/>
              <a:t>Vettä ja maata vyöryy alas 5-80 km/h nopeudella</a:t>
            </a:r>
          </a:p>
          <a:p>
            <a:pPr>
              <a:buFontTx/>
              <a:buChar char="-"/>
            </a:pPr>
            <a:r>
              <a:rPr lang="fi-FI" dirty="0" smtClean="0"/>
              <a:t>Rinteiden sitominen kasvillisuudella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B. Maanvyöry</a:t>
            </a:r>
          </a:p>
          <a:p>
            <a:pPr>
              <a:buFontTx/>
              <a:buChar char="-"/>
            </a:pPr>
            <a:r>
              <a:rPr lang="fi-FI" dirty="0" smtClean="0"/>
              <a:t>Syntyy jyrkkään rinteeseen tärinän takia tai keväisen routakerroksen päälle</a:t>
            </a:r>
          </a:p>
          <a:p>
            <a:pPr>
              <a:buFontTx/>
              <a:buChar char="-"/>
            </a:pPr>
            <a:r>
              <a:rPr lang="fi-FI" dirty="0" smtClean="0"/>
              <a:t>Maata vyöryy alas</a:t>
            </a:r>
          </a:p>
          <a:p>
            <a:pPr>
              <a:buFontTx/>
              <a:buChar char="-"/>
            </a:pPr>
            <a:r>
              <a:rPr lang="fi-FI" dirty="0" smtClean="0"/>
              <a:t>Rinteiden sitominen kasvillisuudella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i-FI" dirty="0" smtClean="0"/>
              <a:t>C. Laviini eli lumivyöry</a:t>
            </a:r>
          </a:p>
          <a:p>
            <a:pPr>
              <a:buFontTx/>
              <a:buChar char="-"/>
            </a:pPr>
            <a:r>
              <a:rPr lang="fi-FI" dirty="0" smtClean="0"/>
              <a:t>Tomulaviinit ja laattalaviinit</a:t>
            </a:r>
          </a:p>
          <a:p>
            <a:pPr>
              <a:buFontTx/>
              <a:buChar char="-"/>
            </a:pPr>
            <a:r>
              <a:rPr lang="fi-FI" dirty="0" smtClean="0"/>
              <a:t>Keskijyrkissä rinteissä tärähdyksen ja / tai lämpenemisen seurauksena</a:t>
            </a:r>
          </a:p>
          <a:p>
            <a:pPr>
              <a:buFontTx/>
              <a:buChar char="-"/>
            </a:pPr>
            <a:r>
              <a:rPr lang="fi-FI" dirty="0" smtClean="0"/>
              <a:t>Vauhti jopa 400 km/h</a:t>
            </a:r>
          </a:p>
          <a:p>
            <a:pPr>
              <a:buFontTx/>
              <a:buChar char="-"/>
            </a:pPr>
            <a:r>
              <a:rPr lang="fi-FI" dirty="0" smtClean="0"/>
              <a:t>Ehkäistään kasvillisuudella, lumivyöryaidoilla, paaluilla, eristämällä riskialtis alue ja aiheuttamalla niitä hallitusti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accent3">
                    <a:lumMod val="50000"/>
                  </a:schemeClr>
                </a:solidFill>
              </a:rPr>
              <a:t>2. Maaperän eroosio </a:t>
            </a:r>
          </a:p>
          <a:p>
            <a:pPr lvl="1"/>
            <a:r>
              <a:rPr lang="fi-FI" dirty="0" smtClean="0"/>
              <a:t>Voimat: vesi, jää, tuuli, aallokko, painovoima</a:t>
            </a:r>
          </a:p>
          <a:p>
            <a:pPr lvl="1"/>
            <a:r>
              <a:rPr lang="fi-FI" dirty="0" smtClean="0"/>
              <a:t>Kulutus, kuljetus, kasaus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kehys 3"/>
          <p:cNvSpPr txBox="1"/>
          <p:nvPr/>
        </p:nvSpPr>
        <p:spPr>
          <a:xfrm>
            <a:off x="395536" y="2276872"/>
            <a:ext cx="266643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dirty="0" smtClean="0"/>
              <a:t>Eroosion seurauksia</a:t>
            </a:r>
            <a:endParaRPr lang="fi-FI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0512"/>
            <a:ext cx="9144000" cy="40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.yle.fi/uutiset/turku/article5241552.ece/ALTERNATES/w580/ruoppaus+ruoppaaminen+turun+satama+l%C3%A4jitys+t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474015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80112" y="188640"/>
            <a:ext cx="3538736" cy="636957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fi-FI" sz="2400" b="1" u="sng" dirty="0" smtClean="0"/>
              <a:t>EROOSION</a:t>
            </a:r>
          </a:p>
          <a:p>
            <a:pPr marL="514350" indent="-514350">
              <a:buNone/>
            </a:pPr>
            <a:r>
              <a:rPr lang="fi-FI" sz="2400" b="1" u="sng" dirty="0" smtClean="0"/>
              <a:t>EHKÄISEMINEN</a:t>
            </a:r>
            <a:endParaRPr lang="fi-FI" sz="2400" dirty="0" smtClean="0"/>
          </a:p>
          <a:p>
            <a:pPr marL="514350" indent="-514350">
              <a:buAutoNum type="arabicPeriod"/>
            </a:pPr>
            <a:r>
              <a:rPr lang="fi-FI" sz="2400" dirty="0" smtClean="0"/>
              <a:t>Suojakasvit korkeuskäyräsuuntaan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Virtausta hidastavat padot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Puut viljelyalueelle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Kastelukanavat korkeuskäyräsuuntaan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Pengerrykset, terassit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Luomuviljely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Kyntäminen korkeuskäyräsuuntaan</a:t>
            </a:r>
          </a:p>
          <a:p>
            <a:pPr marL="514350" indent="-514350">
              <a:buAutoNum type="arabicPeriod"/>
            </a:pPr>
            <a:r>
              <a:rPr lang="fi-FI" sz="2400" dirty="0" smtClean="0"/>
              <a:t>Suoja-aidat</a:t>
            </a:r>
            <a:endParaRPr lang="fi-FI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637057" cy="52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fi-FI" b="1" dirty="0" smtClean="0">
                <a:solidFill>
                  <a:schemeClr val="accent3">
                    <a:lumMod val="50000"/>
                  </a:schemeClr>
                </a:solidFill>
              </a:rPr>
              <a:t>3. Aavikoituminen eli kasvittomaksi muuttuminen uhkaa puoliaavikoita</a:t>
            </a:r>
          </a:p>
          <a:p>
            <a:pPr lvl="1"/>
            <a:r>
              <a:rPr lang="fi-FI" dirty="0" smtClean="0"/>
              <a:t>Syyt: Ilmastonmuutos ja väestönkasvu -&gt; </a:t>
            </a:r>
          </a:p>
          <a:p>
            <a:pPr lvl="1">
              <a:buNone/>
            </a:pPr>
            <a:r>
              <a:rPr lang="fi-FI" dirty="0"/>
              <a:t>	</a:t>
            </a:r>
            <a:r>
              <a:rPr lang="fi-FI" dirty="0" smtClean="0"/>
              <a:t>kasvillisuuden hävitys ja kuiva ilmasto</a:t>
            </a:r>
            <a:endParaRPr lang="fi-FI" dirty="0"/>
          </a:p>
          <a:p>
            <a:pPr lvl="1"/>
            <a:r>
              <a:rPr lang="fi-FI" dirty="0" smtClean="0"/>
              <a:t>Ehkäisy: kuten eroosiossa</a:t>
            </a:r>
          </a:p>
        </p:txBody>
      </p:sp>
      <p:pic>
        <p:nvPicPr>
          <p:cNvPr id="17410" name="Picture 2" descr="http://www.rnw.nl/data/files/imagecache/must_carry/images/lead/article/2011/09/girls-collect-fire-wood-f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7888893" cy="4005130"/>
          </a:xfrm>
          <a:prstGeom prst="rect">
            <a:avLst/>
          </a:prstGeom>
          <a:noFill/>
        </p:spPr>
      </p:pic>
      <p:sp>
        <p:nvSpPr>
          <p:cNvPr id="5" name="Suorakulmio 4"/>
          <p:cNvSpPr/>
          <p:nvPr/>
        </p:nvSpPr>
        <p:spPr>
          <a:xfrm>
            <a:off x="2987824" y="6237312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http://www.rnw.nl/africa/article/doing-business-world%E2%80%99s-biggest-refugee-camp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325</Words>
  <Application>Microsoft Office PowerPoint</Application>
  <PresentationFormat>Näytössä katseltava diaesitys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Maiseman muutos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Eroosio ja aavikoituminen</dc:title>
  <dc:creator>annukkakaatrasalo</dc:creator>
  <cp:lastModifiedBy>annukkakaatrasalo</cp:lastModifiedBy>
  <cp:revision>22</cp:revision>
  <dcterms:created xsi:type="dcterms:W3CDTF">2012-11-06T09:01:39Z</dcterms:created>
  <dcterms:modified xsi:type="dcterms:W3CDTF">2015-11-10T11:47:41Z</dcterms:modified>
</cp:coreProperties>
</file>