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9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D83EFA-5A74-4E19-A7A4-EF9D72C29407}" type="doc">
      <dgm:prSet loTypeId="urn:microsoft.com/office/officeart/2005/8/layout/radial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i-FI"/>
        </a:p>
      </dgm:t>
    </dgm:pt>
    <dgm:pt modelId="{0EB6B9AB-0D57-4064-AD40-DFFF8C195B2A}">
      <dgm:prSet phldrT="[Teksti]"/>
      <dgm:spPr>
        <a:solidFill>
          <a:srgbClr val="FFC000"/>
        </a:solidFill>
      </dgm:spPr>
      <dgm:t>
        <a:bodyPr/>
        <a:lstStyle/>
        <a:p>
          <a:r>
            <a:rPr lang="fi-FI" dirty="0" smtClean="0"/>
            <a:t>Nadja</a:t>
          </a:r>
          <a:endParaRPr lang="fi-FI" dirty="0"/>
        </a:p>
      </dgm:t>
    </dgm:pt>
    <dgm:pt modelId="{0E8B5EE5-3A56-4C0C-BD8E-0750A1033EE4}" type="parTrans" cxnId="{67963B28-C2DC-4B2D-A3EE-CE38CC98722F}">
      <dgm:prSet/>
      <dgm:spPr/>
      <dgm:t>
        <a:bodyPr/>
        <a:lstStyle/>
        <a:p>
          <a:endParaRPr lang="fi-FI"/>
        </a:p>
      </dgm:t>
    </dgm:pt>
    <dgm:pt modelId="{0D9062E5-CF89-41BA-8A66-2E85CDBC57A2}" type="sibTrans" cxnId="{67963B28-C2DC-4B2D-A3EE-CE38CC98722F}">
      <dgm:prSet/>
      <dgm:spPr/>
      <dgm:t>
        <a:bodyPr/>
        <a:lstStyle/>
        <a:p>
          <a:endParaRPr lang="fi-FI"/>
        </a:p>
      </dgm:t>
    </dgm:pt>
    <dgm:pt modelId="{84408432-E76E-4A7C-A695-F80C08DF71B3}">
      <dgm:prSet phldrT="[Teksti]" custT="1"/>
      <dgm:spPr>
        <a:solidFill>
          <a:srgbClr val="DDDDDD"/>
        </a:solidFill>
      </dgm:spPr>
      <dgm:t>
        <a:bodyPr/>
        <a:lstStyle/>
        <a:p>
          <a:r>
            <a:rPr lang="fi-FI" sz="1600" dirty="0" smtClean="0"/>
            <a:t>Kotoisin Venäjältä, 7-vuotiaana Suomeen</a:t>
          </a:r>
          <a:endParaRPr lang="fi-FI" sz="1600" dirty="0"/>
        </a:p>
      </dgm:t>
    </dgm:pt>
    <dgm:pt modelId="{7E6B9616-EF79-422E-B7DB-400206B30ADF}" type="parTrans" cxnId="{668E9DCF-96AF-428D-A39D-19AF08A74AB9}">
      <dgm:prSet/>
      <dgm:spPr/>
      <dgm:t>
        <a:bodyPr/>
        <a:lstStyle/>
        <a:p>
          <a:endParaRPr lang="fi-FI"/>
        </a:p>
      </dgm:t>
    </dgm:pt>
    <dgm:pt modelId="{54AA77E0-2ED5-41E6-BE04-2512211F1C59}" type="sibTrans" cxnId="{668E9DCF-96AF-428D-A39D-19AF08A74AB9}">
      <dgm:prSet/>
      <dgm:spPr/>
      <dgm:t>
        <a:bodyPr/>
        <a:lstStyle/>
        <a:p>
          <a:endParaRPr lang="fi-FI"/>
        </a:p>
      </dgm:t>
    </dgm:pt>
    <dgm:pt modelId="{142ED047-46DF-480B-AFC6-B003972B8633}">
      <dgm:prSet phldrT="[Teksti]" custT="1"/>
      <dgm:spPr>
        <a:solidFill>
          <a:srgbClr val="DDDDDD"/>
        </a:solidFill>
      </dgm:spPr>
      <dgm:t>
        <a:bodyPr/>
        <a:lstStyle/>
        <a:p>
          <a:r>
            <a:rPr lang="fi-FI" sz="1600" dirty="0" smtClean="0"/>
            <a:t>Äidin kanssa venäjää; isän kanssa suomea; pikkusiskon kanssa suomea – äiti ja isä puhuvat myös englantia</a:t>
          </a:r>
          <a:endParaRPr lang="fi-FI" sz="1600" dirty="0"/>
        </a:p>
      </dgm:t>
    </dgm:pt>
    <dgm:pt modelId="{E0FC3153-E903-4B35-A84F-81CF83D47EC2}" type="parTrans" cxnId="{67EEF38D-3E60-4617-8BB0-0AAD3058403D}">
      <dgm:prSet/>
      <dgm:spPr/>
      <dgm:t>
        <a:bodyPr/>
        <a:lstStyle/>
        <a:p>
          <a:endParaRPr lang="fi-FI"/>
        </a:p>
      </dgm:t>
    </dgm:pt>
    <dgm:pt modelId="{A1D5EE32-59E0-433F-8A6D-B984A9C72B3E}" type="sibTrans" cxnId="{67EEF38D-3E60-4617-8BB0-0AAD3058403D}">
      <dgm:prSet/>
      <dgm:spPr/>
      <dgm:t>
        <a:bodyPr/>
        <a:lstStyle/>
        <a:p>
          <a:endParaRPr lang="fi-FI"/>
        </a:p>
      </dgm:t>
    </dgm:pt>
    <dgm:pt modelId="{8BD6ECCA-A0FF-43F4-A9CE-F074BBD5C9BA}">
      <dgm:prSet phldrT="[Teksti]" custT="1"/>
      <dgm:spPr>
        <a:solidFill>
          <a:srgbClr val="DDDDDD"/>
        </a:solidFill>
      </dgm:spPr>
      <dgm:t>
        <a:bodyPr/>
        <a:lstStyle/>
        <a:p>
          <a:r>
            <a:rPr lang="fi-FI" sz="1600" dirty="0" smtClean="0"/>
            <a:t>Parhaat kaverit venäjänkielisiä, mutta suomenkielisiä kavereita koulussa ja myös lentopalloharrastuksessa</a:t>
          </a:r>
          <a:endParaRPr lang="fi-FI" sz="1600" dirty="0"/>
        </a:p>
      </dgm:t>
    </dgm:pt>
    <dgm:pt modelId="{842E5F28-EE1E-4A4D-A641-2BAB4D069F60}" type="parTrans" cxnId="{D6BA7112-EF13-400F-9233-63DFE42834F9}">
      <dgm:prSet/>
      <dgm:spPr/>
      <dgm:t>
        <a:bodyPr/>
        <a:lstStyle/>
        <a:p>
          <a:endParaRPr lang="fi-FI"/>
        </a:p>
      </dgm:t>
    </dgm:pt>
    <dgm:pt modelId="{54045A24-9C74-4A70-9F1A-651C6B5B9B11}" type="sibTrans" cxnId="{D6BA7112-EF13-400F-9233-63DFE42834F9}">
      <dgm:prSet/>
      <dgm:spPr/>
      <dgm:t>
        <a:bodyPr/>
        <a:lstStyle/>
        <a:p>
          <a:endParaRPr lang="fi-FI"/>
        </a:p>
      </dgm:t>
    </dgm:pt>
    <dgm:pt modelId="{AE5DA880-6339-4DFD-9141-9BE10531D9C4}">
      <dgm:prSet custT="1"/>
      <dgm:spPr>
        <a:solidFill>
          <a:srgbClr val="DDDDDD"/>
        </a:solidFill>
      </dgm:spPr>
      <dgm:t>
        <a:bodyPr/>
        <a:lstStyle/>
        <a:p>
          <a:r>
            <a:rPr lang="fi-FI" sz="1600" dirty="0" smtClean="0"/>
            <a:t>Opiskelee koulussa englantia ja kuuntelee paljon kansainvälistä </a:t>
          </a:r>
          <a:r>
            <a:rPr lang="fi-FI" sz="1600" dirty="0" err="1" smtClean="0"/>
            <a:t>poppia</a:t>
          </a:r>
          <a:r>
            <a:rPr lang="fi-FI" sz="1600" dirty="0" smtClean="0"/>
            <a:t>, seuraa </a:t>
          </a:r>
          <a:r>
            <a:rPr lang="fi-FI" sz="1600" dirty="0" err="1" smtClean="0"/>
            <a:t>vlogeja</a:t>
          </a:r>
          <a:r>
            <a:rPr lang="fi-FI" sz="1600" dirty="0" smtClean="0"/>
            <a:t> ja </a:t>
          </a:r>
          <a:r>
            <a:rPr lang="fi-FI" sz="1600" dirty="0" err="1" smtClean="0"/>
            <a:t>tubettajia</a:t>
          </a:r>
          <a:endParaRPr lang="fi-FI" sz="1600" dirty="0"/>
        </a:p>
      </dgm:t>
    </dgm:pt>
    <dgm:pt modelId="{2F5F0D40-A424-45E3-91AF-E671E75D140C}" type="parTrans" cxnId="{4BA771CC-A758-430A-B838-324F9B1A32C9}">
      <dgm:prSet/>
      <dgm:spPr/>
      <dgm:t>
        <a:bodyPr/>
        <a:lstStyle/>
        <a:p>
          <a:endParaRPr lang="fi-FI"/>
        </a:p>
      </dgm:t>
    </dgm:pt>
    <dgm:pt modelId="{D9F4634B-FCEC-4B96-BA52-3094285A2DB2}" type="sibTrans" cxnId="{4BA771CC-A758-430A-B838-324F9B1A32C9}">
      <dgm:prSet/>
      <dgm:spPr/>
      <dgm:t>
        <a:bodyPr/>
        <a:lstStyle/>
        <a:p>
          <a:endParaRPr lang="fi-FI"/>
        </a:p>
      </dgm:t>
    </dgm:pt>
    <dgm:pt modelId="{794F807C-45D0-9942-8A4C-3CAA4AD81E50}">
      <dgm:prSet custT="1"/>
      <dgm:spPr>
        <a:solidFill>
          <a:srgbClr val="DDDDDD"/>
        </a:solidFill>
      </dgm:spPr>
      <dgm:t>
        <a:bodyPr/>
        <a:lstStyle/>
        <a:p>
          <a:r>
            <a:rPr lang="en-US" sz="1600" dirty="0" err="1" smtClean="0"/>
            <a:t>Opiskelee</a:t>
          </a:r>
          <a:r>
            <a:rPr lang="en-US" sz="1600" dirty="0" smtClean="0"/>
            <a:t> S2-ryhmässä, </a:t>
          </a:r>
          <a:r>
            <a:rPr lang="en-US" sz="1600" dirty="0" err="1" smtClean="0"/>
            <a:t>jossa</a:t>
          </a:r>
          <a:r>
            <a:rPr lang="en-US" sz="1600" dirty="0" smtClean="0"/>
            <a:t> </a:t>
          </a:r>
          <a:r>
            <a:rPr lang="en-US" sz="1600" dirty="0" err="1" smtClean="0"/>
            <a:t>oppilailla</a:t>
          </a:r>
          <a:r>
            <a:rPr lang="en-US" sz="1600" dirty="0" smtClean="0"/>
            <a:t> </a:t>
          </a:r>
          <a:r>
            <a:rPr lang="en-US" sz="1600" dirty="0" err="1" smtClean="0"/>
            <a:t>useita</a:t>
          </a:r>
          <a:r>
            <a:rPr lang="en-US" sz="1600" dirty="0" smtClean="0"/>
            <a:t> </a:t>
          </a:r>
          <a:r>
            <a:rPr lang="en-US" sz="1600" dirty="0" err="1" smtClean="0"/>
            <a:t>erilaisia</a:t>
          </a:r>
          <a:r>
            <a:rPr lang="en-US" sz="1600" dirty="0" smtClean="0"/>
            <a:t> </a:t>
          </a:r>
          <a:r>
            <a:rPr lang="en-US" sz="1600" dirty="0" err="1" smtClean="0"/>
            <a:t>äidinkieliä</a:t>
          </a:r>
          <a:endParaRPr lang="en-US" sz="1600" dirty="0"/>
        </a:p>
      </dgm:t>
    </dgm:pt>
    <dgm:pt modelId="{917A58ED-5312-1D46-ADD6-A3EDBD7BB761}" type="parTrans" cxnId="{7F2F3917-9D98-ED46-A8EF-A6670D281F96}">
      <dgm:prSet/>
      <dgm:spPr/>
      <dgm:t>
        <a:bodyPr/>
        <a:lstStyle/>
        <a:p>
          <a:endParaRPr lang="en-US"/>
        </a:p>
      </dgm:t>
    </dgm:pt>
    <dgm:pt modelId="{A83C55D4-D0F3-1843-8CD1-EFBC660CE693}" type="sibTrans" cxnId="{7F2F3917-9D98-ED46-A8EF-A6670D281F96}">
      <dgm:prSet/>
      <dgm:spPr/>
      <dgm:t>
        <a:bodyPr/>
        <a:lstStyle/>
        <a:p>
          <a:endParaRPr lang="en-US"/>
        </a:p>
      </dgm:t>
    </dgm:pt>
    <dgm:pt modelId="{13A7D8A4-7AC4-4EA0-9D4F-5211056B6E64}" type="pres">
      <dgm:prSet presAssocID="{EAD83EFA-5A74-4E19-A7A4-EF9D72C2940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F9EA28FB-FB2C-4471-9915-8F08CC959A9C}" type="pres">
      <dgm:prSet presAssocID="{EAD83EFA-5A74-4E19-A7A4-EF9D72C29407}" presName="radial" presStyleCnt="0">
        <dgm:presLayoutVars>
          <dgm:animLvl val="ctr"/>
        </dgm:presLayoutVars>
      </dgm:prSet>
      <dgm:spPr/>
    </dgm:pt>
    <dgm:pt modelId="{2584F809-E1E2-44E0-B83F-ED32E8F1F901}" type="pres">
      <dgm:prSet presAssocID="{0EB6B9AB-0D57-4064-AD40-DFFF8C195B2A}" presName="centerShape" presStyleLbl="vennNode1" presStyleIdx="0" presStyleCnt="6"/>
      <dgm:spPr/>
      <dgm:t>
        <a:bodyPr/>
        <a:lstStyle/>
        <a:p>
          <a:endParaRPr lang="fi-FI"/>
        </a:p>
      </dgm:t>
    </dgm:pt>
    <dgm:pt modelId="{74DC0766-51C5-451F-9720-51021FA7E9A2}" type="pres">
      <dgm:prSet presAssocID="{84408432-E76E-4A7C-A695-F80C08DF71B3}" presName="node" presStyleLbl="vennNode1" presStyleIdx="1" presStyleCnt="6" custScaleX="167764" custScaleY="144869" custRadScaleRad="108333" custRadScaleInc="-1915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A939763-F6F5-4AB9-AE9A-0A1368169577}" type="pres">
      <dgm:prSet presAssocID="{142ED047-46DF-480B-AFC6-B003972B8633}" presName="node" presStyleLbl="vennNode1" presStyleIdx="2" presStyleCnt="6" custScaleX="216750" custScaleY="168198" custRadScaleRad="145075" custRadScaleInc="-809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7F926AF-DD2A-427E-B7CA-63E4D87A3F4F}" type="pres">
      <dgm:prSet presAssocID="{8BD6ECCA-A0FF-43F4-A9CE-F074BBD5C9BA}" presName="node" presStyleLbl="vennNode1" presStyleIdx="3" presStyleCnt="6" custScaleX="226241" custScaleY="148282" custRadScaleRad="150192" custRadScaleInc="-2384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AFEDD90-9C7E-464F-BD37-1D9A533DE534}" type="pres">
      <dgm:prSet presAssocID="{AE5DA880-6339-4DFD-9141-9BE10531D9C4}" presName="node" presStyleLbl="vennNode1" presStyleIdx="4" presStyleCnt="6" custScaleX="200433" custScaleY="146292" custRadScaleRad="131863" custRadScaleInc="666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05E3E1B-EA38-DE42-973F-E48A7C1AE4DA}" type="pres">
      <dgm:prSet presAssocID="{794F807C-45D0-9942-8A4C-3CAA4AD81E50}" presName="node" presStyleLbl="vennNode1" presStyleIdx="5" presStyleCnt="6" custScaleX="221962" custScaleY="121005" custRadScaleRad="147377" custRadScaleInc="-13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37FF2A-3287-E14F-AE5E-5625F3D19098}" type="presOf" srcId="{EAD83EFA-5A74-4E19-A7A4-EF9D72C29407}" destId="{13A7D8A4-7AC4-4EA0-9D4F-5211056B6E64}" srcOrd="0" destOrd="0" presId="urn:microsoft.com/office/officeart/2005/8/layout/radial3"/>
    <dgm:cxn modelId="{4BA771CC-A758-430A-B838-324F9B1A32C9}" srcId="{0EB6B9AB-0D57-4064-AD40-DFFF8C195B2A}" destId="{AE5DA880-6339-4DFD-9141-9BE10531D9C4}" srcOrd="3" destOrd="0" parTransId="{2F5F0D40-A424-45E3-91AF-E671E75D140C}" sibTransId="{D9F4634B-FCEC-4B96-BA52-3094285A2DB2}"/>
    <dgm:cxn modelId="{51DE936A-AD42-8F43-B1BE-0833D94922F3}" type="presOf" srcId="{84408432-E76E-4A7C-A695-F80C08DF71B3}" destId="{74DC0766-51C5-451F-9720-51021FA7E9A2}" srcOrd="0" destOrd="0" presId="urn:microsoft.com/office/officeart/2005/8/layout/radial3"/>
    <dgm:cxn modelId="{2E2901B2-1CDD-9241-BD8B-EADA87AD0863}" type="presOf" srcId="{0EB6B9AB-0D57-4064-AD40-DFFF8C195B2A}" destId="{2584F809-E1E2-44E0-B83F-ED32E8F1F901}" srcOrd="0" destOrd="0" presId="urn:microsoft.com/office/officeart/2005/8/layout/radial3"/>
    <dgm:cxn modelId="{4BCEF598-08EB-C449-AFAB-32BCC917E598}" type="presOf" srcId="{794F807C-45D0-9942-8A4C-3CAA4AD81E50}" destId="{C05E3E1B-EA38-DE42-973F-E48A7C1AE4DA}" srcOrd="0" destOrd="0" presId="urn:microsoft.com/office/officeart/2005/8/layout/radial3"/>
    <dgm:cxn modelId="{999D65DB-39D2-A543-A254-AAC913D81696}" type="presOf" srcId="{AE5DA880-6339-4DFD-9141-9BE10531D9C4}" destId="{7AFEDD90-9C7E-464F-BD37-1D9A533DE534}" srcOrd="0" destOrd="0" presId="urn:microsoft.com/office/officeart/2005/8/layout/radial3"/>
    <dgm:cxn modelId="{7F2F3917-9D98-ED46-A8EF-A6670D281F96}" srcId="{0EB6B9AB-0D57-4064-AD40-DFFF8C195B2A}" destId="{794F807C-45D0-9942-8A4C-3CAA4AD81E50}" srcOrd="4" destOrd="0" parTransId="{917A58ED-5312-1D46-ADD6-A3EDBD7BB761}" sibTransId="{A83C55D4-D0F3-1843-8CD1-EFBC660CE693}"/>
    <dgm:cxn modelId="{EF6CAE06-6B8B-C643-ACF0-4F5838FA9FFB}" type="presOf" srcId="{8BD6ECCA-A0FF-43F4-A9CE-F074BBD5C9BA}" destId="{E7F926AF-DD2A-427E-B7CA-63E4D87A3F4F}" srcOrd="0" destOrd="0" presId="urn:microsoft.com/office/officeart/2005/8/layout/radial3"/>
    <dgm:cxn modelId="{D6BA7112-EF13-400F-9233-63DFE42834F9}" srcId="{0EB6B9AB-0D57-4064-AD40-DFFF8C195B2A}" destId="{8BD6ECCA-A0FF-43F4-A9CE-F074BBD5C9BA}" srcOrd="2" destOrd="0" parTransId="{842E5F28-EE1E-4A4D-A641-2BAB4D069F60}" sibTransId="{54045A24-9C74-4A70-9F1A-651C6B5B9B11}"/>
    <dgm:cxn modelId="{78E87EB9-D024-3943-AB21-9E957BB9ACEA}" type="presOf" srcId="{142ED047-46DF-480B-AFC6-B003972B8633}" destId="{0A939763-F6F5-4AB9-AE9A-0A1368169577}" srcOrd="0" destOrd="0" presId="urn:microsoft.com/office/officeart/2005/8/layout/radial3"/>
    <dgm:cxn modelId="{668E9DCF-96AF-428D-A39D-19AF08A74AB9}" srcId="{0EB6B9AB-0D57-4064-AD40-DFFF8C195B2A}" destId="{84408432-E76E-4A7C-A695-F80C08DF71B3}" srcOrd="0" destOrd="0" parTransId="{7E6B9616-EF79-422E-B7DB-400206B30ADF}" sibTransId="{54AA77E0-2ED5-41E6-BE04-2512211F1C59}"/>
    <dgm:cxn modelId="{67EEF38D-3E60-4617-8BB0-0AAD3058403D}" srcId="{0EB6B9AB-0D57-4064-AD40-DFFF8C195B2A}" destId="{142ED047-46DF-480B-AFC6-B003972B8633}" srcOrd="1" destOrd="0" parTransId="{E0FC3153-E903-4B35-A84F-81CF83D47EC2}" sibTransId="{A1D5EE32-59E0-433F-8A6D-B984A9C72B3E}"/>
    <dgm:cxn modelId="{67963B28-C2DC-4B2D-A3EE-CE38CC98722F}" srcId="{EAD83EFA-5A74-4E19-A7A4-EF9D72C29407}" destId="{0EB6B9AB-0D57-4064-AD40-DFFF8C195B2A}" srcOrd="0" destOrd="0" parTransId="{0E8B5EE5-3A56-4C0C-BD8E-0750A1033EE4}" sibTransId="{0D9062E5-CF89-41BA-8A66-2E85CDBC57A2}"/>
    <dgm:cxn modelId="{AF856D0D-5472-B64F-BDA9-210B323752CC}" type="presParOf" srcId="{13A7D8A4-7AC4-4EA0-9D4F-5211056B6E64}" destId="{F9EA28FB-FB2C-4471-9915-8F08CC959A9C}" srcOrd="0" destOrd="0" presId="urn:microsoft.com/office/officeart/2005/8/layout/radial3"/>
    <dgm:cxn modelId="{0ED65DB8-EA47-0040-A9EA-213CC0217F5B}" type="presParOf" srcId="{F9EA28FB-FB2C-4471-9915-8F08CC959A9C}" destId="{2584F809-E1E2-44E0-B83F-ED32E8F1F901}" srcOrd="0" destOrd="0" presId="urn:microsoft.com/office/officeart/2005/8/layout/radial3"/>
    <dgm:cxn modelId="{60467975-2EAC-9D41-8EEC-819FF30D6B64}" type="presParOf" srcId="{F9EA28FB-FB2C-4471-9915-8F08CC959A9C}" destId="{74DC0766-51C5-451F-9720-51021FA7E9A2}" srcOrd="1" destOrd="0" presId="urn:microsoft.com/office/officeart/2005/8/layout/radial3"/>
    <dgm:cxn modelId="{39C2117F-8B77-8E4C-ADBD-51EB5333A122}" type="presParOf" srcId="{F9EA28FB-FB2C-4471-9915-8F08CC959A9C}" destId="{0A939763-F6F5-4AB9-AE9A-0A1368169577}" srcOrd="2" destOrd="0" presId="urn:microsoft.com/office/officeart/2005/8/layout/radial3"/>
    <dgm:cxn modelId="{E4C810D6-822D-A84E-AC9E-5837F26AAB1F}" type="presParOf" srcId="{F9EA28FB-FB2C-4471-9915-8F08CC959A9C}" destId="{E7F926AF-DD2A-427E-B7CA-63E4D87A3F4F}" srcOrd="3" destOrd="0" presId="urn:microsoft.com/office/officeart/2005/8/layout/radial3"/>
    <dgm:cxn modelId="{83BDC237-6A5A-7F47-B6BB-7AA7867DA1E0}" type="presParOf" srcId="{F9EA28FB-FB2C-4471-9915-8F08CC959A9C}" destId="{7AFEDD90-9C7E-464F-BD37-1D9A533DE534}" srcOrd="4" destOrd="0" presId="urn:microsoft.com/office/officeart/2005/8/layout/radial3"/>
    <dgm:cxn modelId="{1B71D4BF-B50D-3644-AD33-BD98CF3904BB}" type="presParOf" srcId="{F9EA28FB-FB2C-4471-9915-8F08CC959A9C}" destId="{C05E3E1B-EA38-DE42-973F-E48A7C1AE4DA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76AB3F-F6D5-2145-AA72-FE82E8F6213B}" type="doc">
      <dgm:prSet loTypeId="urn:microsoft.com/office/officeart/2005/8/layout/radial4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2F8115C-0B3A-604B-92C2-8E8926FBFE9F}">
      <dgm:prSet phldrT="[Text]"/>
      <dgm:spPr/>
      <dgm:t>
        <a:bodyPr/>
        <a:lstStyle/>
        <a:p>
          <a:r>
            <a:rPr lang="en-US" b="1" dirty="0" err="1" smtClean="0"/>
            <a:t>Kielen</a:t>
          </a:r>
          <a:r>
            <a:rPr lang="en-US" b="1" dirty="0" smtClean="0"/>
            <a:t> </a:t>
          </a:r>
          <a:r>
            <a:rPr lang="en-US" b="1" dirty="0" err="1" smtClean="0"/>
            <a:t>ja</a:t>
          </a:r>
          <a:r>
            <a:rPr lang="en-US" b="1" dirty="0" smtClean="0"/>
            <a:t> </a:t>
          </a:r>
          <a:r>
            <a:rPr lang="en-US" b="1" dirty="0" err="1" smtClean="0"/>
            <a:t>sisältöjen</a:t>
          </a:r>
          <a:r>
            <a:rPr lang="en-US" b="1" dirty="0" smtClean="0"/>
            <a:t> </a:t>
          </a:r>
          <a:r>
            <a:rPr lang="en-US" b="1" dirty="0" err="1" smtClean="0"/>
            <a:t>oppiminen</a:t>
          </a:r>
          <a:endParaRPr lang="en-US" b="1" dirty="0"/>
        </a:p>
      </dgm:t>
    </dgm:pt>
    <dgm:pt modelId="{1C83A55C-FA9F-F146-87CB-6CC27A37D7F5}" type="parTrans" cxnId="{AEC29A5B-E5C7-054C-BB14-830B0C2C3D4C}">
      <dgm:prSet/>
      <dgm:spPr/>
      <dgm:t>
        <a:bodyPr/>
        <a:lstStyle/>
        <a:p>
          <a:endParaRPr lang="en-US"/>
        </a:p>
      </dgm:t>
    </dgm:pt>
    <dgm:pt modelId="{2800EFB9-38B4-1946-B646-2AA6779EB2C2}" type="sibTrans" cxnId="{AEC29A5B-E5C7-054C-BB14-830B0C2C3D4C}">
      <dgm:prSet/>
      <dgm:spPr/>
      <dgm:t>
        <a:bodyPr/>
        <a:lstStyle/>
        <a:p>
          <a:endParaRPr lang="en-US"/>
        </a:p>
      </dgm:t>
    </dgm:pt>
    <dgm:pt modelId="{7F5B4F20-50F5-B840-84B9-BD8754572C96}">
      <dgm:prSet phldrT="[Text]"/>
      <dgm:spPr/>
      <dgm:t>
        <a:bodyPr/>
        <a:lstStyle/>
        <a:p>
          <a:r>
            <a:rPr lang="en-US" b="1" dirty="0" err="1" smtClean="0"/>
            <a:t>Aiemmat</a:t>
          </a:r>
          <a:r>
            <a:rPr lang="en-US" b="1" dirty="0" smtClean="0"/>
            <a:t> </a:t>
          </a:r>
          <a:r>
            <a:rPr lang="en-US" b="1" dirty="0" err="1" smtClean="0"/>
            <a:t>tiedot</a:t>
          </a:r>
          <a:r>
            <a:rPr lang="en-US" b="1" dirty="0" smtClean="0"/>
            <a:t> </a:t>
          </a:r>
          <a:r>
            <a:rPr lang="en-US" b="1" dirty="0" err="1" smtClean="0"/>
            <a:t>ja</a:t>
          </a:r>
          <a:r>
            <a:rPr lang="en-US" b="1" dirty="0" smtClean="0"/>
            <a:t> </a:t>
          </a:r>
          <a:r>
            <a:rPr lang="en-US" b="1" dirty="0" err="1" smtClean="0"/>
            <a:t>kokemukset</a:t>
          </a:r>
          <a:endParaRPr lang="en-US" b="1" dirty="0" smtClean="0"/>
        </a:p>
        <a:p>
          <a:r>
            <a:rPr lang="en-US" dirty="0" smtClean="0">
              <a:sym typeface="Wingdings"/>
            </a:rPr>
            <a:t> </a:t>
          </a:r>
          <a:r>
            <a:rPr lang="en-US" dirty="0" err="1" smtClean="0">
              <a:sym typeface="Wingdings"/>
            </a:rPr>
            <a:t>Rakentaa</a:t>
          </a:r>
          <a:r>
            <a:rPr lang="en-US" dirty="0" smtClean="0">
              <a:sym typeface="Wingdings"/>
            </a:rPr>
            <a:t> </a:t>
          </a:r>
          <a:r>
            <a:rPr lang="en-US" dirty="0" err="1" smtClean="0">
              <a:sym typeface="Wingdings"/>
            </a:rPr>
            <a:t>niiden</a:t>
          </a:r>
          <a:r>
            <a:rPr lang="en-US" dirty="0" smtClean="0">
              <a:sym typeface="Wingdings"/>
            </a:rPr>
            <a:t> </a:t>
          </a:r>
          <a:r>
            <a:rPr lang="en-US" dirty="0" err="1" smtClean="0">
              <a:sym typeface="Wingdings"/>
            </a:rPr>
            <a:t>varaan</a:t>
          </a:r>
          <a:r>
            <a:rPr lang="en-US" dirty="0" smtClean="0">
              <a:sym typeface="Wingdings"/>
            </a:rPr>
            <a:t>, </a:t>
          </a:r>
          <a:r>
            <a:rPr lang="en-US" dirty="0" err="1" smtClean="0">
              <a:sym typeface="Wingdings"/>
            </a:rPr>
            <a:t>laajentaa</a:t>
          </a:r>
          <a:r>
            <a:rPr lang="en-US" dirty="0" smtClean="0">
              <a:sym typeface="Wingdings"/>
            </a:rPr>
            <a:t> </a:t>
          </a:r>
          <a:r>
            <a:rPr lang="en-US" dirty="0" err="1" smtClean="0">
              <a:sym typeface="Wingdings"/>
            </a:rPr>
            <a:t>niitä</a:t>
          </a:r>
          <a:endParaRPr lang="en-US" dirty="0"/>
        </a:p>
      </dgm:t>
    </dgm:pt>
    <dgm:pt modelId="{033AF00A-0CDE-B345-BDB0-9A1986B6D804}" type="parTrans" cxnId="{0AC7ADB8-A0C8-F046-B2F6-B589F2602DC8}">
      <dgm:prSet/>
      <dgm:spPr/>
      <dgm:t>
        <a:bodyPr/>
        <a:lstStyle/>
        <a:p>
          <a:endParaRPr lang="en-US"/>
        </a:p>
      </dgm:t>
    </dgm:pt>
    <dgm:pt modelId="{41BDAAC2-4509-3542-9FEC-6F01E96AE1BF}" type="sibTrans" cxnId="{0AC7ADB8-A0C8-F046-B2F6-B589F2602DC8}">
      <dgm:prSet/>
      <dgm:spPr/>
      <dgm:t>
        <a:bodyPr/>
        <a:lstStyle/>
        <a:p>
          <a:endParaRPr lang="en-US"/>
        </a:p>
      </dgm:t>
    </dgm:pt>
    <dgm:pt modelId="{1616C2CA-A8E2-2F4F-9CCF-AB79CBB43710}">
      <dgm:prSet phldrT="[Text]"/>
      <dgm:spPr/>
      <dgm:t>
        <a:bodyPr/>
        <a:lstStyle/>
        <a:p>
          <a:r>
            <a:rPr lang="en-US" b="1" dirty="0" err="1" smtClean="0"/>
            <a:t>Kieli</a:t>
          </a:r>
          <a:r>
            <a:rPr lang="en-US" b="1" dirty="0" smtClean="0"/>
            <a:t> </a:t>
          </a:r>
          <a:r>
            <a:rPr lang="en-US" b="1" dirty="0" err="1" smtClean="0"/>
            <a:t>merkityksellisessä</a:t>
          </a:r>
          <a:r>
            <a:rPr lang="en-US" b="1" dirty="0" smtClean="0"/>
            <a:t> </a:t>
          </a:r>
          <a:r>
            <a:rPr lang="en-US" b="1" dirty="0" err="1" smtClean="0"/>
            <a:t>toiminnassa</a:t>
          </a:r>
          <a:endParaRPr lang="en-US" b="1" dirty="0" smtClean="0"/>
        </a:p>
        <a:p>
          <a:r>
            <a:rPr lang="en-US" dirty="0" smtClean="0">
              <a:sym typeface="Wingdings"/>
            </a:rPr>
            <a:t> </a:t>
          </a:r>
          <a:r>
            <a:rPr lang="en-US" dirty="0" err="1" smtClean="0">
              <a:sym typeface="Wingdings"/>
            </a:rPr>
            <a:t>haastaa</a:t>
          </a:r>
          <a:r>
            <a:rPr lang="en-US" dirty="0" smtClean="0">
              <a:sym typeface="Wingdings"/>
            </a:rPr>
            <a:t>, </a:t>
          </a:r>
          <a:r>
            <a:rPr lang="en-US" dirty="0" err="1" smtClean="0">
              <a:sym typeface="Wingdings"/>
            </a:rPr>
            <a:t>sitouttaa</a:t>
          </a:r>
          <a:r>
            <a:rPr lang="en-US" dirty="0" smtClean="0">
              <a:sym typeface="Wingdings"/>
            </a:rPr>
            <a:t>, </a:t>
          </a:r>
          <a:r>
            <a:rPr lang="en-US" dirty="0" err="1" smtClean="0">
              <a:sym typeface="Wingdings"/>
            </a:rPr>
            <a:t>tarjoaa</a:t>
          </a:r>
          <a:r>
            <a:rPr lang="en-US" dirty="0" smtClean="0">
              <a:sym typeface="Wingdings"/>
            </a:rPr>
            <a:t> </a:t>
          </a:r>
          <a:r>
            <a:rPr lang="en-US" dirty="0" err="1" smtClean="0">
              <a:sym typeface="Wingdings"/>
            </a:rPr>
            <a:t>tukea</a:t>
          </a:r>
          <a:endParaRPr lang="en-US" dirty="0"/>
        </a:p>
      </dgm:t>
    </dgm:pt>
    <dgm:pt modelId="{B0525863-47C2-D540-86C2-8A4FE397C6EC}" type="parTrans" cxnId="{CBD43532-7A0A-A444-927E-D19629E6D522}">
      <dgm:prSet/>
      <dgm:spPr/>
      <dgm:t>
        <a:bodyPr/>
        <a:lstStyle/>
        <a:p>
          <a:endParaRPr lang="en-US"/>
        </a:p>
      </dgm:t>
    </dgm:pt>
    <dgm:pt modelId="{BCD075F2-291C-D648-B0B1-7B3A443982F8}" type="sibTrans" cxnId="{CBD43532-7A0A-A444-927E-D19629E6D522}">
      <dgm:prSet/>
      <dgm:spPr/>
      <dgm:t>
        <a:bodyPr/>
        <a:lstStyle/>
        <a:p>
          <a:endParaRPr lang="en-US"/>
        </a:p>
      </dgm:t>
    </dgm:pt>
    <dgm:pt modelId="{0A56797A-E1D1-EA44-A83A-FF1D662A2872}">
      <dgm:prSet phldrT="[Text]"/>
      <dgm:spPr/>
      <dgm:t>
        <a:bodyPr/>
        <a:lstStyle/>
        <a:p>
          <a:r>
            <a:rPr lang="en-US" b="1" dirty="0" err="1" smtClean="0"/>
            <a:t>Vuorovaikutuksessa</a:t>
          </a:r>
          <a:r>
            <a:rPr lang="en-US" b="1" dirty="0" smtClean="0"/>
            <a:t> </a:t>
          </a:r>
          <a:r>
            <a:rPr lang="en-US" b="1" dirty="0" err="1" smtClean="0"/>
            <a:t>oppiminen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>
              <a:sym typeface="Wingdings"/>
            </a:rPr>
            <a:t> </a:t>
          </a:r>
          <a:r>
            <a:rPr lang="en-US" dirty="0" err="1" smtClean="0">
              <a:sym typeface="Wingdings"/>
            </a:rPr>
            <a:t>oppimisen</a:t>
          </a:r>
          <a:r>
            <a:rPr lang="en-US" dirty="0" smtClean="0">
              <a:sym typeface="Wingdings"/>
            </a:rPr>
            <a:t> </a:t>
          </a:r>
          <a:r>
            <a:rPr lang="en-US" dirty="0" err="1" smtClean="0">
              <a:sym typeface="Wingdings"/>
            </a:rPr>
            <a:t>yhteisöllisyys</a:t>
          </a:r>
          <a:r>
            <a:rPr lang="en-US" dirty="0" smtClean="0">
              <a:sym typeface="Wingdings"/>
            </a:rPr>
            <a:t>, </a:t>
          </a:r>
          <a:r>
            <a:rPr lang="en-US" dirty="0" err="1" smtClean="0">
              <a:sym typeface="Wingdings"/>
            </a:rPr>
            <a:t>sosiaalistuminen</a:t>
          </a:r>
          <a:endParaRPr lang="en-US" dirty="0"/>
        </a:p>
      </dgm:t>
    </dgm:pt>
    <dgm:pt modelId="{C87E0DC5-6237-1F4D-9A94-0BDE81F28D54}" type="parTrans" cxnId="{DF63353A-29DB-2648-B6DB-263DDDE50032}">
      <dgm:prSet/>
      <dgm:spPr/>
      <dgm:t>
        <a:bodyPr/>
        <a:lstStyle/>
        <a:p>
          <a:endParaRPr lang="en-US"/>
        </a:p>
      </dgm:t>
    </dgm:pt>
    <dgm:pt modelId="{826329E4-C113-774F-A2F2-C0DA89A725D7}" type="sibTrans" cxnId="{DF63353A-29DB-2648-B6DB-263DDDE50032}">
      <dgm:prSet/>
      <dgm:spPr/>
      <dgm:t>
        <a:bodyPr/>
        <a:lstStyle/>
        <a:p>
          <a:endParaRPr lang="en-US"/>
        </a:p>
      </dgm:t>
    </dgm:pt>
    <dgm:pt modelId="{6A97F66C-7C30-8F47-B6E8-D3AC44947C95}">
      <dgm:prSet/>
      <dgm:spPr/>
      <dgm:t>
        <a:bodyPr/>
        <a:lstStyle/>
        <a:p>
          <a:r>
            <a:rPr lang="en-US" b="1" dirty="0" err="1" smtClean="0"/>
            <a:t>Oppimisen</a:t>
          </a:r>
          <a:r>
            <a:rPr lang="en-US" b="1" dirty="0" smtClean="0"/>
            <a:t> </a:t>
          </a:r>
          <a:r>
            <a:rPr lang="en-US" b="1" dirty="0" err="1" smtClean="0"/>
            <a:t>arviointi</a:t>
          </a:r>
          <a:r>
            <a:rPr lang="en-US" b="1" dirty="0" smtClean="0"/>
            <a:t> </a:t>
          </a:r>
          <a:r>
            <a:rPr lang="en-US" b="1" dirty="0" err="1" smtClean="0"/>
            <a:t>ja</a:t>
          </a:r>
          <a:r>
            <a:rPr lang="en-US" b="1" dirty="0" smtClean="0"/>
            <a:t> </a:t>
          </a:r>
          <a:r>
            <a:rPr lang="en-US" b="1" dirty="0" err="1" smtClean="0"/>
            <a:t>palaute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>
              <a:sym typeface="Wingdings"/>
            </a:rPr>
            <a:t> </a:t>
          </a:r>
          <a:r>
            <a:rPr lang="en-US" dirty="0" err="1" smtClean="0">
              <a:sym typeface="Wingdings"/>
            </a:rPr>
            <a:t>tiedostuttaa</a:t>
          </a:r>
          <a:r>
            <a:rPr lang="en-US" dirty="0" smtClean="0">
              <a:sym typeface="Wingdings"/>
            </a:rPr>
            <a:t> </a:t>
          </a:r>
          <a:r>
            <a:rPr lang="en-US" dirty="0" err="1" smtClean="0">
              <a:sym typeface="Wingdings"/>
            </a:rPr>
            <a:t>kielestä</a:t>
          </a:r>
          <a:r>
            <a:rPr lang="en-US" dirty="0" smtClean="0">
              <a:sym typeface="Wingdings"/>
            </a:rPr>
            <a:t> </a:t>
          </a:r>
          <a:r>
            <a:rPr lang="en-US" dirty="0" err="1" smtClean="0">
              <a:sym typeface="Wingdings"/>
            </a:rPr>
            <a:t>ja</a:t>
          </a:r>
          <a:r>
            <a:rPr lang="en-US" dirty="0" smtClean="0">
              <a:sym typeface="Wingdings"/>
            </a:rPr>
            <a:t> </a:t>
          </a:r>
          <a:r>
            <a:rPr lang="en-US" dirty="0" err="1" smtClean="0">
              <a:sym typeface="Wingdings"/>
            </a:rPr>
            <a:t>oppimisen</a:t>
          </a:r>
          <a:r>
            <a:rPr lang="en-US" dirty="0" smtClean="0">
              <a:sym typeface="Wingdings"/>
            </a:rPr>
            <a:t> </a:t>
          </a:r>
          <a:r>
            <a:rPr lang="en-US" dirty="0" err="1" smtClean="0">
              <a:sym typeface="Wingdings"/>
            </a:rPr>
            <a:t>strategioista</a:t>
          </a:r>
          <a:r>
            <a:rPr lang="en-US" dirty="0" smtClean="0"/>
            <a:t> </a:t>
          </a:r>
          <a:endParaRPr lang="en-US" dirty="0"/>
        </a:p>
      </dgm:t>
    </dgm:pt>
    <dgm:pt modelId="{D5CFB28E-0C05-3E49-84FB-49BF8673DA7A}" type="parTrans" cxnId="{E09415EC-1BEF-C84B-A9D5-5DB5EB8E52ED}">
      <dgm:prSet/>
      <dgm:spPr/>
      <dgm:t>
        <a:bodyPr/>
        <a:lstStyle/>
        <a:p>
          <a:endParaRPr lang="en-US"/>
        </a:p>
      </dgm:t>
    </dgm:pt>
    <dgm:pt modelId="{462F1F6B-E252-B643-8773-388289B7AE3D}" type="sibTrans" cxnId="{E09415EC-1BEF-C84B-A9D5-5DB5EB8E52ED}">
      <dgm:prSet/>
      <dgm:spPr/>
      <dgm:t>
        <a:bodyPr/>
        <a:lstStyle/>
        <a:p>
          <a:endParaRPr lang="en-US"/>
        </a:p>
      </dgm:t>
    </dgm:pt>
    <dgm:pt modelId="{D0E75B09-CA21-6149-9576-7FC3E18873D1}" type="pres">
      <dgm:prSet presAssocID="{0F76AB3F-F6D5-2145-AA72-FE82E8F621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48873A80-28E1-BC43-9DFC-52A406308396}" type="pres">
      <dgm:prSet presAssocID="{C2F8115C-0B3A-604B-92C2-8E8926FBFE9F}" presName="centerShape" presStyleLbl="node0" presStyleIdx="0" presStyleCnt="1"/>
      <dgm:spPr/>
      <dgm:t>
        <a:bodyPr/>
        <a:lstStyle/>
        <a:p>
          <a:endParaRPr lang="fi-FI"/>
        </a:p>
      </dgm:t>
    </dgm:pt>
    <dgm:pt modelId="{EBCCA190-CC7A-3842-A613-B518274EC2C3}" type="pres">
      <dgm:prSet presAssocID="{033AF00A-0CDE-B345-BDB0-9A1986B6D804}" presName="parTrans" presStyleLbl="bgSibTrans2D1" presStyleIdx="0" presStyleCnt="4"/>
      <dgm:spPr/>
      <dgm:t>
        <a:bodyPr/>
        <a:lstStyle/>
        <a:p>
          <a:endParaRPr lang="fi-FI"/>
        </a:p>
      </dgm:t>
    </dgm:pt>
    <dgm:pt modelId="{177A329F-1F79-074C-8BC6-05F1B278D873}" type="pres">
      <dgm:prSet presAssocID="{7F5B4F20-50F5-B840-84B9-BD8754572C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9B314-D835-F345-ACBB-13FD8D1A1B0C}" type="pres">
      <dgm:prSet presAssocID="{B0525863-47C2-D540-86C2-8A4FE397C6EC}" presName="parTrans" presStyleLbl="bgSibTrans2D1" presStyleIdx="1" presStyleCnt="4"/>
      <dgm:spPr/>
      <dgm:t>
        <a:bodyPr/>
        <a:lstStyle/>
        <a:p>
          <a:endParaRPr lang="fi-FI"/>
        </a:p>
      </dgm:t>
    </dgm:pt>
    <dgm:pt modelId="{D0E606C0-773E-ED44-9874-5AD00B0F9B07}" type="pres">
      <dgm:prSet presAssocID="{1616C2CA-A8E2-2F4F-9CCF-AB79CBB4371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4DFBFE3-5A3B-7E40-A417-D8E34DDA6053}" type="pres">
      <dgm:prSet presAssocID="{C87E0DC5-6237-1F4D-9A94-0BDE81F28D54}" presName="parTrans" presStyleLbl="bgSibTrans2D1" presStyleIdx="2" presStyleCnt="4"/>
      <dgm:spPr/>
      <dgm:t>
        <a:bodyPr/>
        <a:lstStyle/>
        <a:p>
          <a:endParaRPr lang="fi-FI"/>
        </a:p>
      </dgm:t>
    </dgm:pt>
    <dgm:pt modelId="{E4357AE2-CEDB-2045-A34B-C62D1E5C0FB7}" type="pres">
      <dgm:prSet presAssocID="{0A56797A-E1D1-EA44-A83A-FF1D662A287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BAF4A9F-5927-B244-BA26-18F366F18690}" type="pres">
      <dgm:prSet presAssocID="{D5CFB28E-0C05-3E49-84FB-49BF8673DA7A}" presName="parTrans" presStyleLbl="bgSibTrans2D1" presStyleIdx="3" presStyleCnt="4"/>
      <dgm:spPr/>
      <dgm:t>
        <a:bodyPr/>
        <a:lstStyle/>
        <a:p>
          <a:endParaRPr lang="fi-FI"/>
        </a:p>
      </dgm:t>
    </dgm:pt>
    <dgm:pt modelId="{A3B6EB21-72C0-AD45-ADF4-C10E246B7359}" type="pres">
      <dgm:prSet presAssocID="{6A97F66C-7C30-8F47-B6E8-D3AC44947C9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9415EC-1BEF-C84B-A9D5-5DB5EB8E52ED}" srcId="{C2F8115C-0B3A-604B-92C2-8E8926FBFE9F}" destId="{6A97F66C-7C30-8F47-B6E8-D3AC44947C95}" srcOrd="3" destOrd="0" parTransId="{D5CFB28E-0C05-3E49-84FB-49BF8673DA7A}" sibTransId="{462F1F6B-E252-B643-8773-388289B7AE3D}"/>
    <dgm:cxn modelId="{DF63353A-29DB-2648-B6DB-263DDDE50032}" srcId="{C2F8115C-0B3A-604B-92C2-8E8926FBFE9F}" destId="{0A56797A-E1D1-EA44-A83A-FF1D662A2872}" srcOrd="2" destOrd="0" parTransId="{C87E0DC5-6237-1F4D-9A94-0BDE81F28D54}" sibTransId="{826329E4-C113-774F-A2F2-C0DA89A725D7}"/>
    <dgm:cxn modelId="{D0220E86-4C19-C948-AB06-F5940BDA3949}" type="presOf" srcId="{B0525863-47C2-D540-86C2-8A4FE397C6EC}" destId="{34E9B314-D835-F345-ACBB-13FD8D1A1B0C}" srcOrd="0" destOrd="0" presId="urn:microsoft.com/office/officeart/2005/8/layout/radial4"/>
    <dgm:cxn modelId="{195D0956-8912-3C4C-A97F-1526B6BA181D}" type="presOf" srcId="{C87E0DC5-6237-1F4D-9A94-0BDE81F28D54}" destId="{04DFBFE3-5A3B-7E40-A417-D8E34DDA6053}" srcOrd="0" destOrd="0" presId="urn:microsoft.com/office/officeart/2005/8/layout/radial4"/>
    <dgm:cxn modelId="{FA285549-9E08-9A42-AE8A-83AA75715E70}" type="presOf" srcId="{1616C2CA-A8E2-2F4F-9CCF-AB79CBB43710}" destId="{D0E606C0-773E-ED44-9874-5AD00B0F9B07}" srcOrd="0" destOrd="0" presId="urn:microsoft.com/office/officeart/2005/8/layout/radial4"/>
    <dgm:cxn modelId="{C7F45CB1-6285-B24C-BC8D-9A1B1B432CB7}" type="presOf" srcId="{D5CFB28E-0C05-3E49-84FB-49BF8673DA7A}" destId="{0BAF4A9F-5927-B244-BA26-18F366F18690}" srcOrd="0" destOrd="0" presId="urn:microsoft.com/office/officeart/2005/8/layout/radial4"/>
    <dgm:cxn modelId="{56462347-3DBC-5246-9A54-77CB25CF666D}" type="presOf" srcId="{6A97F66C-7C30-8F47-B6E8-D3AC44947C95}" destId="{A3B6EB21-72C0-AD45-ADF4-C10E246B7359}" srcOrd="0" destOrd="0" presId="urn:microsoft.com/office/officeart/2005/8/layout/radial4"/>
    <dgm:cxn modelId="{65A86929-49CD-ED4B-BA08-93808566BD41}" type="presOf" srcId="{0F76AB3F-F6D5-2145-AA72-FE82E8F6213B}" destId="{D0E75B09-CA21-6149-9576-7FC3E18873D1}" srcOrd="0" destOrd="0" presId="urn:microsoft.com/office/officeart/2005/8/layout/radial4"/>
    <dgm:cxn modelId="{0AC7ADB8-A0C8-F046-B2F6-B589F2602DC8}" srcId="{C2F8115C-0B3A-604B-92C2-8E8926FBFE9F}" destId="{7F5B4F20-50F5-B840-84B9-BD8754572C96}" srcOrd="0" destOrd="0" parTransId="{033AF00A-0CDE-B345-BDB0-9A1986B6D804}" sibTransId="{41BDAAC2-4509-3542-9FEC-6F01E96AE1BF}"/>
    <dgm:cxn modelId="{CBD43532-7A0A-A444-927E-D19629E6D522}" srcId="{C2F8115C-0B3A-604B-92C2-8E8926FBFE9F}" destId="{1616C2CA-A8E2-2F4F-9CCF-AB79CBB43710}" srcOrd="1" destOrd="0" parTransId="{B0525863-47C2-D540-86C2-8A4FE397C6EC}" sibTransId="{BCD075F2-291C-D648-B0B1-7B3A443982F8}"/>
    <dgm:cxn modelId="{AEC29A5B-E5C7-054C-BB14-830B0C2C3D4C}" srcId="{0F76AB3F-F6D5-2145-AA72-FE82E8F6213B}" destId="{C2F8115C-0B3A-604B-92C2-8E8926FBFE9F}" srcOrd="0" destOrd="0" parTransId="{1C83A55C-FA9F-F146-87CB-6CC27A37D7F5}" sibTransId="{2800EFB9-38B4-1946-B646-2AA6779EB2C2}"/>
    <dgm:cxn modelId="{920A284D-225D-084F-A3EC-EB1C0A739D9D}" type="presOf" srcId="{033AF00A-0CDE-B345-BDB0-9A1986B6D804}" destId="{EBCCA190-CC7A-3842-A613-B518274EC2C3}" srcOrd="0" destOrd="0" presId="urn:microsoft.com/office/officeart/2005/8/layout/radial4"/>
    <dgm:cxn modelId="{4183F75C-D7D6-BE49-B024-9425870744D3}" type="presOf" srcId="{C2F8115C-0B3A-604B-92C2-8E8926FBFE9F}" destId="{48873A80-28E1-BC43-9DFC-52A406308396}" srcOrd="0" destOrd="0" presId="urn:microsoft.com/office/officeart/2005/8/layout/radial4"/>
    <dgm:cxn modelId="{4C9C5A73-1997-3A4E-AF5D-4B50549FE174}" type="presOf" srcId="{7F5B4F20-50F5-B840-84B9-BD8754572C96}" destId="{177A329F-1F79-074C-8BC6-05F1B278D873}" srcOrd="0" destOrd="0" presId="urn:microsoft.com/office/officeart/2005/8/layout/radial4"/>
    <dgm:cxn modelId="{406D5FFF-639D-FD41-8B91-378B3D748AD5}" type="presOf" srcId="{0A56797A-E1D1-EA44-A83A-FF1D662A2872}" destId="{E4357AE2-CEDB-2045-A34B-C62D1E5C0FB7}" srcOrd="0" destOrd="0" presId="urn:microsoft.com/office/officeart/2005/8/layout/radial4"/>
    <dgm:cxn modelId="{C743B1CB-BA8A-F94E-9B3B-37927CC4483C}" type="presParOf" srcId="{D0E75B09-CA21-6149-9576-7FC3E18873D1}" destId="{48873A80-28E1-BC43-9DFC-52A406308396}" srcOrd="0" destOrd="0" presId="urn:microsoft.com/office/officeart/2005/8/layout/radial4"/>
    <dgm:cxn modelId="{51D61461-2835-FD47-BE4D-299D9189ABDD}" type="presParOf" srcId="{D0E75B09-CA21-6149-9576-7FC3E18873D1}" destId="{EBCCA190-CC7A-3842-A613-B518274EC2C3}" srcOrd="1" destOrd="0" presId="urn:microsoft.com/office/officeart/2005/8/layout/radial4"/>
    <dgm:cxn modelId="{537E8306-CA1B-2347-A6FE-38F468A239F7}" type="presParOf" srcId="{D0E75B09-CA21-6149-9576-7FC3E18873D1}" destId="{177A329F-1F79-074C-8BC6-05F1B278D873}" srcOrd="2" destOrd="0" presId="urn:microsoft.com/office/officeart/2005/8/layout/radial4"/>
    <dgm:cxn modelId="{6F4DBA3C-FD25-4040-A244-A98F73602743}" type="presParOf" srcId="{D0E75B09-CA21-6149-9576-7FC3E18873D1}" destId="{34E9B314-D835-F345-ACBB-13FD8D1A1B0C}" srcOrd="3" destOrd="0" presId="urn:microsoft.com/office/officeart/2005/8/layout/radial4"/>
    <dgm:cxn modelId="{B7FF6881-384F-C34F-99B7-14105184F565}" type="presParOf" srcId="{D0E75B09-CA21-6149-9576-7FC3E18873D1}" destId="{D0E606C0-773E-ED44-9874-5AD00B0F9B07}" srcOrd="4" destOrd="0" presId="urn:microsoft.com/office/officeart/2005/8/layout/radial4"/>
    <dgm:cxn modelId="{C048BD86-6852-5842-B209-788E86716E22}" type="presParOf" srcId="{D0E75B09-CA21-6149-9576-7FC3E18873D1}" destId="{04DFBFE3-5A3B-7E40-A417-D8E34DDA6053}" srcOrd="5" destOrd="0" presId="urn:microsoft.com/office/officeart/2005/8/layout/radial4"/>
    <dgm:cxn modelId="{67A4703A-5F67-544D-AAD1-40BD6476B988}" type="presParOf" srcId="{D0E75B09-CA21-6149-9576-7FC3E18873D1}" destId="{E4357AE2-CEDB-2045-A34B-C62D1E5C0FB7}" srcOrd="6" destOrd="0" presId="urn:microsoft.com/office/officeart/2005/8/layout/radial4"/>
    <dgm:cxn modelId="{6630C8A9-11BD-0E48-B4A6-3856658B90D8}" type="presParOf" srcId="{D0E75B09-CA21-6149-9576-7FC3E18873D1}" destId="{0BAF4A9F-5927-B244-BA26-18F366F18690}" srcOrd="7" destOrd="0" presId="urn:microsoft.com/office/officeart/2005/8/layout/radial4"/>
    <dgm:cxn modelId="{622182AC-304D-FC43-911C-BC23C532267F}" type="presParOf" srcId="{D0E75B09-CA21-6149-9576-7FC3E18873D1}" destId="{A3B6EB21-72C0-AD45-ADF4-C10E246B735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F13549-46EA-4A39-A104-2D5CB1DEBC8D}" type="doc">
      <dgm:prSet loTypeId="urn:microsoft.com/office/officeart/2005/8/layout/arrow2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fi-FI"/>
        </a:p>
      </dgm:t>
    </dgm:pt>
    <dgm:pt modelId="{6300323B-489D-4DB5-900F-C5122DB74B3F}">
      <dgm:prSet phldrT="[Text]"/>
      <dgm:spPr/>
      <dgm:t>
        <a:bodyPr/>
        <a:lstStyle/>
        <a:p>
          <a:r>
            <a:rPr lang="fi-FI" dirty="0" smtClean="0"/>
            <a:t>Arkikieli</a:t>
          </a:r>
          <a:endParaRPr lang="fi-FI" dirty="0"/>
        </a:p>
      </dgm:t>
    </dgm:pt>
    <dgm:pt modelId="{5F95DABF-D361-4B3E-8365-4F3CD7B2CD4D}" type="parTrans" cxnId="{BA822AAB-DC00-44E8-9C18-A8DBFB1D0AF8}">
      <dgm:prSet/>
      <dgm:spPr/>
      <dgm:t>
        <a:bodyPr/>
        <a:lstStyle/>
        <a:p>
          <a:endParaRPr lang="fi-FI"/>
        </a:p>
      </dgm:t>
    </dgm:pt>
    <dgm:pt modelId="{8DE7B8CC-692D-41AF-B76D-974B56DD4299}" type="sibTrans" cxnId="{BA822AAB-DC00-44E8-9C18-A8DBFB1D0AF8}">
      <dgm:prSet/>
      <dgm:spPr/>
      <dgm:t>
        <a:bodyPr/>
        <a:lstStyle/>
        <a:p>
          <a:endParaRPr lang="fi-FI"/>
        </a:p>
      </dgm:t>
    </dgm:pt>
    <dgm:pt modelId="{4F469294-B76F-4162-97AF-394A54C09AB3}">
      <dgm:prSet phldrT="[Text]"/>
      <dgm:spPr/>
      <dgm:t>
        <a:bodyPr/>
        <a:lstStyle/>
        <a:p>
          <a:r>
            <a:rPr lang="fi-FI" dirty="0" smtClean="0"/>
            <a:t>Tiedonalan kieli</a:t>
          </a:r>
          <a:endParaRPr lang="fi-FI" dirty="0"/>
        </a:p>
      </dgm:t>
    </dgm:pt>
    <dgm:pt modelId="{D23E767E-69CE-4C14-9DDE-042581757A69}" type="parTrans" cxnId="{A3CD72D6-EF92-41E1-A26A-28F2138C8AAB}">
      <dgm:prSet/>
      <dgm:spPr/>
      <dgm:t>
        <a:bodyPr/>
        <a:lstStyle/>
        <a:p>
          <a:endParaRPr lang="fi-FI"/>
        </a:p>
      </dgm:t>
    </dgm:pt>
    <dgm:pt modelId="{893DB364-6A4D-4629-A382-6196578C2F43}" type="sibTrans" cxnId="{A3CD72D6-EF92-41E1-A26A-28F2138C8AAB}">
      <dgm:prSet/>
      <dgm:spPr/>
      <dgm:t>
        <a:bodyPr/>
        <a:lstStyle/>
        <a:p>
          <a:endParaRPr lang="fi-FI"/>
        </a:p>
      </dgm:t>
    </dgm:pt>
    <dgm:pt modelId="{FF5CC9E7-8049-4E6E-A85A-D2F71A3DC7F9}" type="pres">
      <dgm:prSet presAssocID="{73F13549-46EA-4A39-A104-2D5CB1DEBC8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F2E37A78-D4EB-4BFD-BC53-FF1FDFAD1309}" type="pres">
      <dgm:prSet presAssocID="{73F13549-46EA-4A39-A104-2D5CB1DEBC8D}" presName="arrow" presStyleLbl="bgShp" presStyleIdx="0" presStyleCnt="1"/>
      <dgm:spPr>
        <a:solidFill>
          <a:srgbClr val="99CC00"/>
        </a:solidFill>
      </dgm:spPr>
      <dgm:t>
        <a:bodyPr/>
        <a:lstStyle/>
        <a:p>
          <a:endParaRPr lang="fi-FI"/>
        </a:p>
      </dgm:t>
    </dgm:pt>
    <dgm:pt modelId="{9CCD3DB3-E181-4AB5-AFD6-1E9DC7065206}" type="pres">
      <dgm:prSet presAssocID="{73F13549-46EA-4A39-A104-2D5CB1DEBC8D}" presName="arrowDiagram2" presStyleCnt="0"/>
      <dgm:spPr/>
      <dgm:t>
        <a:bodyPr/>
        <a:lstStyle/>
        <a:p>
          <a:endParaRPr lang="fi-FI"/>
        </a:p>
      </dgm:t>
    </dgm:pt>
    <dgm:pt modelId="{30D6E1F1-3BBB-40A5-A9D7-CFF903AC0F70}" type="pres">
      <dgm:prSet presAssocID="{6300323B-489D-4DB5-900F-C5122DB74B3F}" presName="bullet2a" presStyleLbl="node1" presStyleIdx="0" presStyleCnt="2"/>
      <dgm:spPr>
        <a:solidFill>
          <a:srgbClr val="669900"/>
        </a:solidFill>
      </dgm:spPr>
      <dgm:t>
        <a:bodyPr/>
        <a:lstStyle/>
        <a:p>
          <a:endParaRPr lang="fi-FI"/>
        </a:p>
      </dgm:t>
    </dgm:pt>
    <dgm:pt modelId="{C6A1CB99-FCEE-4980-A22F-164A9E348B81}" type="pres">
      <dgm:prSet presAssocID="{6300323B-489D-4DB5-900F-C5122DB74B3F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90A1A88-05E2-469D-8F94-ECE2DAF7611A}" type="pres">
      <dgm:prSet presAssocID="{4F469294-B76F-4162-97AF-394A54C09AB3}" presName="bullet2b" presStyleLbl="node1" presStyleIdx="1" presStyleCnt="2"/>
      <dgm:spPr>
        <a:solidFill>
          <a:srgbClr val="669900"/>
        </a:solidFill>
      </dgm:spPr>
      <dgm:t>
        <a:bodyPr/>
        <a:lstStyle/>
        <a:p>
          <a:endParaRPr lang="fi-FI"/>
        </a:p>
      </dgm:t>
    </dgm:pt>
    <dgm:pt modelId="{73A178C7-36EE-4E5E-88B0-89ADAD7843FB}" type="pres">
      <dgm:prSet presAssocID="{4F469294-B76F-4162-97AF-394A54C09AB3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BA822AAB-DC00-44E8-9C18-A8DBFB1D0AF8}" srcId="{73F13549-46EA-4A39-A104-2D5CB1DEBC8D}" destId="{6300323B-489D-4DB5-900F-C5122DB74B3F}" srcOrd="0" destOrd="0" parTransId="{5F95DABF-D361-4B3E-8365-4F3CD7B2CD4D}" sibTransId="{8DE7B8CC-692D-41AF-B76D-974B56DD4299}"/>
    <dgm:cxn modelId="{D6253A62-3F41-40F0-B82E-350DB5B24F7F}" type="presOf" srcId="{73F13549-46EA-4A39-A104-2D5CB1DEBC8D}" destId="{FF5CC9E7-8049-4E6E-A85A-D2F71A3DC7F9}" srcOrd="0" destOrd="0" presId="urn:microsoft.com/office/officeart/2005/8/layout/arrow2"/>
    <dgm:cxn modelId="{A3CD72D6-EF92-41E1-A26A-28F2138C8AAB}" srcId="{73F13549-46EA-4A39-A104-2D5CB1DEBC8D}" destId="{4F469294-B76F-4162-97AF-394A54C09AB3}" srcOrd="1" destOrd="0" parTransId="{D23E767E-69CE-4C14-9DDE-042581757A69}" sibTransId="{893DB364-6A4D-4629-A382-6196578C2F43}"/>
    <dgm:cxn modelId="{59E3734F-4A8E-436B-A92C-F52E4137127B}" type="presOf" srcId="{6300323B-489D-4DB5-900F-C5122DB74B3F}" destId="{C6A1CB99-FCEE-4980-A22F-164A9E348B81}" srcOrd="0" destOrd="0" presId="urn:microsoft.com/office/officeart/2005/8/layout/arrow2"/>
    <dgm:cxn modelId="{1F46A68F-4740-491D-A4EE-C083DFA6BB82}" type="presOf" srcId="{4F469294-B76F-4162-97AF-394A54C09AB3}" destId="{73A178C7-36EE-4E5E-88B0-89ADAD7843FB}" srcOrd="0" destOrd="0" presId="urn:microsoft.com/office/officeart/2005/8/layout/arrow2"/>
    <dgm:cxn modelId="{33D4BB1E-9F22-447F-B70B-216AC8FAB627}" type="presParOf" srcId="{FF5CC9E7-8049-4E6E-A85A-D2F71A3DC7F9}" destId="{F2E37A78-D4EB-4BFD-BC53-FF1FDFAD1309}" srcOrd="0" destOrd="0" presId="urn:microsoft.com/office/officeart/2005/8/layout/arrow2"/>
    <dgm:cxn modelId="{5369B0AC-F82F-4678-ACDF-F748A159968C}" type="presParOf" srcId="{FF5CC9E7-8049-4E6E-A85A-D2F71A3DC7F9}" destId="{9CCD3DB3-E181-4AB5-AFD6-1E9DC7065206}" srcOrd="1" destOrd="0" presId="urn:microsoft.com/office/officeart/2005/8/layout/arrow2"/>
    <dgm:cxn modelId="{D10E4535-25B1-4AE8-975D-366E8D801B58}" type="presParOf" srcId="{9CCD3DB3-E181-4AB5-AFD6-1E9DC7065206}" destId="{30D6E1F1-3BBB-40A5-A9D7-CFF903AC0F70}" srcOrd="0" destOrd="0" presId="urn:microsoft.com/office/officeart/2005/8/layout/arrow2"/>
    <dgm:cxn modelId="{9342FB7C-4CED-4CB2-A60B-DE49B3C52337}" type="presParOf" srcId="{9CCD3DB3-E181-4AB5-AFD6-1E9DC7065206}" destId="{C6A1CB99-FCEE-4980-A22F-164A9E348B81}" srcOrd="1" destOrd="0" presId="urn:microsoft.com/office/officeart/2005/8/layout/arrow2"/>
    <dgm:cxn modelId="{8432D1EA-C351-4116-B908-9578F008540D}" type="presParOf" srcId="{9CCD3DB3-E181-4AB5-AFD6-1E9DC7065206}" destId="{C90A1A88-05E2-469D-8F94-ECE2DAF7611A}" srcOrd="2" destOrd="0" presId="urn:microsoft.com/office/officeart/2005/8/layout/arrow2"/>
    <dgm:cxn modelId="{21DE02A3-E323-4D32-87A4-436BCEC80DF0}" type="presParOf" srcId="{9CCD3DB3-E181-4AB5-AFD6-1E9DC7065206}" destId="{73A178C7-36EE-4E5E-88B0-89ADAD7843FB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4F809-E1E2-44E0-B83F-ED32E8F1F901}">
      <dsp:nvSpPr>
        <dsp:cNvPr id="0" name=""/>
        <dsp:cNvSpPr/>
      </dsp:nvSpPr>
      <dsp:spPr>
        <a:xfrm>
          <a:off x="2566072" y="1175700"/>
          <a:ext cx="2752594" cy="2752594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5900" kern="1200" dirty="0" smtClean="0"/>
            <a:t>Nadja</a:t>
          </a:r>
          <a:endParaRPr lang="fi-FI" sz="5900" kern="1200" dirty="0"/>
        </a:p>
      </dsp:txBody>
      <dsp:txXfrm>
        <a:off x="2969180" y="1578808"/>
        <a:ext cx="1946378" cy="1946378"/>
      </dsp:txXfrm>
    </dsp:sp>
    <dsp:sp modelId="{74DC0766-51C5-451F-9720-51021FA7E9A2}">
      <dsp:nvSpPr>
        <dsp:cNvPr id="0" name=""/>
        <dsp:cNvSpPr/>
      </dsp:nvSpPr>
      <dsp:spPr>
        <a:xfrm>
          <a:off x="2325381" y="-235584"/>
          <a:ext cx="2308931" cy="1993827"/>
        </a:xfrm>
        <a:prstGeom prst="ellipse">
          <a:avLst/>
        </a:prstGeom>
        <a:solidFill>
          <a:srgbClr val="DDDDD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Kotoisin Venäjältä, 7-vuotiaana Suomeen</a:t>
          </a:r>
          <a:endParaRPr lang="fi-FI" sz="1600" kern="1200" dirty="0"/>
        </a:p>
      </dsp:txBody>
      <dsp:txXfrm>
        <a:off x="2663516" y="56405"/>
        <a:ext cx="1632661" cy="1409849"/>
      </dsp:txXfrm>
    </dsp:sp>
    <dsp:sp modelId="{0A939763-F6F5-4AB9-AE9A-0A1368169577}">
      <dsp:nvSpPr>
        <dsp:cNvPr id="0" name=""/>
        <dsp:cNvSpPr/>
      </dsp:nvSpPr>
      <dsp:spPr>
        <a:xfrm>
          <a:off x="4827220" y="345122"/>
          <a:ext cx="2983124" cy="2314904"/>
        </a:xfrm>
        <a:prstGeom prst="ellipse">
          <a:avLst/>
        </a:prstGeom>
        <a:solidFill>
          <a:srgbClr val="DDDDD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Äidin kanssa venäjää; isän kanssa suomea; pikkusiskon kanssa suomea – äiti ja isä puhuvat myös englantia</a:t>
          </a:r>
          <a:endParaRPr lang="fi-FI" sz="1600" kern="1200" dirty="0"/>
        </a:p>
      </dsp:txBody>
      <dsp:txXfrm>
        <a:off x="5264088" y="684132"/>
        <a:ext cx="2109388" cy="1636884"/>
      </dsp:txXfrm>
    </dsp:sp>
    <dsp:sp modelId="{E7F926AF-DD2A-427E-B7CA-63E4D87A3F4F}">
      <dsp:nvSpPr>
        <dsp:cNvPr id="0" name=""/>
        <dsp:cNvSpPr/>
      </dsp:nvSpPr>
      <dsp:spPr>
        <a:xfrm>
          <a:off x="4538145" y="2980278"/>
          <a:ext cx="3113748" cy="2040800"/>
        </a:xfrm>
        <a:prstGeom prst="ellipse">
          <a:avLst/>
        </a:prstGeom>
        <a:solidFill>
          <a:srgbClr val="DDDDD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Parhaat kaverit venäjänkielisiä, mutta suomenkielisiä kavereita koulussa ja myös lentopalloharrastuksessa</a:t>
          </a:r>
          <a:endParaRPr lang="fi-FI" sz="1600" kern="1200" dirty="0"/>
        </a:p>
      </dsp:txBody>
      <dsp:txXfrm>
        <a:off x="4994143" y="3279146"/>
        <a:ext cx="2201752" cy="1443064"/>
      </dsp:txXfrm>
    </dsp:sp>
    <dsp:sp modelId="{7AFEDD90-9C7E-464F-BD37-1D9A533DE534}">
      <dsp:nvSpPr>
        <dsp:cNvPr id="0" name=""/>
        <dsp:cNvSpPr/>
      </dsp:nvSpPr>
      <dsp:spPr>
        <a:xfrm>
          <a:off x="1020209" y="2993972"/>
          <a:ext cx="2758553" cy="2013412"/>
        </a:xfrm>
        <a:prstGeom prst="ellipse">
          <a:avLst/>
        </a:prstGeom>
        <a:solidFill>
          <a:srgbClr val="DDDDD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Opiskelee koulussa englantia ja kuuntelee paljon kansainvälistä </a:t>
          </a:r>
          <a:r>
            <a:rPr lang="fi-FI" sz="1600" kern="1200" dirty="0" err="1" smtClean="0"/>
            <a:t>poppia</a:t>
          </a:r>
          <a:r>
            <a:rPr lang="fi-FI" sz="1600" kern="1200" dirty="0" smtClean="0"/>
            <a:t>, seuraa </a:t>
          </a:r>
          <a:r>
            <a:rPr lang="fi-FI" sz="1600" kern="1200" dirty="0" err="1" smtClean="0"/>
            <a:t>vlogeja</a:t>
          </a:r>
          <a:r>
            <a:rPr lang="fi-FI" sz="1600" kern="1200" dirty="0" smtClean="0"/>
            <a:t> ja </a:t>
          </a:r>
          <a:r>
            <a:rPr lang="fi-FI" sz="1600" kern="1200" dirty="0" err="1" smtClean="0"/>
            <a:t>tubettajia</a:t>
          </a:r>
          <a:endParaRPr lang="fi-FI" sz="1600" kern="1200" dirty="0"/>
        </a:p>
      </dsp:txBody>
      <dsp:txXfrm>
        <a:off x="1424190" y="3288829"/>
        <a:ext cx="1950591" cy="1423698"/>
      </dsp:txXfrm>
    </dsp:sp>
    <dsp:sp modelId="{C05E3E1B-EA38-DE42-973F-E48A7C1AE4DA}">
      <dsp:nvSpPr>
        <dsp:cNvPr id="0" name=""/>
        <dsp:cNvSpPr/>
      </dsp:nvSpPr>
      <dsp:spPr>
        <a:xfrm>
          <a:off x="0" y="1333873"/>
          <a:ext cx="3054856" cy="1665388"/>
        </a:xfrm>
        <a:prstGeom prst="ellipse">
          <a:avLst/>
        </a:prstGeom>
        <a:solidFill>
          <a:srgbClr val="DDDDD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Opiskelee</a:t>
          </a:r>
          <a:r>
            <a:rPr lang="en-US" sz="1600" kern="1200" dirty="0" smtClean="0"/>
            <a:t> S2-ryhmässä, </a:t>
          </a:r>
          <a:r>
            <a:rPr lang="en-US" sz="1600" kern="1200" dirty="0" err="1" smtClean="0"/>
            <a:t>jossa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oppilailla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useita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erilaisia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äidinkieliä</a:t>
          </a:r>
          <a:endParaRPr lang="en-US" sz="1600" kern="1200" dirty="0"/>
        </a:p>
      </dsp:txBody>
      <dsp:txXfrm>
        <a:off x="447373" y="1577763"/>
        <a:ext cx="2160110" cy="1177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73A80-28E1-BC43-9DFC-52A406308396}">
      <dsp:nvSpPr>
        <dsp:cNvPr id="0" name=""/>
        <dsp:cNvSpPr/>
      </dsp:nvSpPr>
      <dsp:spPr>
        <a:xfrm>
          <a:off x="3003803" y="3178631"/>
          <a:ext cx="2221992" cy="22219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/>
            <a:t>Kielen</a:t>
          </a:r>
          <a:r>
            <a:rPr lang="en-US" sz="2600" b="1" kern="1200" dirty="0" smtClean="0"/>
            <a:t> </a:t>
          </a:r>
          <a:r>
            <a:rPr lang="en-US" sz="2600" b="1" kern="1200" dirty="0" err="1" smtClean="0"/>
            <a:t>ja</a:t>
          </a:r>
          <a:r>
            <a:rPr lang="en-US" sz="2600" b="1" kern="1200" dirty="0" smtClean="0"/>
            <a:t> </a:t>
          </a:r>
          <a:r>
            <a:rPr lang="en-US" sz="2600" b="1" kern="1200" dirty="0" err="1" smtClean="0"/>
            <a:t>sisältöjen</a:t>
          </a:r>
          <a:r>
            <a:rPr lang="en-US" sz="2600" b="1" kern="1200" dirty="0" smtClean="0"/>
            <a:t> </a:t>
          </a:r>
          <a:r>
            <a:rPr lang="en-US" sz="2600" b="1" kern="1200" dirty="0" err="1" smtClean="0"/>
            <a:t>oppiminen</a:t>
          </a:r>
          <a:endParaRPr lang="en-US" sz="2600" b="1" kern="1200" dirty="0"/>
        </a:p>
      </dsp:txBody>
      <dsp:txXfrm>
        <a:off x="3329206" y="3504034"/>
        <a:ext cx="1571186" cy="1571186"/>
      </dsp:txXfrm>
    </dsp:sp>
    <dsp:sp modelId="{EBCCA190-CC7A-3842-A613-B518274EC2C3}">
      <dsp:nvSpPr>
        <dsp:cNvPr id="0" name=""/>
        <dsp:cNvSpPr/>
      </dsp:nvSpPr>
      <dsp:spPr>
        <a:xfrm rot="11700000">
          <a:off x="1023745" y="3404904"/>
          <a:ext cx="1941832" cy="6332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7A329F-1F79-074C-8BC6-05F1B278D873}">
      <dsp:nvSpPr>
        <dsp:cNvPr id="0" name=""/>
        <dsp:cNvSpPr/>
      </dsp:nvSpPr>
      <dsp:spPr>
        <a:xfrm>
          <a:off x="1382" y="2625889"/>
          <a:ext cx="2110892" cy="1688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Aiemmat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tiedot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ja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kokemukset</a:t>
          </a:r>
          <a:endParaRPr lang="en-US" sz="1700" b="1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ym typeface="Wingdings"/>
            </a:rPr>
            <a:t> </a:t>
          </a:r>
          <a:r>
            <a:rPr lang="en-US" sz="1700" kern="1200" dirty="0" err="1" smtClean="0">
              <a:sym typeface="Wingdings"/>
            </a:rPr>
            <a:t>Rakentaa</a:t>
          </a:r>
          <a:r>
            <a:rPr lang="en-US" sz="1700" kern="1200" dirty="0" smtClean="0">
              <a:sym typeface="Wingdings"/>
            </a:rPr>
            <a:t> </a:t>
          </a:r>
          <a:r>
            <a:rPr lang="en-US" sz="1700" kern="1200" dirty="0" err="1" smtClean="0">
              <a:sym typeface="Wingdings"/>
            </a:rPr>
            <a:t>niiden</a:t>
          </a:r>
          <a:r>
            <a:rPr lang="en-US" sz="1700" kern="1200" dirty="0" smtClean="0">
              <a:sym typeface="Wingdings"/>
            </a:rPr>
            <a:t> </a:t>
          </a:r>
          <a:r>
            <a:rPr lang="en-US" sz="1700" kern="1200" dirty="0" err="1" smtClean="0">
              <a:sym typeface="Wingdings"/>
            </a:rPr>
            <a:t>varaan</a:t>
          </a:r>
          <a:r>
            <a:rPr lang="en-US" sz="1700" kern="1200" dirty="0" smtClean="0">
              <a:sym typeface="Wingdings"/>
            </a:rPr>
            <a:t>, </a:t>
          </a:r>
          <a:r>
            <a:rPr lang="en-US" sz="1700" kern="1200" dirty="0" err="1" smtClean="0">
              <a:sym typeface="Wingdings"/>
            </a:rPr>
            <a:t>laajentaa</a:t>
          </a:r>
          <a:r>
            <a:rPr lang="en-US" sz="1700" kern="1200" dirty="0" smtClean="0">
              <a:sym typeface="Wingdings"/>
            </a:rPr>
            <a:t> </a:t>
          </a:r>
          <a:r>
            <a:rPr lang="en-US" sz="1700" kern="1200" dirty="0" err="1" smtClean="0">
              <a:sym typeface="Wingdings"/>
            </a:rPr>
            <a:t>niitä</a:t>
          </a:r>
          <a:endParaRPr lang="en-US" sz="1700" kern="1200" dirty="0"/>
        </a:p>
      </dsp:txBody>
      <dsp:txXfrm>
        <a:off x="50843" y="2675350"/>
        <a:ext cx="2011970" cy="1589791"/>
      </dsp:txXfrm>
    </dsp:sp>
    <dsp:sp modelId="{34E9B314-D835-F345-ACBB-13FD8D1A1B0C}">
      <dsp:nvSpPr>
        <dsp:cNvPr id="0" name=""/>
        <dsp:cNvSpPr/>
      </dsp:nvSpPr>
      <dsp:spPr>
        <a:xfrm rot="14700000">
          <a:off x="2216266" y="1983712"/>
          <a:ext cx="1941832" cy="6332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hueOff val="-1488257"/>
              <a:satOff val="8966"/>
              <a:lumOff val="719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E606C0-773E-ED44-9874-5AD00B0F9B07}">
      <dsp:nvSpPr>
        <dsp:cNvPr id="0" name=""/>
        <dsp:cNvSpPr/>
      </dsp:nvSpPr>
      <dsp:spPr>
        <a:xfrm>
          <a:off x="1721409" y="576040"/>
          <a:ext cx="2110892" cy="1688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hueOff val="-1488257"/>
              <a:satOff val="8966"/>
              <a:lumOff val="719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Kieli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merkityksellisessä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toiminnassa</a:t>
          </a:r>
          <a:endParaRPr lang="en-US" sz="1700" b="1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ym typeface="Wingdings"/>
            </a:rPr>
            <a:t> </a:t>
          </a:r>
          <a:r>
            <a:rPr lang="en-US" sz="1700" kern="1200" dirty="0" err="1" smtClean="0">
              <a:sym typeface="Wingdings"/>
            </a:rPr>
            <a:t>haastaa</a:t>
          </a:r>
          <a:r>
            <a:rPr lang="en-US" sz="1700" kern="1200" dirty="0" smtClean="0">
              <a:sym typeface="Wingdings"/>
            </a:rPr>
            <a:t>, </a:t>
          </a:r>
          <a:r>
            <a:rPr lang="en-US" sz="1700" kern="1200" dirty="0" err="1" smtClean="0">
              <a:sym typeface="Wingdings"/>
            </a:rPr>
            <a:t>sitouttaa</a:t>
          </a:r>
          <a:r>
            <a:rPr lang="en-US" sz="1700" kern="1200" dirty="0" smtClean="0">
              <a:sym typeface="Wingdings"/>
            </a:rPr>
            <a:t>, </a:t>
          </a:r>
          <a:r>
            <a:rPr lang="en-US" sz="1700" kern="1200" dirty="0" err="1" smtClean="0">
              <a:sym typeface="Wingdings"/>
            </a:rPr>
            <a:t>tarjoaa</a:t>
          </a:r>
          <a:r>
            <a:rPr lang="en-US" sz="1700" kern="1200" dirty="0" smtClean="0">
              <a:sym typeface="Wingdings"/>
            </a:rPr>
            <a:t> </a:t>
          </a:r>
          <a:r>
            <a:rPr lang="en-US" sz="1700" kern="1200" dirty="0" err="1" smtClean="0">
              <a:sym typeface="Wingdings"/>
            </a:rPr>
            <a:t>tukea</a:t>
          </a:r>
          <a:endParaRPr lang="en-US" sz="1700" kern="1200" dirty="0"/>
        </a:p>
      </dsp:txBody>
      <dsp:txXfrm>
        <a:off x="1770870" y="625501"/>
        <a:ext cx="2011970" cy="1589791"/>
      </dsp:txXfrm>
    </dsp:sp>
    <dsp:sp modelId="{04DFBFE3-5A3B-7E40-A417-D8E34DDA6053}">
      <dsp:nvSpPr>
        <dsp:cNvPr id="0" name=""/>
        <dsp:cNvSpPr/>
      </dsp:nvSpPr>
      <dsp:spPr>
        <a:xfrm rot="17700000">
          <a:off x="4071500" y="1983712"/>
          <a:ext cx="1941832" cy="6332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hueOff val="-2976513"/>
              <a:satOff val="17933"/>
              <a:lumOff val="1437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357AE2-CEDB-2045-A34B-C62D1E5C0FB7}">
      <dsp:nvSpPr>
        <dsp:cNvPr id="0" name=""/>
        <dsp:cNvSpPr/>
      </dsp:nvSpPr>
      <dsp:spPr>
        <a:xfrm>
          <a:off x="4397297" y="576040"/>
          <a:ext cx="2110892" cy="1688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hueOff val="-2976513"/>
              <a:satOff val="17933"/>
              <a:lumOff val="1437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Vuorovaikutuksessa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oppiminen</a:t>
          </a:r>
          <a:r>
            <a:rPr lang="en-US" sz="1700" kern="1200" dirty="0" smtClean="0"/>
            <a:t/>
          </a:r>
          <a:br>
            <a:rPr lang="en-US" sz="1700" kern="1200" dirty="0" smtClean="0"/>
          </a:br>
          <a:r>
            <a:rPr lang="en-US" sz="1700" kern="1200" dirty="0" smtClean="0">
              <a:sym typeface="Wingdings"/>
            </a:rPr>
            <a:t> </a:t>
          </a:r>
          <a:r>
            <a:rPr lang="en-US" sz="1700" kern="1200" dirty="0" err="1" smtClean="0">
              <a:sym typeface="Wingdings"/>
            </a:rPr>
            <a:t>oppimisen</a:t>
          </a:r>
          <a:r>
            <a:rPr lang="en-US" sz="1700" kern="1200" dirty="0" smtClean="0">
              <a:sym typeface="Wingdings"/>
            </a:rPr>
            <a:t> </a:t>
          </a:r>
          <a:r>
            <a:rPr lang="en-US" sz="1700" kern="1200" dirty="0" err="1" smtClean="0">
              <a:sym typeface="Wingdings"/>
            </a:rPr>
            <a:t>yhteisöllisyys</a:t>
          </a:r>
          <a:r>
            <a:rPr lang="en-US" sz="1700" kern="1200" dirty="0" smtClean="0">
              <a:sym typeface="Wingdings"/>
            </a:rPr>
            <a:t>, </a:t>
          </a:r>
          <a:r>
            <a:rPr lang="en-US" sz="1700" kern="1200" dirty="0" err="1" smtClean="0">
              <a:sym typeface="Wingdings"/>
            </a:rPr>
            <a:t>sosiaalistuminen</a:t>
          </a:r>
          <a:endParaRPr lang="en-US" sz="1700" kern="1200" dirty="0"/>
        </a:p>
      </dsp:txBody>
      <dsp:txXfrm>
        <a:off x="4446758" y="625501"/>
        <a:ext cx="2011970" cy="1589791"/>
      </dsp:txXfrm>
    </dsp:sp>
    <dsp:sp modelId="{0BAF4A9F-5927-B244-BA26-18F366F18690}">
      <dsp:nvSpPr>
        <dsp:cNvPr id="0" name=""/>
        <dsp:cNvSpPr/>
      </dsp:nvSpPr>
      <dsp:spPr>
        <a:xfrm rot="20700000">
          <a:off x="5264022" y="3404904"/>
          <a:ext cx="1941832" cy="6332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hueOff val="-4464770"/>
              <a:satOff val="26899"/>
              <a:lumOff val="2156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B6EB21-72C0-AD45-ADF4-C10E246B7359}">
      <dsp:nvSpPr>
        <dsp:cNvPr id="0" name=""/>
        <dsp:cNvSpPr/>
      </dsp:nvSpPr>
      <dsp:spPr>
        <a:xfrm>
          <a:off x="6117325" y="2625889"/>
          <a:ext cx="2110892" cy="1688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hueOff val="-4464770"/>
              <a:satOff val="26899"/>
              <a:lumOff val="2156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Oppimisen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arviointi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ja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palaute</a:t>
          </a:r>
          <a:r>
            <a:rPr lang="en-US" sz="1700" kern="1200" dirty="0" smtClean="0"/>
            <a:t/>
          </a:r>
          <a:br>
            <a:rPr lang="en-US" sz="1700" kern="1200" dirty="0" smtClean="0"/>
          </a:br>
          <a:r>
            <a:rPr lang="en-US" sz="1700" kern="1200" dirty="0" smtClean="0">
              <a:sym typeface="Wingdings"/>
            </a:rPr>
            <a:t> </a:t>
          </a:r>
          <a:r>
            <a:rPr lang="en-US" sz="1700" kern="1200" dirty="0" err="1" smtClean="0">
              <a:sym typeface="Wingdings"/>
            </a:rPr>
            <a:t>tiedostuttaa</a:t>
          </a:r>
          <a:r>
            <a:rPr lang="en-US" sz="1700" kern="1200" dirty="0" smtClean="0">
              <a:sym typeface="Wingdings"/>
            </a:rPr>
            <a:t> </a:t>
          </a:r>
          <a:r>
            <a:rPr lang="en-US" sz="1700" kern="1200" dirty="0" err="1" smtClean="0">
              <a:sym typeface="Wingdings"/>
            </a:rPr>
            <a:t>kielestä</a:t>
          </a:r>
          <a:r>
            <a:rPr lang="en-US" sz="1700" kern="1200" dirty="0" smtClean="0">
              <a:sym typeface="Wingdings"/>
            </a:rPr>
            <a:t> </a:t>
          </a:r>
          <a:r>
            <a:rPr lang="en-US" sz="1700" kern="1200" dirty="0" err="1" smtClean="0">
              <a:sym typeface="Wingdings"/>
            </a:rPr>
            <a:t>ja</a:t>
          </a:r>
          <a:r>
            <a:rPr lang="en-US" sz="1700" kern="1200" dirty="0" smtClean="0">
              <a:sym typeface="Wingdings"/>
            </a:rPr>
            <a:t> </a:t>
          </a:r>
          <a:r>
            <a:rPr lang="en-US" sz="1700" kern="1200" dirty="0" err="1" smtClean="0">
              <a:sym typeface="Wingdings"/>
            </a:rPr>
            <a:t>oppimisen</a:t>
          </a:r>
          <a:r>
            <a:rPr lang="en-US" sz="1700" kern="1200" dirty="0" smtClean="0">
              <a:sym typeface="Wingdings"/>
            </a:rPr>
            <a:t> </a:t>
          </a:r>
          <a:r>
            <a:rPr lang="en-US" sz="1700" kern="1200" dirty="0" err="1" smtClean="0">
              <a:sym typeface="Wingdings"/>
            </a:rPr>
            <a:t>strategioista</a:t>
          </a:r>
          <a:r>
            <a:rPr lang="en-US" sz="1700" kern="1200" dirty="0" smtClean="0"/>
            <a:t> </a:t>
          </a:r>
          <a:endParaRPr lang="en-US" sz="1700" kern="1200" dirty="0"/>
        </a:p>
      </dsp:txBody>
      <dsp:txXfrm>
        <a:off x="6166786" y="2675350"/>
        <a:ext cx="2011970" cy="15897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37A78-D4EB-4BFD-BC53-FF1FDFAD1309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rgbClr val="99CC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6E1F1-3BBB-40A5-A9D7-CFF903AC0F70}">
      <dsp:nvSpPr>
        <dsp:cNvPr id="0" name=""/>
        <dsp:cNvSpPr/>
      </dsp:nvSpPr>
      <dsp:spPr>
        <a:xfrm>
          <a:off x="2177687" y="2466649"/>
          <a:ext cx="253453" cy="253453"/>
        </a:xfrm>
        <a:prstGeom prst="ellipse">
          <a:avLst/>
        </a:prstGeom>
        <a:solidFill>
          <a:srgbClr val="6699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1CB99-FCEE-4980-A22F-164A9E348B81}">
      <dsp:nvSpPr>
        <dsp:cNvPr id="0" name=""/>
        <dsp:cNvSpPr/>
      </dsp:nvSpPr>
      <dsp:spPr>
        <a:xfrm>
          <a:off x="2304414" y="2593376"/>
          <a:ext cx="2353500" cy="1932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300" tIns="0" rIns="0" bIns="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700" kern="1200" dirty="0" smtClean="0"/>
            <a:t>Arkikieli</a:t>
          </a:r>
          <a:endParaRPr lang="fi-FI" sz="3700" kern="1200" dirty="0"/>
        </a:p>
      </dsp:txBody>
      <dsp:txXfrm>
        <a:off x="2304414" y="2593376"/>
        <a:ext cx="2353500" cy="1932586"/>
      </dsp:txXfrm>
    </dsp:sp>
    <dsp:sp modelId="{C90A1A88-05E2-469D-8F94-ECE2DAF7611A}">
      <dsp:nvSpPr>
        <dsp:cNvPr id="0" name=""/>
        <dsp:cNvSpPr/>
      </dsp:nvSpPr>
      <dsp:spPr>
        <a:xfrm>
          <a:off x="4513084" y="1312529"/>
          <a:ext cx="434492" cy="434492"/>
        </a:xfrm>
        <a:prstGeom prst="ellipse">
          <a:avLst/>
        </a:prstGeom>
        <a:solidFill>
          <a:srgbClr val="6699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178C7-36EE-4E5E-88B0-89ADAD7843FB}">
      <dsp:nvSpPr>
        <dsp:cNvPr id="0" name=""/>
        <dsp:cNvSpPr/>
      </dsp:nvSpPr>
      <dsp:spPr>
        <a:xfrm>
          <a:off x="4730330" y="1529775"/>
          <a:ext cx="2353500" cy="299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229" tIns="0" rIns="0" bIns="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700" kern="1200" dirty="0" smtClean="0"/>
            <a:t>Tiedonalan kieli</a:t>
          </a:r>
          <a:endParaRPr lang="fi-FI" sz="3700" kern="1200" dirty="0"/>
        </a:p>
      </dsp:txBody>
      <dsp:txXfrm>
        <a:off x="4730330" y="1529775"/>
        <a:ext cx="2353500" cy="2996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D7C45-E04C-48DD-9CB4-A6CECED3E0FB}" type="datetimeFigureOut">
              <a:rPr lang="fi-FI" smtClean="0"/>
              <a:t>26.10.2018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ABB9B-7AA5-4002-A530-01E51035EF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515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5EC2A5-BF5F-46CE-8E3E-497FC9549E8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35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1" charset="-128"/>
            </a:endParaRP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Eija Aalto eija.aalto@jyu.fi - Sanna Mustonen sanna.s.mustonen@jyu.fi - Kaisa Tukia kaisa.tukia@edu.lahti.fi </a:t>
            </a:r>
            <a:endParaRPr kumimoji="0" lang="fi-FI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147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marL="0" marR="0" lvl="0" indent="0" algn="l" defTabSz="988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Eija Aalto - </a:t>
            </a:r>
            <a:r>
              <a:rPr kumimoji="0" lang="fi-FI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eija.aalto@jyu.fi</a:t>
            </a:r>
            <a:r>
              <a:rPr kumimoji="0" lang="fi-FI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1525"/>
            <a:ext cx="5110163" cy="3833813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551" y="4858825"/>
            <a:ext cx="5207376" cy="460524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7655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Ei systeemistä, ei rakenteesta, ei sanastosta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A41BF-1E30-47A1-AAC4-6E926C83F71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039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Eija Aalto - eija.aalto@jyu.fi </a:t>
            </a:r>
            <a:endParaRPr kumimoji="0" lang="fi-FI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AC73B-2A81-45E5-BBC5-69D649EABE72}" type="slidenum">
              <a:rPr kumimoji="0" lang="fi-FI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645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41DFA-F624-428C-9CC7-946E00C12149}" type="slidenum">
              <a:rPr kumimoji="0" lang="en-GB" altLang="fi-FI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altLang="fi-FI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 err="1"/>
              <a:t>Teksti</a:t>
            </a:r>
            <a:r>
              <a:rPr lang="en-US" sz="1300" dirty="0"/>
              <a:t> 1: </a:t>
            </a:r>
            <a:r>
              <a:rPr lang="en-US" sz="1300" dirty="0" err="1"/>
              <a:t>fysiikan</a:t>
            </a:r>
            <a:r>
              <a:rPr lang="en-US" sz="1300" dirty="0"/>
              <a:t> </a:t>
            </a:r>
            <a:r>
              <a:rPr lang="en-US" sz="1300" dirty="0" err="1"/>
              <a:t>tehtävä</a:t>
            </a:r>
            <a:r>
              <a:rPr lang="en-US" sz="1300" dirty="0"/>
              <a:t>, </a:t>
            </a:r>
            <a:r>
              <a:rPr lang="en-US" sz="1300" dirty="0" err="1"/>
              <a:t>jossa</a:t>
            </a:r>
            <a:r>
              <a:rPr lang="en-US" sz="1300" dirty="0"/>
              <a:t> </a:t>
            </a:r>
            <a:r>
              <a:rPr lang="en-US" sz="1300" dirty="0" err="1"/>
              <a:t>testataan</a:t>
            </a:r>
            <a:r>
              <a:rPr lang="en-US" sz="1300" dirty="0"/>
              <a:t>, </a:t>
            </a:r>
            <a:r>
              <a:rPr lang="en-US" sz="1300" dirty="0" err="1"/>
              <a:t>mitkä</a:t>
            </a:r>
            <a:r>
              <a:rPr lang="en-US" sz="1300" dirty="0"/>
              <a:t> </a:t>
            </a:r>
            <a:r>
              <a:rPr lang="en-US" sz="1300" dirty="0" err="1"/>
              <a:t>esineet</a:t>
            </a:r>
            <a:r>
              <a:rPr lang="en-US" sz="1300" dirty="0"/>
              <a:t> </a:t>
            </a:r>
            <a:r>
              <a:rPr lang="en-US" sz="1300" dirty="0" err="1"/>
              <a:t>tarttuvat</a:t>
            </a:r>
            <a:r>
              <a:rPr lang="en-US" sz="1300" dirty="0"/>
              <a:t> </a:t>
            </a:r>
            <a:r>
              <a:rPr lang="en-US" sz="1300" dirty="0" err="1"/>
              <a:t>magneettiin</a:t>
            </a:r>
            <a:r>
              <a:rPr lang="en-US" sz="1300" dirty="0"/>
              <a:t>. </a:t>
            </a:r>
            <a:r>
              <a:rPr lang="en-US" sz="1300" dirty="0" err="1"/>
              <a:t>Oppilaat</a:t>
            </a:r>
            <a:r>
              <a:rPr lang="en-US" sz="1300" dirty="0"/>
              <a:t> </a:t>
            </a:r>
            <a:r>
              <a:rPr lang="en-US" sz="1300" dirty="0" err="1"/>
              <a:t>keskustelevat</a:t>
            </a:r>
            <a:r>
              <a:rPr lang="en-US" sz="1300" dirty="0"/>
              <a:t> </a:t>
            </a:r>
            <a:r>
              <a:rPr lang="en-US" sz="1300" dirty="0" err="1"/>
              <a:t>aktiviteetin</a:t>
            </a:r>
            <a:r>
              <a:rPr lang="en-US" sz="1300" dirty="0"/>
              <a:t> </a:t>
            </a:r>
            <a:r>
              <a:rPr lang="en-US" sz="1300" dirty="0" err="1"/>
              <a:t>aikana</a:t>
            </a:r>
            <a:r>
              <a:rPr lang="en-US" sz="1300" dirty="0"/>
              <a:t> (</a:t>
            </a:r>
            <a:r>
              <a:rPr lang="en-US" sz="1300" dirty="0" err="1"/>
              <a:t>jaettu</a:t>
            </a:r>
            <a:r>
              <a:rPr lang="en-US" sz="1300" dirty="0"/>
              <a:t> </a:t>
            </a:r>
            <a:r>
              <a:rPr lang="en-US" sz="1300" dirty="0" err="1"/>
              <a:t>vuorovaikutusympäristö</a:t>
            </a:r>
            <a:r>
              <a:rPr lang="en-US" sz="1300" dirty="0"/>
              <a:t> </a:t>
            </a:r>
            <a:r>
              <a:rPr lang="en-US" sz="1300" dirty="0" err="1"/>
              <a:t>ja</a:t>
            </a:r>
            <a:r>
              <a:rPr lang="en-US" sz="1300" dirty="0"/>
              <a:t> </a:t>
            </a:r>
            <a:r>
              <a:rPr lang="en-US" sz="1300" dirty="0" err="1"/>
              <a:t>konteksti</a:t>
            </a:r>
            <a:r>
              <a:rPr lang="en-US" sz="1300" dirty="0"/>
              <a:t>), </a:t>
            </a:r>
            <a:r>
              <a:rPr lang="en-US" sz="1300" dirty="0" err="1"/>
              <a:t>joten</a:t>
            </a:r>
            <a:r>
              <a:rPr lang="en-US" sz="1300" dirty="0"/>
              <a:t> he </a:t>
            </a:r>
            <a:r>
              <a:rPr lang="en-US" sz="1300" dirty="0" err="1"/>
              <a:t>voivat</a:t>
            </a:r>
            <a:r>
              <a:rPr lang="en-US" sz="1300" dirty="0"/>
              <a:t> </a:t>
            </a:r>
            <a:r>
              <a:rPr lang="en-US" sz="1300" dirty="0" err="1"/>
              <a:t>käyttää</a:t>
            </a:r>
            <a:r>
              <a:rPr lang="en-US" sz="1300" dirty="0"/>
              <a:t> </a:t>
            </a:r>
            <a:r>
              <a:rPr lang="en-US" sz="1300" dirty="0" err="1"/>
              <a:t>kieltä</a:t>
            </a:r>
            <a:r>
              <a:rPr lang="en-US" sz="1300" dirty="0"/>
              <a:t>, </a:t>
            </a:r>
            <a:r>
              <a:rPr lang="en-US" sz="1300" dirty="0" err="1"/>
              <a:t>joka</a:t>
            </a:r>
            <a:r>
              <a:rPr lang="en-US" sz="1300" dirty="0"/>
              <a:t> </a:t>
            </a:r>
            <a:r>
              <a:rPr lang="en-US" sz="1300" dirty="0" err="1"/>
              <a:t>ei</a:t>
            </a:r>
            <a:r>
              <a:rPr lang="en-US" sz="1300" dirty="0"/>
              <a:t> </a:t>
            </a:r>
            <a:r>
              <a:rPr lang="en-US" sz="1300" dirty="0" err="1"/>
              <a:t>kovin</a:t>
            </a:r>
            <a:r>
              <a:rPr lang="en-US" sz="1300" dirty="0"/>
              <a:t> </a:t>
            </a:r>
            <a:r>
              <a:rPr lang="en-US" sz="1300" dirty="0" err="1"/>
              <a:t>tarkkaa</a:t>
            </a:r>
            <a:r>
              <a:rPr lang="en-US" sz="1300" dirty="0"/>
              <a:t> </a:t>
            </a:r>
            <a:r>
              <a:rPr lang="en-US" sz="1300" dirty="0" err="1"/>
              <a:t>ja</a:t>
            </a:r>
            <a:r>
              <a:rPr lang="en-US" sz="1300" dirty="0"/>
              <a:t> </a:t>
            </a:r>
            <a:r>
              <a:rPr lang="en-US" sz="1300" dirty="0" err="1"/>
              <a:t>joka</a:t>
            </a:r>
            <a:r>
              <a:rPr lang="en-US" sz="1300" dirty="0"/>
              <a:t> </a:t>
            </a:r>
            <a:r>
              <a:rPr lang="en-US" sz="1300" dirty="0" err="1"/>
              <a:t>edellyttää</a:t>
            </a:r>
            <a:r>
              <a:rPr lang="en-US" sz="1300" dirty="0"/>
              <a:t> </a:t>
            </a:r>
            <a:r>
              <a:rPr lang="en-US" sz="1300" dirty="0" err="1"/>
              <a:t>yhteistä</a:t>
            </a:r>
            <a:r>
              <a:rPr lang="en-US" sz="1300" dirty="0"/>
              <a:t> </a:t>
            </a:r>
            <a:r>
              <a:rPr lang="en-US" sz="1300" dirty="0" err="1"/>
              <a:t>ymmärrystä</a:t>
            </a:r>
            <a:r>
              <a:rPr lang="en-US" sz="1300" dirty="0"/>
              <a:t> </a:t>
            </a:r>
            <a:r>
              <a:rPr lang="en-US" sz="1300" dirty="0" err="1"/>
              <a:t>siitä</a:t>
            </a:r>
            <a:r>
              <a:rPr lang="en-US" sz="1300" dirty="0"/>
              <a:t>, </a:t>
            </a:r>
            <a:r>
              <a:rPr lang="en-US" sz="1300" dirty="0" err="1"/>
              <a:t>mistä</a:t>
            </a:r>
            <a:r>
              <a:rPr lang="en-US" sz="1300" dirty="0"/>
              <a:t> </a:t>
            </a:r>
            <a:r>
              <a:rPr lang="en-US" sz="1300" dirty="0" err="1"/>
              <a:t>puhutaan</a:t>
            </a:r>
            <a:r>
              <a:rPr lang="en-US" sz="1300" dirty="0"/>
              <a:t>. </a:t>
            </a:r>
          </a:p>
          <a:p>
            <a:pPr marL="185749" indent="-185749">
              <a:buFontTx/>
              <a:buChar char="-"/>
            </a:pPr>
            <a:r>
              <a:rPr lang="en-US" sz="1300" dirty="0" err="1"/>
              <a:t>Ei</a:t>
            </a:r>
            <a:r>
              <a:rPr lang="en-US" sz="1300" dirty="0"/>
              <a:t> </a:t>
            </a:r>
            <a:r>
              <a:rPr lang="en-US" sz="1300" dirty="0" err="1"/>
              <a:t>täydellisiä</a:t>
            </a:r>
            <a:r>
              <a:rPr lang="en-US" sz="1300" dirty="0"/>
              <a:t> </a:t>
            </a:r>
            <a:r>
              <a:rPr lang="en-US" sz="1300" dirty="0" err="1"/>
              <a:t>lauseita</a:t>
            </a:r>
            <a:endParaRPr lang="en-US" sz="1300" dirty="0"/>
          </a:p>
          <a:p>
            <a:pPr marL="185749" indent="-185749">
              <a:buFontTx/>
              <a:buChar char="-"/>
            </a:pPr>
            <a:r>
              <a:rPr lang="en-US" sz="1300" dirty="0" err="1"/>
              <a:t>Pomppiva</a:t>
            </a:r>
            <a:r>
              <a:rPr lang="en-US" sz="1300" dirty="0"/>
              <a:t> </a:t>
            </a:r>
            <a:r>
              <a:rPr lang="en-US" sz="1300" dirty="0" err="1"/>
              <a:t>kieli</a:t>
            </a:r>
            <a:endParaRPr lang="en-US" sz="1300" dirty="0"/>
          </a:p>
          <a:p>
            <a:pPr marL="185749" indent="-185749">
              <a:buFontTx/>
              <a:buChar char="-"/>
            </a:pPr>
            <a:r>
              <a:rPr lang="en-US" sz="1300" dirty="0"/>
              <a:t>Vain </a:t>
            </a:r>
            <a:r>
              <a:rPr lang="en-US" sz="1300" dirty="0" err="1"/>
              <a:t>preesens</a:t>
            </a:r>
            <a:r>
              <a:rPr lang="en-US" sz="1300" dirty="0"/>
              <a:t>, </a:t>
            </a:r>
            <a:r>
              <a:rPr lang="en-US" sz="1300" dirty="0" err="1"/>
              <a:t>koska</a:t>
            </a:r>
            <a:r>
              <a:rPr lang="en-US" sz="1300" dirty="0"/>
              <a:t> </a:t>
            </a:r>
            <a:r>
              <a:rPr lang="en-US" sz="1300" dirty="0" err="1"/>
              <a:t>kuvataan</a:t>
            </a:r>
            <a:r>
              <a:rPr lang="en-US" sz="1300" dirty="0"/>
              <a:t> </a:t>
            </a:r>
            <a:r>
              <a:rPr lang="en-US" sz="1300" dirty="0" err="1"/>
              <a:t>meneillään</a:t>
            </a:r>
            <a:r>
              <a:rPr lang="en-US" sz="1300" dirty="0"/>
              <a:t> </a:t>
            </a:r>
            <a:r>
              <a:rPr lang="en-US" sz="1300" dirty="0" err="1"/>
              <a:t>olevaa</a:t>
            </a:r>
            <a:r>
              <a:rPr lang="en-US" sz="1300" dirty="0"/>
              <a:t> </a:t>
            </a:r>
            <a:r>
              <a:rPr lang="en-US" sz="1300" dirty="0" err="1"/>
              <a:t>toimintaa</a:t>
            </a:r>
            <a:endParaRPr lang="en-US" sz="1300" dirty="0"/>
          </a:p>
          <a:p>
            <a:endParaRPr lang="fi-FI" altLang="fi-FI" dirty="0" smtClean="0"/>
          </a:p>
          <a:p>
            <a:r>
              <a:rPr lang="fi-FI" altLang="fi-FI" dirty="0" smtClean="0"/>
              <a:t>Teksti 2: Oppilas raportoi tehtävän jälkeen suullisesti</a:t>
            </a:r>
            <a:r>
              <a:rPr lang="fi-FI" altLang="fi-FI" baseline="0" dirty="0" smtClean="0"/>
              <a:t> ryhmänsä löydöksistä.</a:t>
            </a:r>
            <a:endParaRPr lang="fi-FI" altLang="fi-FI" dirty="0" smtClean="0"/>
          </a:p>
          <a:p>
            <a:r>
              <a:rPr lang="en-US" altLang="fi-FI" dirty="0" err="1" smtClean="0"/>
              <a:t>Jälleen</a:t>
            </a:r>
            <a:r>
              <a:rPr lang="en-US" altLang="fi-FI" dirty="0" smtClean="0"/>
              <a:t>: </a:t>
            </a:r>
            <a:r>
              <a:rPr lang="en-US" altLang="fi-FI" dirty="0" err="1" smtClean="0"/>
              <a:t>jaettu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konteksti</a:t>
            </a:r>
            <a:r>
              <a:rPr lang="en-US" altLang="fi-FI" dirty="0" smtClean="0"/>
              <a:t>, </a:t>
            </a:r>
            <a:r>
              <a:rPr lang="en-US" altLang="fi-FI" dirty="0" err="1" smtClean="0"/>
              <a:t>mutta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kieli</a:t>
            </a:r>
            <a:r>
              <a:rPr lang="en-US" altLang="fi-FI" dirty="0" smtClean="0"/>
              <a:t> on </a:t>
            </a:r>
            <a:r>
              <a:rPr lang="en-US" altLang="fi-FI" dirty="0" err="1" smtClean="0"/>
              <a:t>tarkempaa</a:t>
            </a:r>
            <a:r>
              <a:rPr lang="en-US" altLang="fi-FI" dirty="0" smtClean="0"/>
              <a:t> / </a:t>
            </a:r>
            <a:r>
              <a:rPr lang="en-US" altLang="fi-FI" dirty="0" err="1" smtClean="0"/>
              <a:t>spesifimpää</a:t>
            </a:r>
            <a:r>
              <a:rPr lang="en-US" altLang="fi-FI" dirty="0" smtClean="0"/>
              <a:t>. </a:t>
            </a:r>
            <a:r>
              <a:rPr lang="en-US" altLang="fi-FI" dirty="0" err="1" smtClean="0"/>
              <a:t>Ei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käytä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osoituspronimineja</a:t>
            </a:r>
            <a:r>
              <a:rPr lang="en-US" altLang="fi-FI" dirty="0" smtClean="0"/>
              <a:t> this ja that </a:t>
            </a:r>
            <a:r>
              <a:rPr lang="en-US" altLang="fi-FI" dirty="0" err="1" smtClean="0"/>
              <a:t>vaan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tarkempaa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sanastoa</a:t>
            </a:r>
            <a:r>
              <a:rPr lang="en-US" altLang="fi-FI" dirty="0" smtClean="0"/>
              <a:t>. </a:t>
            </a:r>
            <a:r>
              <a:rPr lang="en-US" altLang="fi-FI" dirty="0" err="1" smtClean="0"/>
              <a:t>Tilannekonteksti</a:t>
            </a:r>
            <a:r>
              <a:rPr lang="en-US" altLang="fi-FI" dirty="0" smtClean="0"/>
              <a:t> on </a:t>
            </a:r>
            <a:r>
              <a:rPr lang="en-US" altLang="fi-FI" dirty="0" err="1" smtClean="0"/>
              <a:t>vähän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muodollisempi</a:t>
            </a:r>
            <a:r>
              <a:rPr lang="en-US" altLang="fi-FI" baseline="0" dirty="0" smtClean="0"/>
              <a:t> ja </a:t>
            </a:r>
            <a:r>
              <a:rPr lang="en-US" altLang="fi-FI" baseline="0" dirty="0" err="1" smtClean="0"/>
              <a:t>kielessä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muodollisempia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piirteitä</a:t>
            </a:r>
            <a:r>
              <a:rPr lang="en-US" altLang="fi-FI" baseline="0" dirty="0" smtClean="0"/>
              <a:t>: </a:t>
            </a:r>
            <a:r>
              <a:rPr lang="en-US" altLang="fi-FI" baseline="0" dirty="0" err="1" smtClean="0"/>
              <a:t>kokonaisia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lauseita</a:t>
            </a:r>
            <a:r>
              <a:rPr lang="en-US" altLang="fi-FI" baseline="0" dirty="0" smtClean="0"/>
              <a:t> ja </a:t>
            </a:r>
            <a:r>
              <a:rPr lang="en-US" altLang="fi-FI" baseline="0" dirty="0" err="1" smtClean="0"/>
              <a:t>sanastollista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tarkkuutta</a:t>
            </a:r>
            <a:r>
              <a:rPr lang="en-US" altLang="fi-FI" baseline="0" dirty="0" smtClean="0"/>
              <a:t>. </a:t>
            </a:r>
            <a:r>
              <a:rPr lang="en-US" altLang="fi-FI" dirty="0" err="1" smtClean="0"/>
              <a:t>Aikamuoto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vaihtuu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imperfektiin</a:t>
            </a:r>
            <a:r>
              <a:rPr lang="en-US" altLang="fi-FI" baseline="0" dirty="0" smtClean="0"/>
              <a:t>. </a:t>
            </a:r>
          </a:p>
          <a:p>
            <a:endParaRPr lang="en-US" altLang="fi-FI" baseline="0" dirty="0" smtClean="0"/>
          </a:p>
          <a:p>
            <a:r>
              <a:rPr lang="en-US" altLang="fi-FI" baseline="0" dirty="0" err="1" smtClean="0"/>
              <a:t>Teksti</a:t>
            </a:r>
            <a:r>
              <a:rPr lang="en-US" altLang="fi-FI" baseline="0" dirty="0" smtClean="0"/>
              <a:t> 3: </a:t>
            </a:r>
            <a:r>
              <a:rPr lang="en-US" altLang="fi-FI" baseline="0" dirty="0" err="1" smtClean="0"/>
              <a:t>Oppilaan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kirjoittama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teksti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ryhmän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eksperimentin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löydöksistä</a:t>
            </a:r>
            <a:r>
              <a:rPr lang="en-US" altLang="fi-FI" baseline="0" dirty="0" smtClean="0"/>
              <a:t>. </a:t>
            </a:r>
          </a:p>
          <a:p>
            <a:r>
              <a:rPr lang="en-US" altLang="fi-FI" baseline="0" dirty="0" err="1" smtClean="0"/>
              <a:t>Koska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konteksti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ei</a:t>
            </a:r>
            <a:r>
              <a:rPr lang="en-US" altLang="fi-FI" baseline="0" dirty="0" smtClean="0"/>
              <a:t> ole </a:t>
            </a:r>
            <a:r>
              <a:rPr lang="en-US" altLang="fi-FI" baseline="0" dirty="0" err="1" smtClean="0"/>
              <a:t>enää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jaettu</a:t>
            </a:r>
            <a:r>
              <a:rPr lang="en-US" altLang="fi-FI" baseline="0" dirty="0" smtClean="0"/>
              <a:t>, </a:t>
            </a:r>
            <a:r>
              <a:rPr lang="en-US" altLang="fi-FI" baseline="0" dirty="0" err="1" smtClean="0"/>
              <a:t>konteksti</a:t>
            </a:r>
            <a:r>
              <a:rPr lang="en-US" altLang="fi-FI" baseline="0" dirty="0" smtClean="0"/>
              <a:t> (</a:t>
            </a:r>
            <a:r>
              <a:rPr lang="en-US" altLang="fi-FI" baseline="0" dirty="0" err="1" smtClean="0"/>
              <a:t>tehtävänanto</a:t>
            </a:r>
            <a:r>
              <a:rPr lang="en-US" altLang="fi-FI" baseline="0" dirty="0" smtClean="0"/>
              <a:t>) </a:t>
            </a:r>
            <a:r>
              <a:rPr lang="en-US" altLang="fi-FI" baseline="0" dirty="0" err="1" smtClean="0"/>
              <a:t>täytyy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kertoa</a:t>
            </a:r>
            <a:r>
              <a:rPr lang="en-US" altLang="fi-FI" baseline="0" dirty="0" smtClean="0"/>
              <a:t> 1. </a:t>
            </a:r>
            <a:r>
              <a:rPr lang="en-US" altLang="fi-FI" baseline="0" dirty="0" err="1" smtClean="0"/>
              <a:t>lauseessa</a:t>
            </a:r>
            <a:r>
              <a:rPr lang="en-US" altLang="fi-FI" baseline="0" dirty="0" smtClean="0"/>
              <a:t>. </a:t>
            </a:r>
            <a:r>
              <a:rPr lang="en-US" altLang="fi-FI" baseline="0" dirty="0" err="1" smtClean="0"/>
              <a:t>Täydelliset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lauseet</a:t>
            </a:r>
            <a:r>
              <a:rPr lang="en-US" altLang="fi-FI" baseline="0" dirty="0" smtClean="0"/>
              <a:t>, </a:t>
            </a:r>
            <a:r>
              <a:rPr lang="en-US" altLang="fi-FI" baseline="0" dirty="0" err="1" smtClean="0"/>
              <a:t>jotka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ovat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mutkikkaampia</a:t>
            </a:r>
            <a:r>
              <a:rPr lang="en-US" altLang="fi-FI" baseline="0" dirty="0" smtClean="0"/>
              <a:t>, ja </a:t>
            </a:r>
            <a:r>
              <a:rPr lang="en-US" altLang="fi-FI" baseline="0" dirty="0" err="1" smtClean="0"/>
              <a:t>sanastollinen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tarkkuus</a:t>
            </a:r>
            <a:r>
              <a:rPr lang="en-US" altLang="fi-FI" baseline="0" dirty="0" smtClean="0"/>
              <a:t>. </a:t>
            </a:r>
            <a:r>
              <a:rPr lang="en-US" altLang="fi-FI" baseline="0" dirty="0" err="1" smtClean="0"/>
              <a:t>Mennyt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aika</a:t>
            </a:r>
            <a:r>
              <a:rPr lang="en-US" altLang="fi-FI" baseline="0" dirty="0" smtClean="0"/>
              <a:t>.</a:t>
            </a:r>
          </a:p>
          <a:p>
            <a:endParaRPr lang="en-US" altLang="fi-FI" baseline="0" dirty="0" smtClean="0"/>
          </a:p>
          <a:p>
            <a:r>
              <a:rPr lang="en-US" altLang="fi-FI" baseline="0" dirty="0" err="1" smtClean="0"/>
              <a:t>Teksti</a:t>
            </a:r>
            <a:r>
              <a:rPr lang="en-US" altLang="fi-FI" baseline="0" dirty="0" smtClean="0"/>
              <a:t> 4: </a:t>
            </a:r>
            <a:r>
              <a:rPr lang="en-US" altLang="fi-FI" baseline="0" dirty="0" err="1" smtClean="0"/>
              <a:t>Oppilaan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tekemästä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tietosanakirjasta</a:t>
            </a:r>
            <a:r>
              <a:rPr lang="en-US" altLang="fi-FI" baseline="0" dirty="0" smtClean="0"/>
              <a:t>. </a:t>
            </a:r>
            <a:r>
              <a:rPr lang="en-US" altLang="fi-FI" baseline="0" dirty="0" err="1" smtClean="0"/>
              <a:t>Kieli</a:t>
            </a:r>
            <a:r>
              <a:rPr lang="en-US" altLang="fi-FI" baseline="0" dirty="0" smtClean="0"/>
              <a:t> on </a:t>
            </a:r>
            <a:r>
              <a:rPr lang="en-US" altLang="fi-FI" baseline="0" dirty="0" err="1" smtClean="0"/>
              <a:t>paljon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yleisempää</a:t>
            </a:r>
            <a:r>
              <a:rPr lang="en-US" altLang="fi-FI" baseline="0" dirty="0" smtClean="0"/>
              <a:t>, </a:t>
            </a:r>
            <a:r>
              <a:rPr lang="en-US" altLang="fi-FI" baseline="0" dirty="0" err="1" smtClean="0"/>
              <a:t>viitataan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kaikkiin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magneetteihin</a:t>
            </a:r>
            <a:r>
              <a:rPr lang="en-US" altLang="fi-FI" baseline="0" dirty="0" smtClean="0"/>
              <a:t>, </a:t>
            </a:r>
            <a:r>
              <a:rPr lang="en-US" altLang="fi-FI" baseline="0" dirty="0" err="1" smtClean="0"/>
              <a:t>magneettiin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yleisesti</a:t>
            </a:r>
            <a:r>
              <a:rPr lang="en-US" altLang="fi-FI" baseline="0" dirty="0" smtClean="0"/>
              <a:t>. </a:t>
            </a:r>
            <a:r>
              <a:rPr lang="en-US" altLang="fi-FI" baseline="0" dirty="0" err="1" smtClean="0"/>
              <a:t>Sanasto</a:t>
            </a:r>
            <a:r>
              <a:rPr lang="en-US" altLang="fi-FI" baseline="0" dirty="0" smtClean="0"/>
              <a:t> on  </a:t>
            </a:r>
            <a:r>
              <a:rPr lang="en-US" altLang="fi-FI" baseline="0" dirty="0" err="1" smtClean="0"/>
              <a:t>teknisempää</a:t>
            </a:r>
            <a:r>
              <a:rPr lang="en-US" altLang="fi-FI" baseline="0" dirty="0" smtClean="0"/>
              <a:t> ja </a:t>
            </a:r>
            <a:r>
              <a:rPr lang="en-US" altLang="fi-FI" baseline="0" dirty="0" err="1" smtClean="0"/>
              <a:t>kehittyneempää</a:t>
            </a:r>
            <a:r>
              <a:rPr lang="en-US" altLang="fi-FI" baseline="0" dirty="0" smtClean="0"/>
              <a:t>, </a:t>
            </a:r>
            <a:r>
              <a:rPr lang="en-US" altLang="fi-FI" baseline="0" dirty="0" err="1" smtClean="0"/>
              <a:t>lauseet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yhä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mutkikkaampia</a:t>
            </a:r>
            <a:r>
              <a:rPr lang="en-US" altLang="fi-FI" baseline="0" dirty="0" smtClean="0"/>
              <a:t> ja </a:t>
            </a:r>
            <a:r>
              <a:rPr lang="en-US" altLang="fi-FI" baseline="0" dirty="0" err="1" smtClean="0"/>
              <a:t>formaalin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kirjakielen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mukaisia</a:t>
            </a:r>
            <a:r>
              <a:rPr lang="en-US" altLang="fi-FI" baseline="0" dirty="0" smtClean="0"/>
              <a:t>. </a:t>
            </a:r>
            <a:r>
              <a:rPr lang="en-US" altLang="fi-FI" baseline="0" dirty="0" err="1" smtClean="0"/>
              <a:t>Verbeissä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preesens</a:t>
            </a:r>
            <a:r>
              <a:rPr lang="en-US" altLang="fi-FI" baseline="0" dirty="0" smtClean="0"/>
              <a:t>, </a:t>
            </a:r>
            <a:r>
              <a:rPr lang="en-US" altLang="fi-FI" baseline="0" dirty="0" err="1" smtClean="0"/>
              <a:t>koska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kuvaus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yleisellä</a:t>
            </a:r>
            <a:r>
              <a:rPr lang="en-US" altLang="fi-FI" baseline="0" dirty="0" smtClean="0"/>
              <a:t> ja </a:t>
            </a:r>
            <a:r>
              <a:rPr lang="en-US" altLang="fi-FI" baseline="0" dirty="0" err="1" smtClean="0"/>
              <a:t>abstraktilla</a:t>
            </a:r>
            <a:r>
              <a:rPr lang="en-US" altLang="fi-FI" baseline="0" dirty="0" smtClean="0"/>
              <a:t> </a:t>
            </a:r>
            <a:r>
              <a:rPr lang="en-US" altLang="fi-FI" baseline="0" dirty="0" err="1" smtClean="0"/>
              <a:t>tasolla</a:t>
            </a:r>
            <a:r>
              <a:rPr lang="en-US" altLang="fi-FI" baseline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255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gradFill flip="none" rotWithShape="1">
            <a:gsLst>
              <a:gs pos="100000">
                <a:srgbClr val="99CC00"/>
              </a:gs>
              <a:gs pos="0">
                <a:srgbClr val="669900"/>
              </a:gs>
              <a:gs pos="0">
                <a:srgbClr val="99CC00">
                  <a:lumMod val="72000"/>
                  <a:alpha val="74000"/>
                </a:srgbClr>
              </a:gs>
              <a:gs pos="100000">
                <a:srgbClr val="156B13"/>
              </a:gs>
            </a:gsLst>
            <a:path path="rect">
              <a:fillToRect t="100000" r="100000"/>
            </a:path>
            <a:tileRect l="-100000" b="-100000"/>
          </a:gradFill>
          <a:effectLst/>
        </p:spPr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8CD1-CF90-4775-8AA7-D9E900A64E8C}" type="datetime1">
              <a:rPr lang="fi-FI" smtClean="0"/>
              <a:t>26.10.2018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eija.aalto@jyu.fi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5DC9-6021-498B-846F-F05926EE35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036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rgbClr val="99CC00"/>
              </a:gs>
              <a:gs pos="0">
                <a:srgbClr val="669900"/>
              </a:gs>
              <a:gs pos="0">
                <a:srgbClr val="99CC00">
                  <a:lumMod val="72000"/>
                  <a:alpha val="74000"/>
                </a:srgbClr>
              </a:gs>
              <a:gs pos="100000">
                <a:srgbClr val="156B13"/>
              </a:gs>
            </a:gsLst>
            <a:path path="rect">
              <a:fillToRect t="100000" r="100000"/>
            </a:path>
          </a:gra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72A5-D3BE-46BA-A046-71CCA351A696}" type="datetime1">
              <a:rPr lang="fi-FI" smtClean="0"/>
              <a:t>26.10.2018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 smtClean="0"/>
              <a:t>eija.aalto@jyu.fi</a:t>
            </a:r>
            <a:endParaRPr lang="fi-FI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5DC9-6021-498B-846F-F05926EE35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66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gradFill>
            <a:gsLst>
              <a:gs pos="100000">
                <a:srgbClr val="99CC00"/>
              </a:gs>
              <a:gs pos="0">
                <a:srgbClr val="669900"/>
              </a:gs>
              <a:gs pos="0">
                <a:srgbClr val="99CC00">
                  <a:lumMod val="72000"/>
                  <a:alpha val="74000"/>
                </a:srgbClr>
              </a:gs>
              <a:gs pos="100000">
                <a:srgbClr val="156B13"/>
              </a:gs>
            </a:gsLst>
            <a:path path="rect">
              <a:fillToRect t="100000" r="100000"/>
            </a:path>
          </a:gradFill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973F-B023-429A-9204-26F2D837BE74}" type="datetime1">
              <a:rPr lang="fi-FI" smtClean="0"/>
              <a:t>26.10.2018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 smtClean="0"/>
              <a:t>eija.aalto@jyu.fi</a:t>
            </a:r>
            <a:endParaRPr lang="fi-FI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5DC9-6021-498B-846F-F05926EE35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7046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Eija Aalto – eija.aalto@jyu.fi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DB01E-5BE3-4402-9AEA-6D225A653F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16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3038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7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52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93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11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86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3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49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6" y="2737249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98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10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1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8EE0-19C0-4C88-8661-F2C8983383CA}" type="datetime1">
              <a:rPr lang="fi-FI" smtClean="0"/>
              <a:t>26.10.2018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 smtClean="0"/>
              <a:t>eija.aalto@jyu.fi</a:t>
            </a:r>
            <a:endParaRPr lang="fi-FI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5DC9-6021-498B-846F-F05926EE35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gradFill>
            <a:gsLst>
              <a:gs pos="100000">
                <a:srgbClr val="99CC00"/>
              </a:gs>
              <a:gs pos="0">
                <a:srgbClr val="669900"/>
              </a:gs>
              <a:gs pos="0">
                <a:srgbClr val="99CC00">
                  <a:lumMod val="72000"/>
                  <a:alpha val="74000"/>
                </a:srgbClr>
              </a:gs>
              <a:gs pos="100000">
                <a:srgbClr val="156B13"/>
              </a:gs>
            </a:gsLst>
            <a:path path="rect">
              <a:fillToRect t="100000" r="100000"/>
            </a:path>
          </a:gradFill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8821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11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3" y="514928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257098" indent="0">
              <a:buNone/>
              <a:defRPr sz="788"/>
            </a:lvl2pPr>
            <a:lvl3pPr marL="514196" indent="0">
              <a:buNone/>
              <a:defRPr sz="675"/>
            </a:lvl3pPr>
            <a:lvl4pPr marL="771294" indent="0">
              <a:buNone/>
              <a:defRPr sz="563"/>
            </a:lvl4pPr>
            <a:lvl5pPr marL="1028391" indent="0">
              <a:buNone/>
              <a:defRPr sz="563"/>
            </a:lvl5pPr>
            <a:lvl6pPr marL="1285490" indent="0">
              <a:buNone/>
              <a:defRPr sz="563"/>
            </a:lvl6pPr>
            <a:lvl7pPr marL="1542587" indent="0">
              <a:buNone/>
              <a:defRPr sz="563"/>
            </a:lvl7pPr>
            <a:lvl8pPr marL="1799685" indent="0">
              <a:buNone/>
              <a:defRPr sz="563"/>
            </a:lvl8pPr>
            <a:lvl9pPr marL="2056783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0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33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26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/>
            <a:r>
              <a:rPr lang="en-US" sz="4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/>
            <a:r>
              <a:rPr lang="en-US" sz="4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13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094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247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46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/>
            <a:r>
              <a:rPr lang="en-US" sz="4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/>
            <a:r>
              <a:rPr lang="en-US" sz="4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3045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350">
                <a:solidFill>
                  <a:schemeClr val="accent1"/>
                </a:solidFill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11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93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5" y="609603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7" y="609600"/>
            <a:ext cx="7060151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5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gradFill>
            <a:gsLst>
              <a:gs pos="100000">
                <a:srgbClr val="99CC00"/>
              </a:gs>
              <a:gs pos="0">
                <a:srgbClr val="669900"/>
              </a:gs>
              <a:gs pos="0">
                <a:srgbClr val="99CC00">
                  <a:lumMod val="72000"/>
                  <a:alpha val="74000"/>
                </a:srgbClr>
              </a:gs>
              <a:gs pos="100000">
                <a:srgbClr val="156B13"/>
              </a:gs>
            </a:gsLst>
            <a:path path="rect">
              <a:fillToRect t="100000" r="100000"/>
            </a:path>
          </a:gradFill>
        </p:spPr>
        <p:txBody>
          <a:bodyPr anchor="t"/>
          <a:lstStyle>
            <a:lvl1pPr algn="l">
              <a:defRPr sz="4000" b="1" cap="all"/>
            </a:lvl1pPr>
          </a:lstStyle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8BC-0AA9-4816-A606-3CCB6A1349F6}" type="datetime1">
              <a:rPr lang="fi-FI" smtClean="0"/>
              <a:t>26.10.2018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eija.aalto@jyu.fi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5DC9-6021-498B-846F-F05926EE35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314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68E2D-DAD7-4DC6-AEE4-9FE5DED7AAAF}" type="datetime1">
              <a:rPr lang="fi-FI" smtClean="0"/>
              <a:t>26.10.2018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 smtClean="0"/>
              <a:t>eija.aalto@jyu.fi</a:t>
            </a:r>
            <a:endParaRPr lang="fi-FI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5DC9-6021-498B-846F-F05926EE35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gradFill>
            <a:gsLst>
              <a:gs pos="100000">
                <a:srgbClr val="99CC00"/>
              </a:gs>
              <a:gs pos="0">
                <a:srgbClr val="669900"/>
              </a:gs>
              <a:gs pos="0">
                <a:srgbClr val="99CC00">
                  <a:lumMod val="72000"/>
                  <a:alpha val="74000"/>
                </a:srgbClr>
              </a:gs>
              <a:gs pos="100000">
                <a:srgbClr val="156B13"/>
              </a:gs>
            </a:gsLst>
            <a:path path="rect">
              <a:fillToRect t="100000" r="100000"/>
            </a:path>
          </a:gradFill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206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rgbClr val="99CC00"/>
              </a:gs>
              <a:gs pos="0">
                <a:srgbClr val="669900"/>
              </a:gs>
              <a:gs pos="0">
                <a:srgbClr val="99CC00">
                  <a:lumMod val="72000"/>
                  <a:alpha val="74000"/>
                </a:srgbClr>
              </a:gs>
              <a:gs pos="100000">
                <a:srgbClr val="156B13"/>
              </a:gs>
            </a:gsLst>
            <a:path path="rect">
              <a:fillToRect t="100000" r="100000"/>
            </a:path>
          </a:gradFill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399-A42D-45EE-BB7E-E614DECC82B1}" type="datetime1">
              <a:rPr lang="fi-FI" smtClean="0"/>
              <a:t>26.10.2018</a:t>
            </a:fld>
            <a:endParaRPr lang="fi-FI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eija.aalto@jyu.fi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5DC9-6021-498B-846F-F05926EE35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762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rgbClr val="99CC00"/>
              </a:gs>
              <a:gs pos="0">
                <a:srgbClr val="669900"/>
              </a:gs>
              <a:gs pos="0">
                <a:srgbClr val="99CC00">
                  <a:lumMod val="72000"/>
                  <a:alpha val="74000"/>
                </a:srgbClr>
              </a:gs>
              <a:gs pos="100000">
                <a:srgbClr val="156B13"/>
              </a:gs>
            </a:gsLst>
            <a:path path="rect">
              <a:fillToRect t="100000" r="100000"/>
            </a:path>
          </a:gradFill>
        </p:spPr>
        <p:txBody>
          <a:bodyPr/>
          <a:lstStyle/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BFF4-5800-4E4F-83CE-B4B961AF9FF8}" type="datetime1">
              <a:rPr lang="fi-FI" smtClean="0"/>
              <a:t>26.10.2018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 smtClean="0"/>
              <a:t>eija.aalto@jyu.fi</a:t>
            </a:r>
            <a:endParaRPr lang="fi-F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5DC9-6021-498B-846F-F05926EE35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556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89D2-B600-4B23-A5FB-B9E034ACD1EF}" type="datetime1">
              <a:rPr lang="fi-FI" smtClean="0"/>
              <a:t>26.10.2018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 smtClean="0"/>
              <a:t>eija.aalto@jyu.fi</a:t>
            </a:r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5DC9-6021-498B-846F-F05926EE3570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gradFill>
            <a:gsLst>
              <a:gs pos="100000">
                <a:srgbClr val="99CC00"/>
              </a:gs>
              <a:gs pos="0">
                <a:srgbClr val="669900"/>
              </a:gs>
              <a:gs pos="0">
                <a:srgbClr val="99CC00">
                  <a:lumMod val="72000"/>
                  <a:alpha val="74000"/>
                </a:srgbClr>
              </a:gs>
              <a:gs pos="100000">
                <a:srgbClr val="156B13"/>
              </a:gs>
            </a:gsLst>
            <a:path path="rect">
              <a:fillToRect t="100000" r="100000"/>
            </a:path>
          </a:gradFill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149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gradFill>
            <a:gsLst>
              <a:gs pos="100000">
                <a:srgbClr val="99CC00"/>
              </a:gs>
              <a:gs pos="0">
                <a:srgbClr val="669900"/>
              </a:gs>
              <a:gs pos="0">
                <a:srgbClr val="99CC00">
                  <a:lumMod val="72000"/>
                  <a:alpha val="74000"/>
                </a:srgbClr>
              </a:gs>
              <a:gs pos="100000">
                <a:srgbClr val="156B13"/>
              </a:gs>
            </a:gsLst>
            <a:path path="rect">
              <a:fillToRect t="100000" r="100000"/>
            </a:path>
          </a:gra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449A-083B-412C-94F1-8AA187EE0724}" type="datetime1">
              <a:rPr lang="fi-FI" smtClean="0"/>
              <a:t>26.10.2018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 smtClean="0"/>
              <a:t>eija.aalto@jyu.fi</a:t>
            </a:r>
            <a:endParaRPr lang="fi-FI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5DC9-6021-498B-846F-F05926EE35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985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gradFill>
            <a:gsLst>
              <a:gs pos="100000">
                <a:srgbClr val="99CC00"/>
              </a:gs>
              <a:gs pos="0">
                <a:srgbClr val="669900"/>
              </a:gs>
              <a:gs pos="0">
                <a:srgbClr val="99CC00">
                  <a:lumMod val="72000"/>
                  <a:alpha val="74000"/>
                </a:srgbClr>
              </a:gs>
              <a:gs pos="100000">
                <a:srgbClr val="156B13"/>
              </a:gs>
            </a:gsLst>
            <a:path path="rect">
              <a:fillToRect t="100000" r="100000"/>
            </a:path>
          </a:gra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8ECD-375A-4E3F-BDE2-F2FBA5D61090}" type="datetime1">
              <a:rPr lang="fi-FI" smtClean="0"/>
              <a:t>26.10.2018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 smtClean="0"/>
              <a:t>eija.aalto@jyu.fi</a:t>
            </a:r>
            <a:endParaRPr lang="fi-FI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5DC9-6021-498B-846F-F05926EE35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242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gradFill>
            <a:gsLst>
              <a:gs pos="100000">
                <a:srgbClr val="99CC00"/>
              </a:gs>
              <a:gs pos="0">
                <a:srgbClr val="669900"/>
              </a:gs>
              <a:gs pos="0">
                <a:srgbClr val="99CC00">
                  <a:lumMod val="72000"/>
                  <a:alpha val="74000"/>
                </a:srgbClr>
              </a:gs>
              <a:gs pos="100000">
                <a:srgbClr val="156B13"/>
              </a:gs>
            </a:gsLst>
            <a:path path="rect">
              <a:fillToRect t="100000" r="100000"/>
            </a:path>
          </a:gradFill>
        </p:spPr>
        <p:txBody>
          <a:bodyPr vert="horz" lIns="91440" tIns="45720" rIns="91440" bIns="4572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E71E-747E-4E91-883F-5C02D5ACD89C}" type="datetime1">
              <a:rPr lang="fi-FI" smtClean="0"/>
              <a:t>26.10.2018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eija.aalto@jyu.fi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C5DC9-6021-498B-846F-F05926EE35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549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6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l" defTabSz="257175" rtl="0" eaLnBrk="1" latinLnBrk="0" hangingPunct="1">
        <a:spcBef>
          <a:spcPct val="0"/>
        </a:spcBef>
        <a:buNone/>
        <a:defRPr sz="2025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81" indent="-192881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1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7910" indent="-160735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293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0011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lznVLCDkeQ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eena.yle.fi/1-421931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U:\OKL\OPEA615\Tytto_2.mp3" TargetMode="External"/><Relationship Id="rId1" Type="http://schemas.microsoft.com/office/2007/relationships/media" Target="file:///U:\OKL\OPEA615\Tytto_2.mp3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43408"/>
            <a:ext cx="9144000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5640" y="3789041"/>
            <a:ext cx="6696745" cy="1470025"/>
          </a:xfrm>
        </p:spPr>
        <p:txBody>
          <a:bodyPr/>
          <a:lstStyle/>
          <a:p>
            <a:r>
              <a:rPr lang="fi-FI" dirty="0" smtClean="0"/>
              <a:t>OPEA615</a:t>
            </a:r>
            <a:br>
              <a:rPr lang="fi-FI" dirty="0" smtClean="0"/>
            </a:br>
            <a:r>
              <a:rPr lang="fi-FI" dirty="0" smtClean="0"/>
              <a:t>Kielitietoinen aineenopetus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640" y="5463876"/>
            <a:ext cx="6800800" cy="1368152"/>
          </a:xfrm>
        </p:spPr>
        <p:txBody>
          <a:bodyPr>
            <a:normAutofit lnSpcReduction="10000"/>
          </a:bodyPr>
          <a:lstStyle/>
          <a:p>
            <a:pPr marL="355600" indent="-355600">
              <a:lnSpc>
                <a:spcPct val="80000"/>
              </a:lnSpc>
            </a:pPr>
            <a:r>
              <a:rPr lang="fi-FI" sz="2000" dirty="0"/>
              <a:t>Luennot 1 ja 2</a:t>
            </a:r>
            <a:br>
              <a:rPr lang="fi-FI" sz="2000" dirty="0"/>
            </a:b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/>
              <a:t>Eija </a:t>
            </a:r>
            <a:r>
              <a:rPr lang="fi-FI" sz="2000" dirty="0"/>
              <a:t>Aalto – eija.aalto@jyu.fi</a:t>
            </a:r>
          </a:p>
          <a:p>
            <a:pPr marL="355600" indent="-355600">
              <a:lnSpc>
                <a:spcPct val="80000"/>
              </a:lnSpc>
            </a:pPr>
            <a:r>
              <a:rPr lang="fi-FI" sz="2000" dirty="0"/>
              <a:t>Anssi Lindell &amp; Sinikka Kaartinen</a:t>
            </a:r>
            <a:endParaRPr lang="fi-FI" sz="2000" dirty="0"/>
          </a:p>
          <a:p>
            <a:pPr marL="355600" indent="-355600">
              <a:lnSpc>
                <a:spcPct val="80000"/>
              </a:lnSpc>
            </a:pPr>
            <a:r>
              <a:rPr lang="fi-FI" sz="2000" dirty="0"/>
              <a:t>Jyväskylän yliopiston </a:t>
            </a:r>
            <a:r>
              <a:rPr lang="fi-FI" sz="2000" dirty="0"/>
              <a:t>opettajankoulutuslaitos</a:t>
            </a:r>
            <a:endParaRPr lang="fi-FI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032105" y="27856"/>
            <a:ext cx="3347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dirty="0">
                <a:solidFill>
                  <a:prstClr val="black"/>
                </a:solidFill>
                <a:latin typeface="Calibri"/>
              </a:rPr>
              <a:t>OPEA615 </a:t>
            </a:r>
            <a:br>
              <a:rPr lang="fi-FI" dirty="0">
                <a:solidFill>
                  <a:prstClr val="black"/>
                </a:solidFill>
                <a:latin typeface="Calibri"/>
              </a:rPr>
            </a:br>
            <a:r>
              <a:rPr lang="fi-FI" dirty="0">
                <a:solidFill>
                  <a:prstClr val="black"/>
                </a:solidFill>
                <a:latin typeface="Calibri"/>
              </a:rPr>
              <a:t>Tieteellisen tiedon rakentuminen:</a:t>
            </a:r>
          </a:p>
          <a:p>
            <a:pPr algn="r"/>
            <a:r>
              <a:rPr lang="fi-FI" dirty="0">
                <a:solidFill>
                  <a:prstClr val="black"/>
                </a:solidFill>
                <a:latin typeface="Calibri"/>
              </a:rPr>
              <a:t>Tutkiva opettajuus</a:t>
            </a:r>
            <a:endParaRPr lang="fi-FI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57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9617" y="2276873"/>
            <a:ext cx="609653" cy="60965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 smtClean="0"/>
              <a:t>Toinen case: </a:t>
            </a:r>
            <a:r>
              <a:rPr lang="fi-FI" dirty="0" err="1" smtClean="0"/>
              <a:t>Javed</a:t>
            </a:r>
            <a:endParaRPr lang="fi-FI" dirty="0" smtClean="0"/>
          </a:p>
          <a:p>
            <a:r>
              <a:rPr lang="fi-FI" dirty="0" smtClean="0"/>
              <a:t>Muuttanut Suomeen Afganistanista </a:t>
            </a:r>
            <a:r>
              <a:rPr lang="fi-FI" dirty="0"/>
              <a:t>yksin </a:t>
            </a:r>
            <a:r>
              <a:rPr lang="fi-FI" dirty="0" smtClean="0"/>
              <a:t>15-vuotiaana</a:t>
            </a:r>
            <a:endParaRPr lang="fi-FI" dirty="0"/>
          </a:p>
          <a:p>
            <a:r>
              <a:rPr lang="fi-FI" dirty="0"/>
              <a:t>Asuu perhekodissa, jossa nuoria eri </a:t>
            </a:r>
            <a:r>
              <a:rPr lang="fi-FI" dirty="0" smtClean="0"/>
              <a:t>kulttuureista; myös suomalaisia kavereita </a:t>
            </a:r>
            <a:endParaRPr lang="fi-FI" dirty="0"/>
          </a:p>
          <a:p>
            <a:r>
              <a:rPr lang="fi-FI" dirty="0"/>
              <a:t>Käynyt valmistavan luokan, josta siirtynyt suoraan 9. </a:t>
            </a:r>
            <a:r>
              <a:rPr lang="fi-FI" dirty="0" smtClean="0"/>
              <a:t>luokalle</a:t>
            </a:r>
          </a:p>
          <a:p>
            <a:r>
              <a:rPr lang="fi-FI" dirty="0" smtClean="0"/>
              <a:t>Tavoitteena suorittaa suomalainen peruskoulu nopeasti</a:t>
            </a:r>
          </a:p>
          <a:p>
            <a:r>
              <a:rPr lang="fi-FI" dirty="0" smtClean="0"/>
              <a:t>Lahjakas matematiikassa ja liikunnassa, isoja haasteita lukuaineissa</a:t>
            </a:r>
          </a:p>
          <a:p>
            <a:r>
              <a:rPr lang="fi-FI" dirty="0" smtClean="0"/>
              <a:t>Ei puhu lainkaan englantia</a:t>
            </a:r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prstClr val="black"/>
                </a:solidFill>
                <a:latin typeface="Calibri"/>
              </a:rPr>
              <a:t>s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anna.s.mustonen@jyu.fi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Kielitaidon tilanteisuus: jokaisella oppilaalla omanlaisensa taidot</a:t>
            </a:r>
            <a:endParaRPr lang="fi-FI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861" y="2244864"/>
            <a:ext cx="2862262" cy="37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chemeClr val="tx2"/>
                </a:solidFill>
              </a:rPr>
              <a:t>Mila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tx2"/>
                </a:solidFill>
              </a:rPr>
              <a:t>Moi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tx2"/>
                </a:solidFill>
              </a:rPr>
              <a:t>Muistatko sen </a:t>
            </a:r>
            <a:r>
              <a:rPr lang="fi-FI" dirty="0" err="1" smtClean="0">
                <a:solidFill>
                  <a:schemeClr val="tx2"/>
                </a:solidFill>
              </a:rPr>
              <a:t>Viaplay</a:t>
            </a:r>
            <a:endParaRPr lang="fi-FI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i-FI" dirty="0" smtClean="0">
                <a:solidFill>
                  <a:schemeClr val="tx2"/>
                </a:solidFill>
              </a:rPr>
              <a:t>Salasanan mitä lähetit </a:t>
            </a:r>
            <a:r>
              <a:rPr lang="fi-FI" dirty="0" err="1" smtClean="0">
                <a:solidFill>
                  <a:schemeClr val="tx2"/>
                </a:solidFill>
              </a:rPr>
              <a:t>mulle</a:t>
            </a:r>
            <a:endParaRPr lang="fi-FI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i-FI" dirty="0" smtClean="0">
                <a:solidFill>
                  <a:schemeClr val="tx2"/>
                </a:solidFill>
              </a:rPr>
              <a:t>Silloin kun olitte</a:t>
            </a:r>
          </a:p>
          <a:p>
            <a:pPr marL="0" indent="0">
              <a:buNone/>
            </a:pPr>
            <a:r>
              <a:rPr lang="fi-FI" dirty="0">
                <a:solidFill>
                  <a:schemeClr val="tx2"/>
                </a:solidFill>
              </a:rPr>
              <a:t>m</a:t>
            </a:r>
            <a:r>
              <a:rPr lang="fi-FI" dirty="0" smtClean="0">
                <a:solidFill>
                  <a:schemeClr val="tx2"/>
                </a:solidFill>
              </a:rPr>
              <a:t>eillä?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tx2"/>
                </a:solidFill>
              </a:rPr>
              <a:t>Tässä minun </a:t>
            </a:r>
            <a:r>
              <a:rPr lang="fi-FI" dirty="0" err="1" smtClean="0">
                <a:solidFill>
                  <a:schemeClr val="tx2"/>
                </a:solidFill>
              </a:rPr>
              <a:t>vatsapin</a:t>
            </a:r>
            <a:r>
              <a:rPr lang="fi-FI" dirty="0" smtClean="0">
                <a:solidFill>
                  <a:schemeClr val="tx2"/>
                </a:solidFill>
              </a:rPr>
              <a:t> sivussa </a:t>
            </a:r>
          </a:p>
          <a:p>
            <a:pPr marL="0" indent="0">
              <a:buNone/>
            </a:pPr>
            <a:r>
              <a:rPr lang="fi-FI" dirty="0">
                <a:solidFill>
                  <a:schemeClr val="tx2"/>
                </a:solidFill>
              </a:rPr>
              <a:t>v</a:t>
            </a:r>
            <a:r>
              <a:rPr lang="fi-FI" dirty="0" smtClean="0">
                <a:solidFill>
                  <a:schemeClr val="tx2"/>
                </a:solidFill>
              </a:rPr>
              <a:t>arman sinulle on mutta </a:t>
            </a:r>
            <a:r>
              <a:rPr lang="fi-FI" dirty="0" err="1" smtClean="0">
                <a:solidFill>
                  <a:schemeClr val="tx2"/>
                </a:solidFill>
              </a:rPr>
              <a:t>Mä</a:t>
            </a:r>
            <a:endParaRPr lang="fi-FI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chemeClr val="tx2"/>
                </a:solidFill>
              </a:rPr>
              <a:t>e</a:t>
            </a:r>
            <a:r>
              <a:rPr lang="fi-FI" dirty="0" smtClean="0">
                <a:solidFill>
                  <a:schemeClr val="tx2"/>
                </a:solidFill>
              </a:rPr>
              <a:t>n saa nähdä kun mulla nyt</a:t>
            </a:r>
          </a:p>
          <a:p>
            <a:pPr marL="0" indent="0">
              <a:buNone/>
            </a:pPr>
            <a:r>
              <a:rPr lang="fi-FI" dirty="0">
                <a:solidFill>
                  <a:schemeClr val="tx2"/>
                </a:solidFill>
              </a:rPr>
              <a:t>o</a:t>
            </a:r>
            <a:r>
              <a:rPr lang="fi-FI" dirty="0" smtClean="0">
                <a:solidFill>
                  <a:schemeClr val="tx2"/>
                </a:solidFill>
              </a:rPr>
              <a:t>n uusi puhelinta</a:t>
            </a:r>
          </a:p>
          <a:p>
            <a:pPr marL="0" indent="0">
              <a:buNone/>
            </a:pPr>
            <a:r>
              <a:rPr lang="fi-FI" dirty="0" err="1">
                <a:solidFill>
                  <a:schemeClr val="tx2"/>
                </a:solidFill>
              </a:rPr>
              <a:t>s</a:t>
            </a:r>
            <a:r>
              <a:rPr lang="fi-FI" dirty="0" err="1" smtClean="0">
                <a:solidFill>
                  <a:schemeClr val="tx2"/>
                </a:solidFill>
              </a:rPr>
              <a:t>ulla</a:t>
            </a:r>
            <a:r>
              <a:rPr lang="fi-FI" dirty="0" smtClean="0">
                <a:solidFill>
                  <a:schemeClr val="tx2"/>
                </a:solidFill>
              </a:rPr>
              <a:t> vissin on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SalainenSana27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Löysin tuon, on varmaan 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oikea.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tx2"/>
                </a:solidFill>
              </a:rPr>
              <a:t>Juu kiitos paljon.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Eipä kestä!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038600" cy="47561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1800" dirty="0">
                <a:solidFill>
                  <a:schemeClr val="tx2"/>
                </a:solidFill>
              </a:rPr>
              <a:t>Mila </a:t>
            </a:r>
            <a:r>
              <a:rPr lang="fi-FI" sz="1800" dirty="0" err="1">
                <a:solidFill>
                  <a:schemeClr val="tx2"/>
                </a:solidFill>
              </a:rPr>
              <a:t>onks</a:t>
            </a:r>
            <a:r>
              <a:rPr lang="fi-FI" sz="1800" dirty="0">
                <a:solidFill>
                  <a:schemeClr val="tx2"/>
                </a:solidFill>
              </a:rPr>
              <a:t> teillä makuupussi</a:t>
            </a:r>
          </a:p>
          <a:p>
            <a:pPr marL="0" indent="0">
              <a:buNone/>
            </a:pPr>
            <a:r>
              <a:rPr lang="fi-FI" sz="1800" dirty="0">
                <a:solidFill>
                  <a:schemeClr val="tx2"/>
                </a:solidFill>
              </a:rPr>
              <a:t>n</a:t>
            </a:r>
            <a:r>
              <a:rPr lang="fi-FI" sz="1800" dirty="0">
                <a:solidFill>
                  <a:schemeClr val="tx2"/>
                </a:solidFill>
              </a:rPr>
              <a:t>iin jos on saisinko lainata</a:t>
            </a:r>
          </a:p>
          <a:p>
            <a:pPr marL="0" indent="0">
              <a:buNone/>
            </a:pPr>
            <a:r>
              <a:rPr lang="fi-FI" sz="1800" dirty="0">
                <a:solidFill>
                  <a:schemeClr val="tx2"/>
                </a:solidFill>
              </a:rPr>
              <a:t>k</a:t>
            </a:r>
            <a:r>
              <a:rPr lang="fi-FI" sz="1800" dirty="0">
                <a:solidFill>
                  <a:schemeClr val="tx2"/>
                </a:solidFill>
              </a:rPr>
              <a:t>oska halutaan mennä</a:t>
            </a:r>
          </a:p>
          <a:p>
            <a:pPr marL="0" indent="0">
              <a:buNone/>
            </a:pPr>
            <a:r>
              <a:rPr lang="fi-FI" sz="1800" dirty="0">
                <a:solidFill>
                  <a:schemeClr val="tx2"/>
                </a:solidFill>
              </a:rPr>
              <a:t>r</a:t>
            </a:r>
            <a:r>
              <a:rPr lang="fi-FI" sz="1800" dirty="0">
                <a:solidFill>
                  <a:schemeClr val="tx2"/>
                </a:solidFill>
              </a:rPr>
              <a:t>etkelle metsään yöksi ja sitä</a:t>
            </a:r>
          </a:p>
          <a:p>
            <a:pPr marL="0" indent="0">
              <a:buNone/>
            </a:pPr>
            <a:r>
              <a:rPr lang="fi-FI" sz="1800" dirty="0">
                <a:solidFill>
                  <a:schemeClr val="tx2"/>
                </a:solidFill>
              </a:rPr>
              <a:t>t</a:t>
            </a:r>
            <a:r>
              <a:rPr lang="fi-FI" sz="1800" dirty="0">
                <a:solidFill>
                  <a:schemeClr val="tx2"/>
                </a:solidFill>
              </a:rPr>
              <a:t>arvitaan</a:t>
            </a:r>
          </a:p>
          <a:p>
            <a:pPr marL="0" indent="0">
              <a:buNone/>
            </a:pPr>
            <a:r>
              <a:rPr lang="fi-FI" sz="1800" dirty="0">
                <a:solidFill>
                  <a:schemeClr val="tx2"/>
                </a:solidFill>
              </a:rPr>
              <a:t>Ja saako lainata vielä jotain</a:t>
            </a:r>
          </a:p>
          <a:p>
            <a:pPr marL="0" indent="0">
              <a:buNone/>
            </a:pPr>
            <a:r>
              <a:rPr lang="fi-FI" sz="1800" dirty="0">
                <a:solidFill>
                  <a:schemeClr val="tx2"/>
                </a:solidFill>
              </a:rPr>
              <a:t>Muutakin?</a:t>
            </a:r>
          </a:p>
          <a:p>
            <a:pPr marL="0" indent="0">
              <a:buNone/>
            </a:pPr>
            <a:r>
              <a:rPr lang="fi-FI" sz="1800" dirty="0"/>
              <a:t>	</a:t>
            </a:r>
            <a:r>
              <a:rPr lang="fi-FI" sz="1800" dirty="0"/>
              <a:t>Moi, joo, on meillä 	makuupussi! 	</a:t>
            </a:r>
            <a:r>
              <a:rPr lang="fi-FI" sz="1800" dirty="0" err="1"/>
              <a:t>Tottakai</a:t>
            </a:r>
            <a:r>
              <a:rPr lang="fi-FI" sz="1800" dirty="0"/>
              <a:t> saat lainata </a:t>
            </a:r>
            <a:r>
              <a:rPr lang="fi-FI" sz="1800" dirty="0">
                <a:sym typeface="Wingdings" panose="05000000000000000000" pitchFamily="2" charset="2"/>
              </a:rPr>
              <a:t> 	Mitä muuta 	tarvitset?</a:t>
            </a:r>
          </a:p>
          <a:p>
            <a:pPr marL="0" indent="0">
              <a:buNone/>
            </a:pPr>
            <a:r>
              <a:rPr lang="fi-FI" sz="1800" dirty="0">
                <a:solidFill>
                  <a:schemeClr val="tx2"/>
                </a:solidFill>
              </a:rPr>
              <a:t>Kiitos </a:t>
            </a:r>
            <a:r>
              <a:rPr lang="fi-FI" sz="1800" dirty="0" err="1">
                <a:solidFill>
                  <a:schemeClr val="tx2"/>
                </a:solidFill>
              </a:rPr>
              <a:t>mä</a:t>
            </a:r>
            <a:r>
              <a:rPr lang="fi-FI" sz="1800" dirty="0">
                <a:solidFill>
                  <a:schemeClr val="tx2"/>
                </a:solidFill>
              </a:rPr>
              <a:t> kerron kohta</a:t>
            </a:r>
          </a:p>
          <a:p>
            <a:pPr marL="0" indent="0">
              <a:buNone/>
            </a:pPr>
            <a:r>
              <a:rPr lang="fi-FI" sz="1800" dirty="0">
                <a:solidFill>
                  <a:schemeClr val="tx2"/>
                </a:solidFill>
              </a:rPr>
              <a:t>Moi </a:t>
            </a:r>
          </a:p>
          <a:p>
            <a:pPr marL="0" indent="0">
              <a:buNone/>
            </a:pPr>
            <a:r>
              <a:rPr lang="fi-FI" sz="1800" dirty="0">
                <a:solidFill>
                  <a:schemeClr val="tx2"/>
                </a:solidFill>
              </a:rPr>
              <a:t>Kylmälaukku</a:t>
            </a:r>
          </a:p>
          <a:p>
            <a:pPr marL="0" indent="0">
              <a:buNone/>
            </a:pPr>
            <a:r>
              <a:rPr lang="fi-FI" sz="1800" dirty="0">
                <a:solidFill>
                  <a:schemeClr val="tx2"/>
                </a:solidFill>
              </a:rPr>
              <a:t>Puukko</a:t>
            </a:r>
          </a:p>
          <a:p>
            <a:pPr marL="0" indent="0">
              <a:buNone/>
            </a:pPr>
            <a:r>
              <a:rPr lang="fi-FI" sz="1800" dirty="0">
                <a:solidFill>
                  <a:schemeClr val="tx2"/>
                </a:solidFill>
              </a:rPr>
              <a:t>Nämä nyt muistan</a:t>
            </a:r>
          </a:p>
          <a:p>
            <a:pPr marL="0" indent="0">
              <a:buNone/>
            </a:pPr>
            <a:r>
              <a:rPr lang="fi-FI" sz="1800" dirty="0">
                <a:solidFill>
                  <a:schemeClr val="tx2"/>
                </a:solidFill>
              </a:rPr>
              <a:t>--</a:t>
            </a:r>
          </a:p>
          <a:p>
            <a:pPr marL="0" indent="0">
              <a:buNone/>
            </a:pPr>
            <a:r>
              <a:rPr lang="fi-FI" sz="1800" dirty="0" err="1">
                <a:solidFill>
                  <a:schemeClr val="tx2"/>
                </a:solidFill>
              </a:rPr>
              <a:t>Onks</a:t>
            </a:r>
            <a:r>
              <a:rPr lang="fi-FI" sz="1800" dirty="0">
                <a:solidFill>
                  <a:schemeClr val="tx2"/>
                </a:solidFill>
              </a:rPr>
              <a:t> teillä telttaa?</a:t>
            </a:r>
          </a:p>
          <a:p>
            <a:pPr marL="0" indent="0">
              <a:buNone/>
            </a:pPr>
            <a:r>
              <a:rPr lang="fi-FI" sz="1800" dirty="0">
                <a:solidFill>
                  <a:schemeClr val="tx2"/>
                </a:solidFill>
              </a:rPr>
              <a:t>(kuva teltasta)</a:t>
            </a:r>
          </a:p>
          <a:p>
            <a:pPr marL="0" indent="0">
              <a:buNone/>
            </a:pPr>
            <a:r>
              <a:rPr lang="fi-FI" sz="1800" i="1" dirty="0">
                <a:solidFill>
                  <a:schemeClr val="tx2"/>
                </a:solidFill>
              </a:rPr>
              <a:t>Aineisto Kohtaamisista dialogiin hankkeesta (Peuronen ja Mustonen 2017)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sanna.s.mustonen@jyu.fi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Kielitaidon tilanteisuus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9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>
          <a:xfrm>
            <a:off x="2063751" y="404814"/>
            <a:ext cx="8158163" cy="795337"/>
          </a:xfrm>
        </p:spPr>
        <p:txBody>
          <a:bodyPr/>
          <a:lstStyle/>
          <a:p>
            <a:pPr>
              <a:defRPr/>
            </a:pPr>
            <a:r>
              <a:rPr lang="fi-FI" sz="3600" dirty="0">
                <a:latin typeface="Candara" charset="0"/>
                <a:ea typeface="ＭＳ Ｐゴシック" charset="-128"/>
                <a:cs typeface="ＭＳ Ｐゴシック" charset="-128"/>
              </a:rPr>
              <a:t>Kielitaidon kehittyminen</a:t>
            </a:r>
            <a:endParaRPr lang="fi-FI" sz="3600" dirty="0">
              <a:latin typeface="Candar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6376988" y="2070101"/>
            <a:ext cx="0" cy="26638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4391025" y="2657475"/>
            <a:ext cx="0" cy="2057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2135188" y="1422401"/>
            <a:ext cx="7561262" cy="4664075"/>
            <a:chOff x="385" y="896"/>
            <a:chExt cx="4763" cy="2938"/>
          </a:xfrm>
        </p:grpSpPr>
        <p:sp>
          <p:nvSpPr>
            <p:cNvPr id="22539" name="AutoShape 7"/>
            <p:cNvSpPr>
              <a:spLocks noChangeArrowheads="1"/>
            </p:cNvSpPr>
            <p:nvPr/>
          </p:nvSpPr>
          <p:spPr bwMode="auto">
            <a:xfrm>
              <a:off x="1519" y="896"/>
              <a:ext cx="1158" cy="989"/>
            </a:xfrm>
            <a:prstGeom prst="downArrowCallout">
              <a:avLst>
                <a:gd name="adj1" fmla="val 27104"/>
                <a:gd name="adj2" fmla="val 39929"/>
                <a:gd name="adj3" fmla="val 22426"/>
                <a:gd name="adj4" fmla="val 7175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238" tIns="36119" rIns="72238" bIns="36119" anchor="ctr"/>
            <a:lstStyle/>
            <a:p>
              <a:pPr algn="ctr">
                <a:buFont typeface="Wingdings" pitchFamily="1" charset="2"/>
                <a:buChar char="s"/>
                <a:defRPr/>
              </a:pPr>
              <a:r>
                <a:rPr lang="fi-FI" sz="1000" b="1" dirty="0">
                  <a:solidFill>
                    <a:prstClr val="black"/>
                  </a:solidFill>
                  <a:latin typeface="Humanst521 Lt BT" pitchFamily="34" charset="0"/>
                </a:rPr>
                <a:t>Kotoutumiskoulutuksen </a:t>
              </a:r>
              <a:r>
                <a:rPr lang="fi-FI" sz="1000" b="1" dirty="0">
                  <a:solidFill>
                    <a:prstClr val="black"/>
                  </a:solidFill>
                  <a:latin typeface="Humanst521 Lt BT" pitchFamily="34" charset="0"/>
                </a:rPr>
                <a:t>tavoitetaso</a:t>
              </a:r>
            </a:p>
            <a:p>
              <a:pPr algn="ctr">
                <a:buFont typeface="Wingdings" pitchFamily="1" charset="2"/>
                <a:buChar char="s"/>
                <a:defRPr/>
              </a:pPr>
              <a:r>
                <a:rPr lang="fi-FI" sz="1000" b="1" dirty="0">
                  <a:solidFill>
                    <a:srgbClr val="000000"/>
                  </a:solidFill>
                  <a:latin typeface="Humanst521 Lt BT" pitchFamily="34" charset="0"/>
                </a:rPr>
                <a:t> Kansalaisuuteen vaadittava taitotaso</a:t>
              </a:r>
            </a:p>
            <a:p>
              <a:pPr algn="ctr">
                <a:buFont typeface="Wingdings" pitchFamily="1" charset="2"/>
                <a:buChar char="s"/>
                <a:defRPr/>
              </a:pPr>
              <a:endParaRPr lang="fi-FI" sz="1000" b="1" dirty="0">
                <a:solidFill>
                  <a:prstClr val="black"/>
                </a:solidFill>
                <a:latin typeface="Humanst521 Lt BT" pitchFamily="34" charset="0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85" y="1098"/>
              <a:ext cx="4763" cy="2736"/>
              <a:chOff x="234" y="1237"/>
              <a:chExt cx="10260" cy="6840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954" y="1237"/>
                <a:ext cx="9540" cy="6840"/>
                <a:chOff x="954" y="1237"/>
                <a:chExt cx="9540" cy="6840"/>
              </a:xfrm>
            </p:grpSpPr>
            <p:sp>
              <p:nvSpPr>
                <p:cNvPr id="2254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134" y="4837"/>
                  <a:ext cx="884" cy="6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72238" tIns="36119" rIns="72238" bIns="36119"/>
                <a:lstStyle/>
                <a:p>
                  <a:pPr>
                    <a:defRPr/>
                  </a:pPr>
                  <a:r>
                    <a:rPr lang="fi-FI" sz="2200" b="1">
                      <a:solidFill>
                        <a:srgbClr val="000000"/>
                      </a:solidFill>
                      <a:latin typeface="Constantia" pitchFamily="1" charset="0"/>
                    </a:rPr>
                    <a:t>A1</a:t>
                  </a:r>
                  <a:endParaRPr lang="fi-FI" sz="1600">
                    <a:solidFill>
                      <a:prstClr val="black"/>
                    </a:solidFill>
                    <a:latin typeface="Humanst521 Lt BT" pitchFamily="34" charset="0"/>
                  </a:endParaRPr>
                </a:p>
              </p:txBody>
            </p:sp>
            <p:sp>
              <p:nvSpPr>
                <p:cNvPr id="2255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94" y="4297"/>
                  <a:ext cx="883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72238" tIns="36119" rIns="72238" bIns="36119"/>
                <a:lstStyle/>
                <a:p>
                  <a:pPr>
                    <a:defRPr/>
                  </a:pPr>
                  <a:r>
                    <a:rPr lang="fi-FI" sz="2200" b="1">
                      <a:solidFill>
                        <a:srgbClr val="000000"/>
                      </a:solidFill>
                      <a:latin typeface="Constantia" pitchFamily="1" charset="0"/>
                    </a:rPr>
                    <a:t>A2</a:t>
                  </a:r>
                  <a:endParaRPr lang="fi-FI" sz="1600">
                    <a:solidFill>
                      <a:prstClr val="black"/>
                    </a:solidFill>
                    <a:latin typeface="Humanst521 Lt BT" pitchFamily="34" charset="0"/>
                  </a:endParaRPr>
                </a:p>
              </p:txBody>
            </p:sp>
            <p:sp>
              <p:nvSpPr>
                <p:cNvPr id="2255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604" y="3736"/>
                  <a:ext cx="885" cy="6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72238" tIns="36119" rIns="72238" bIns="36119"/>
                <a:lstStyle/>
                <a:p>
                  <a:pPr>
                    <a:defRPr/>
                  </a:pPr>
                  <a:r>
                    <a:rPr lang="fi-FI" sz="2200" b="1">
                      <a:solidFill>
                        <a:srgbClr val="000000"/>
                      </a:solidFill>
                      <a:latin typeface="Constantia" pitchFamily="1" charset="0"/>
                    </a:rPr>
                    <a:t>B1</a:t>
                  </a:r>
                  <a:endParaRPr lang="fi-FI" sz="1600">
                    <a:solidFill>
                      <a:prstClr val="black"/>
                    </a:solidFill>
                    <a:latin typeface="Humanst521 Lt BT" pitchFamily="34" charset="0"/>
                  </a:endParaRPr>
                </a:p>
              </p:txBody>
            </p:sp>
            <p:sp>
              <p:nvSpPr>
                <p:cNvPr id="2255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018" y="3153"/>
                  <a:ext cx="885" cy="6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72238" tIns="36119" rIns="72238" bIns="36119"/>
                <a:lstStyle/>
                <a:p>
                  <a:pPr>
                    <a:defRPr/>
                  </a:pPr>
                  <a:r>
                    <a:rPr lang="fi-FI" sz="2200" b="1">
                      <a:solidFill>
                        <a:srgbClr val="000000"/>
                      </a:solidFill>
                      <a:latin typeface="Constantia" pitchFamily="1" charset="0"/>
                    </a:rPr>
                    <a:t>B2</a:t>
                  </a:r>
                  <a:endParaRPr lang="fi-FI" sz="1600">
                    <a:solidFill>
                      <a:prstClr val="black"/>
                    </a:solidFill>
                    <a:latin typeface="Humanst521 Lt BT" pitchFamily="34" charset="0"/>
                  </a:endParaRPr>
                </a:p>
              </p:txBody>
            </p:sp>
            <p:sp>
              <p:nvSpPr>
                <p:cNvPr id="2255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6432" y="2561"/>
                  <a:ext cx="884" cy="6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72238" tIns="36119" rIns="72238" bIns="36119"/>
                <a:lstStyle/>
                <a:p>
                  <a:pPr>
                    <a:defRPr/>
                  </a:pPr>
                  <a:r>
                    <a:rPr lang="fi-FI" sz="2200" b="1">
                      <a:solidFill>
                        <a:srgbClr val="000000"/>
                      </a:solidFill>
                      <a:latin typeface="Constantia" pitchFamily="1" charset="0"/>
                    </a:rPr>
                    <a:t>C1</a:t>
                  </a:r>
                  <a:endParaRPr lang="fi-FI" sz="1600">
                    <a:solidFill>
                      <a:prstClr val="black"/>
                    </a:solidFill>
                    <a:latin typeface="Humanst521 Lt BT" pitchFamily="34" charset="0"/>
                  </a:endParaRPr>
                </a:p>
              </p:txBody>
            </p:sp>
            <p:sp>
              <p:nvSpPr>
                <p:cNvPr id="2255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933" y="1970"/>
                  <a:ext cx="884" cy="6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72238" tIns="36119" rIns="72238" bIns="36119"/>
                <a:lstStyle/>
                <a:p>
                  <a:pPr>
                    <a:defRPr/>
                  </a:pPr>
                  <a:r>
                    <a:rPr lang="fi-FI" sz="2200" b="1">
                      <a:solidFill>
                        <a:srgbClr val="000000"/>
                      </a:solidFill>
                      <a:latin typeface="Constantia" pitchFamily="1" charset="0"/>
                    </a:rPr>
                    <a:t>C2</a:t>
                  </a:r>
                  <a:endParaRPr lang="fi-FI" sz="1600">
                    <a:solidFill>
                      <a:prstClr val="black"/>
                    </a:solidFill>
                    <a:latin typeface="Humanst521 Lt BT" pitchFamily="34" charset="0"/>
                  </a:endParaRPr>
                </a:p>
              </p:txBody>
            </p:sp>
            <p:grpSp>
              <p:nvGrpSpPr>
                <p:cNvPr id="5" name="Group 16"/>
                <p:cNvGrpSpPr>
                  <a:grpSpLocks/>
                </p:cNvGrpSpPr>
                <p:nvPr/>
              </p:nvGrpSpPr>
              <p:grpSpPr bwMode="auto">
                <a:xfrm>
                  <a:off x="954" y="1237"/>
                  <a:ext cx="9540" cy="6840"/>
                  <a:chOff x="954" y="1237"/>
                  <a:chExt cx="9540" cy="6840"/>
                </a:xfrm>
              </p:grpSpPr>
              <p:grpSp>
                <p:nvGrpSpPr>
                  <p:cNvPr id="6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954" y="1237"/>
                    <a:ext cx="9540" cy="3960"/>
                    <a:chOff x="295" y="436"/>
                    <a:chExt cx="4399" cy="3448"/>
                  </a:xfrm>
                </p:grpSpPr>
                <p:sp>
                  <p:nvSpPr>
                    <p:cNvPr id="22566" name="Line 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5" y="3430"/>
                      <a:ext cx="0" cy="45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567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5" y="3430"/>
                      <a:ext cx="5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568" name="Line 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39" y="2931"/>
                      <a:ext cx="0" cy="49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569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2931"/>
                      <a:ext cx="59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570" name="Line 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29" y="2432"/>
                      <a:ext cx="0" cy="49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571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9" y="2432"/>
                      <a:ext cx="589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572" name="Line 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1933"/>
                      <a:ext cx="0" cy="49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573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18" y="1933"/>
                      <a:ext cx="63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574" name="Line 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53" y="1434"/>
                      <a:ext cx="0" cy="49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575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53" y="1434"/>
                      <a:ext cx="681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576" name="Line 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34" y="890"/>
                      <a:ext cx="0" cy="54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577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34" y="890"/>
                      <a:ext cx="771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578" name="Line 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05" y="436"/>
                      <a:ext cx="589" cy="45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2557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77" y="5377"/>
                    <a:ext cx="2495" cy="7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72238" tIns="36119" rIns="72238" bIns="36119"/>
                  <a:lstStyle/>
                  <a:p>
                    <a:pPr algn="ctr">
                      <a:defRPr/>
                    </a:pPr>
                    <a:r>
                      <a:rPr lang="fi-FI" sz="1200" b="1">
                        <a:solidFill>
                          <a:srgbClr val="000000"/>
                        </a:solidFill>
                        <a:latin typeface="Constantia" pitchFamily="1" charset="0"/>
                      </a:rPr>
                      <a:t>edistynyt / taitava</a:t>
                    </a:r>
                  </a:p>
                  <a:p>
                    <a:pPr algn="ctr">
                      <a:defRPr/>
                    </a:pPr>
                    <a:r>
                      <a:rPr lang="fi-FI" sz="1200" b="1">
                        <a:solidFill>
                          <a:srgbClr val="000000"/>
                        </a:solidFill>
                        <a:latin typeface="Constantia" pitchFamily="1" charset="0"/>
                      </a:rPr>
                      <a:t>kielenkäyttäjä</a:t>
                    </a:r>
                    <a:endParaRPr lang="fi-FI" sz="1600">
                      <a:solidFill>
                        <a:prstClr val="black"/>
                      </a:solidFill>
                      <a:latin typeface="Humanst521 Lt BT" pitchFamily="34" charset="0"/>
                    </a:endParaRPr>
                  </a:p>
                </p:txBody>
              </p:sp>
              <p:sp>
                <p:nvSpPr>
                  <p:cNvPr id="22558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5377"/>
                    <a:ext cx="1960" cy="7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72238" tIns="36119" rIns="72238" bIns="36119"/>
                  <a:lstStyle/>
                  <a:p>
                    <a:pPr algn="ctr">
                      <a:defRPr/>
                    </a:pPr>
                    <a:r>
                      <a:rPr lang="fi-FI" sz="1200" b="1">
                        <a:solidFill>
                          <a:srgbClr val="000000"/>
                        </a:solidFill>
                        <a:latin typeface="Constantia" pitchFamily="1" charset="0"/>
                      </a:rPr>
                      <a:t>itsenäinen </a:t>
                    </a:r>
                  </a:p>
                  <a:p>
                    <a:pPr algn="ctr">
                      <a:defRPr/>
                    </a:pPr>
                    <a:r>
                      <a:rPr lang="fi-FI" sz="1200" b="1">
                        <a:solidFill>
                          <a:srgbClr val="000000"/>
                        </a:solidFill>
                        <a:latin typeface="Constantia" pitchFamily="1" charset="0"/>
                      </a:rPr>
                      <a:t>kielenkäyttäjä</a:t>
                    </a:r>
                    <a:endParaRPr lang="fi-FI" sz="1600">
                      <a:solidFill>
                        <a:prstClr val="black"/>
                      </a:solidFill>
                      <a:latin typeface="Humanst521 Lt BT" pitchFamily="34" charset="0"/>
                    </a:endParaRPr>
                  </a:p>
                </p:txBody>
              </p:sp>
              <p:sp>
                <p:nvSpPr>
                  <p:cNvPr id="2255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3" y="5377"/>
                    <a:ext cx="2494" cy="7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72238" tIns="36119" rIns="72238" bIns="36119"/>
                  <a:lstStyle/>
                  <a:p>
                    <a:pPr algn="ctr">
                      <a:defRPr/>
                    </a:pPr>
                    <a:r>
                      <a:rPr lang="fi-FI" sz="1200" b="1">
                        <a:solidFill>
                          <a:srgbClr val="000000"/>
                        </a:solidFill>
                        <a:latin typeface="Constantia" pitchFamily="1" charset="0"/>
                      </a:rPr>
                      <a:t>perustason</a:t>
                    </a:r>
                  </a:p>
                  <a:p>
                    <a:pPr algn="ctr">
                      <a:defRPr/>
                    </a:pPr>
                    <a:r>
                      <a:rPr lang="fi-FI" sz="1200" b="1">
                        <a:solidFill>
                          <a:srgbClr val="000000"/>
                        </a:solidFill>
                        <a:latin typeface="Constantia" pitchFamily="1" charset="0"/>
                      </a:rPr>
                      <a:t>kielenkäyttäjä</a:t>
                    </a:r>
                    <a:endParaRPr lang="fi-FI" sz="1600">
                      <a:solidFill>
                        <a:prstClr val="black"/>
                      </a:solidFill>
                      <a:latin typeface="Humanst521 Lt BT" pitchFamily="34" charset="0"/>
                    </a:endParaRPr>
                  </a:p>
                </p:txBody>
              </p:sp>
              <p:sp>
                <p:nvSpPr>
                  <p:cNvPr id="22560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3" y="6457"/>
                    <a:ext cx="2315" cy="14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72238" tIns="36119" rIns="72238" bIns="36119"/>
                  <a:lstStyle/>
                  <a:p>
                    <a:pPr algn="ctr">
                      <a:defRPr/>
                    </a:pPr>
                    <a:r>
                      <a:rPr lang="fi-FI" sz="1200" b="1">
                        <a:solidFill>
                          <a:srgbClr val="000000"/>
                        </a:solidFill>
                        <a:latin typeface="Constantia" pitchFamily="1" charset="0"/>
                      </a:rPr>
                      <a:t>auttava</a:t>
                    </a:r>
                  </a:p>
                  <a:p>
                    <a:pPr algn="ctr">
                      <a:defRPr/>
                    </a:pPr>
                    <a:r>
                      <a:rPr lang="fi-FI" sz="1200" b="1">
                        <a:solidFill>
                          <a:srgbClr val="000000"/>
                        </a:solidFill>
                        <a:latin typeface="Constantia" pitchFamily="1" charset="0"/>
                      </a:rPr>
                      <a:t>kielitaito</a:t>
                    </a:r>
                  </a:p>
                  <a:p>
                    <a:pPr algn="ctr">
                      <a:defRPr/>
                    </a:pPr>
                    <a:r>
                      <a:rPr lang="fi-FI" sz="1000" b="1">
                        <a:solidFill>
                          <a:srgbClr val="000000"/>
                        </a:solidFill>
                        <a:latin typeface="Constantia" pitchFamily="1" charset="0"/>
                      </a:rPr>
                      <a:t>omassa välittömässä ympäristössä</a:t>
                    </a:r>
                  </a:p>
                  <a:p>
                    <a:pPr algn="ctr">
                      <a:defRPr/>
                    </a:pPr>
                    <a:r>
                      <a:rPr lang="fi-FI" sz="1000" b="1">
                        <a:solidFill>
                          <a:srgbClr val="000000"/>
                        </a:solidFill>
                        <a:latin typeface="Constantia" pitchFamily="1" charset="0"/>
                      </a:rPr>
                      <a:t>”minä-taso”</a:t>
                    </a:r>
                    <a:endParaRPr lang="fi-FI" sz="1600">
                      <a:solidFill>
                        <a:prstClr val="black"/>
                      </a:solidFill>
                      <a:latin typeface="Humanst521 Lt BT" pitchFamily="34" charset="0"/>
                    </a:endParaRPr>
                  </a:p>
                </p:txBody>
              </p:sp>
              <p:sp>
                <p:nvSpPr>
                  <p:cNvPr id="22561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48" y="6457"/>
                    <a:ext cx="2673" cy="16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72238" tIns="36119" rIns="72238" bIns="36119"/>
                  <a:lstStyle/>
                  <a:p>
                    <a:pPr algn="ctr">
                      <a:defRPr/>
                    </a:pPr>
                    <a:r>
                      <a:rPr lang="fi-FI" sz="1200" b="1">
                        <a:solidFill>
                          <a:srgbClr val="000000"/>
                        </a:solidFill>
                        <a:latin typeface="Constantia" pitchFamily="1" charset="0"/>
                      </a:rPr>
                      <a:t>toiminnallinen</a:t>
                    </a:r>
                  </a:p>
                  <a:p>
                    <a:pPr algn="ctr">
                      <a:defRPr/>
                    </a:pPr>
                    <a:r>
                      <a:rPr lang="fi-FI" sz="1200" b="1">
                        <a:solidFill>
                          <a:srgbClr val="000000"/>
                        </a:solidFill>
                        <a:latin typeface="Constantia" pitchFamily="1" charset="0"/>
                      </a:rPr>
                      <a:t>kielitaito</a:t>
                    </a:r>
                  </a:p>
                  <a:p>
                    <a:pPr algn="ctr">
                      <a:defRPr/>
                    </a:pPr>
                    <a:r>
                      <a:rPr lang="fi-FI" sz="1000" b="1">
                        <a:solidFill>
                          <a:srgbClr val="000000"/>
                        </a:solidFill>
                        <a:latin typeface="Constantia" pitchFamily="1" charset="0"/>
                      </a:rPr>
                      <a:t>arkielämän moninaisissa tilanteissa: koulu, suorittava työ, vapaa-aika ja formaalimmatkin tilanteet</a:t>
                    </a:r>
                    <a:endParaRPr lang="fi-FI" sz="1600">
                      <a:solidFill>
                        <a:prstClr val="black"/>
                      </a:solidFill>
                      <a:latin typeface="Humanst521 Lt BT" pitchFamily="34" charset="0"/>
                    </a:endParaRPr>
                  </a:p>
                </p:txBody>
              </p:sp>
              <p:sp>
                <p:nvSpPr>
                  <p:cNvPr id="22562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77" y="6457"/>
                    <a:ext cx="2495" cy="14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72238" tIns="36119" rIns="72238" bIns="36119"/>
                  <a:lstStyle/>
                  <a:p>
                    <a:pPr algn="ctr">
                      <a:defRPr/>
                    </a:pPr>
                    <a:r>
                      <a:rPr lang="fi-FI" sz="1200" b="1">
                        <a:solidFill>
                          <a:srgbClr val="000000"/>
                        </a:solidFill>
                        <a:latin typeface="Constantia" pitchFamily="1" charset="0"/>
                      </a:rPr>
                      <a:t>ammattilaisen</a:t>
                    </a:r>
                  </a:p>
                  <a:p>
                    <a:pPr algn="ctr">
                      <a:defRPr/>
                    </a:pPr>
                    <a:r>
                      <a:rPr lang="fi-FI" sz="1200" b="1">
                        <a:solidFill>
                          <a:srgbClr val="000000"/>
                        </a:solidFill>
                        <a:latin typeface="Constantia" pitchFamily="1" charset="0"/>
                      </a:rPr>
                      <a:t>kielitaito</a:t>
                    </a:r>
                  </a:p>
                  <a:p>
                    <a:pPr algn="ctr">
                      <a:defRPr/>
                    </a:pPr>
                    <a:r>
                      <a:rPr lang="fi-FI" sz="1000" b="1">
                        <a:solidFill>
                          <a:srgbClr val="000000"/>
                        </a:solidFill>
                        <a:latin typeface="Constantia" pitchFamily="1" charset="0"/>
                      </a:rPr>
                      <a:t>myös vaativissa yhteiskunnallisissa ja julkisissa tilanteissa</a:t>
                    </a:r>
                    <a:endParaRPr lang="fi-FI" sz="1600">
                      <a:solidFill>
                        <a:prstClr val="black"/>
                      </a:solidFill>
                      <a:latin typeface="Humanst521 Lt BT" pitchFamily="34" charset="0"/>
                    </a:endParaRPr>
                  </a:p>
                </p:txBody>
              </p:sp>
              <p:sp>
                <p:nvSpPr>
                  <p:cNvPr id="22563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2201" y="6097"/>
                    <a:ext cx="180" cy="360"/>
                  </a:xfrm>
                  <a:prstGeom prst="downArrow">
                    <a:avLst>
                      <a:gd name="adj1" fmla="val 50000"/>
                      <a:gd name="adj2" fmla="val 50000"/>
                    </a:avLst>
                  </a:prstGeom>
                  <a:solidFill>
                    <a:srgbClr val="FFFFFF"/>
                  </a:solidFill>
                  <a:ln w="19050">
                    <a:solidFill>
                      <a:srgbClr val="666699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prstClr val="black"/>
                      </a:solidFill>
                      <a:latin typeface="Constantia" pitchFamily="1" charset="0"/>
                    </a:endParaRPr>
                  </a:p>
                </p:txBody>
              </p:sp>
              <p:sp>
                <p:nvSpPr>
                  <p:cNvPr id="22564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4695" y="6097"/>
                    <a:ext cx="182" cy="360"/>
                  </a:xfrm>
                  <a:prstGeom prst="downArrow">
                    <a:avLst>
                      <a:gd name="adj1" fmla="val 50000"/>
                      <a:gd name="adj2" fmla="val 49451"/>
                    </a:avLst>
                  </a:prstGeom>
                  <a:solidFill>
                    <a:srgbClr val="FFFFFF"/>
                  </a:solidFill>
                  <a:ln w="19050">
                    <a:solidFill>
                      <a:srgbClr val="666699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prstClr val="black"/>
                      </a:solidFill>
                      <a:latin typeface="Constantia" pitchFamily="1" charset="0"/>
                    </a:endParaRPr>
                  </a:p>
                </p:txBody>
              </p:sp>
              <p:sp>
                <p:nvSpPr>
                  <p:cNvPr id="22565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7547" y="6097"/>
                    <a:ext cx="180" cy="360"/>
                  </a:xfrm>
                  <a:prstGeom prst="downArrow">
                    <a:avLst>
                      <a:gd name="adj1" fmla="val 50000"/>
                      <a:gd name="adj2" fmla="val 50000"/>
                    </a:avLst>
                  </a:prstGeom>
                  <a:solidFill>
                    <a:srgbClr val="FFFFFF"/>
                  </a:solidFill>
                  <a:ln w="19050">
                    <a:solidFill>
                      <a:srgbClr val="666699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prstClr val="black"/>
                      </a:solidFill>
                      <a:latin typeface="Constantia" pitchFamily="1" charset="0"/>
                    </a:endParaRPr>
                  </a:p>
                </p:txBody>
              </p:sp>
            </p:grpSp>
          </p:grpSp>
          <p:grpSp>
            <p:nvGrpSpPr>
              <p:cNvPr id="7" name="Group 40"/>
              <p:cNvGrpSpPr>
                <a:grpSpLocks/>
              </p:cNvGrpSpPr>
              <p:nvPr/>
            </p:nvGrpSpPr>
            <p:grpSpPr bwMode="auto">
              <a:xfrm>
                <a:off x="5814" y="3577"/>
                <a:ext cx="4026" cy="1260"/>
                <a:chOff x="5814" y="3397"/>
                <a:chExt cx="4026" cy="1260"/>
              </a:xfrm>
            </p:grpSpPr>
            <p:sp>
              <p:nvSpPr>
                <p:cNvPr id="2254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6534" y="3757"/>
                  <a:ext cx="3306" cy="9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defRPr/>
                  </a:pPr>
                  <a:r>
                    <a:rPr lang="fi-FI" sz="1000" b="1">
                      <a:solidFill>
                        <a:prstClr val="black"/>
                      </a:solidFill>
                      <a:latin typeface="Humanst521 Lt BT" pitchFamily="34" charset="0"/>
                    </a:rPr>
                    <a:t>Abstraktiotaso ja muodollisuusaste</a:t>
                  </a:r>
                </a:p>
                <a:p>
                  <a:pPr algn="ctr">
                    <a:defRPr/>
                  </a:pPr>
                  <a:r>
                    <a:rPr lang="fi-FI" sz="1000" b="1">
                      <a:solidFill>
                        <a:prstClr val="black"/>
                      </a:solidFill>
                      <a:latin typeface="Humanst521 Lt BT" pitchFamily="34" charset="0"/>
                    </a:rPr>
                    <a:t>nousee </a:t>
                  </a:r>
                  <a:r>
                    <a:rPr lang="fi-FI" sz="1000" b="1">
                      <a:solidFill>
                        <a:prstClr val="black"/>
                      </a:solidFill>
                      <a:latin typeface="Humanst521 Lt BT" pitchFamily="34" charset="0"/>
                      <a:sym typeface="Wingdings" pitchFamily="1" charset="2"/>
                    </a:rPr>
                    <a:t></a:t>
                  </a:r>
                  <a:r>
                    <a:rPr lang="fi-FI" sz="1000" b="1">
                      <a:solidFill>
                        <a:prstClr val="black"/>
                      </a:solidFill>
                      <a:latin typeface="Humanst521 Lt BT" pitchFamily="34" charset="0"/>
                    </a:rPr>
                    <a:t> tietoaineiden opiskeluun </a:t>
                  </a:r>
                </a:p>
                <a:p>
                  <a:pPr algn="ctr">
                    <a:defRPr/>
                  </a:pPr>
                  <a:r>
                    <a:rPr lang="fi-FI" sz="1000" b="1">
                      <a:solidFill>
                        <a:prstClr val="black"/>
                      </a:solidFill>
                      <a:latin typeface="Humanst521 Lt BT" pitchFamily="34" charset="0"/>
                    </a:rPr>
                    <a:t>tarvittava taitotaso</a:t>
                  </a:r>
                  <a:endParaRPr lang="fi-FI" sz="1600">
                    <a:solidFill>
                      <a:prstClr val="black"/>
                    </a:solidFill>
                    <a:latin typeface="Humanst521 Lt BT" pitchFamily="34" charset="0"/>
                  </a:endParaRPr>
                </a:p>
              </p:txBody>
            </p:sp>
            <p:sp>
              <p:nvSpPr>
                <p:cNvPr id="22548" name="Line 42"/>
                <p:cNvSpPr>
                  <a:spLocks noChangeShapeType="1"/>
                </p:cNvSpPr>
                <p:nvPr/>
              </p:nvSpPr>
              <p:spPr bwMode="auto">
                <a:xfrm flipH="1" flipV="1">
                  <a:off x="5814" y="3397"/>
                  <a:ext cx="72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" name="Group 43"/>
              <p:cNvGrpSpPr>
                <a:grpSpLocks/>
              </p:cNvGrpSpPr>
              <p:nvPr/>
            </p:nvGrpSpPr>
            <p:grpSpPr bwMode="auto">
              <a:xfrm>
                <a:off x="234" y="2857"/>
                <a:ext cx="2644" cy="1068"/>
                <a:chOff x="234" y="2857"/>
                <a:chExt cx="2644" cy="1068"/>
              </a:xfrm>
            </p:grpSpPr>
            <p:sp>
              <p:nvSpPr>
                <p:cNvPr id="22545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34" y="2857"/>
                  <a:ext cx="2644" cy="7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defRPr/>
                  </a:pPr>
                  <a:r>
                    <a:rPr lang="fi-FI" sz="1000" b="1">
                      <a:solidFill>
                        <a:prstClr val="black"/>
                      </a:solidFill>
                      <a:latin typeface="Humanst521 Lt BT" pitchFamily="34" charset="0"/>
                    </a:rPr>
                    <a:t>Valmistavassa opetuksessa </a:t>
                  </a:r>
                </a:p>
                <a:p>
                  <a:pPr algn="ctr">
                    <a:defRPr/>
                  </a:pPr>
                  <a:r>
                    <a:rPr lang="fi-FI" sz="1000" b="1">
                      <a:solidFill>
                        <a:prstClr val="black"/>
                      </a:solidFill>
                      <a:latin typeface="Humanst521 Lt BT" pitchFamily="34" charset="0"/>
                    </a:rPr>
                    <a:t>pyritään tälle tasolle</a:t>
                  </a:r>
                  <a:endParaRPr lang="fi-FI" sz="1600">
                    <a:solidFill>
                      <a:prstClr val="black"/>
                    </a:solidFill>
                    <a:latin typeface="Humanst521 Lt BT" pitchFamily="34" charset="0"/>
                  </a:endParaRPr>
                </a:p>
              </p:txBody>
            </p:sp>
            <p:sp>
              <p:nvSpPr>
                <p:cNvPr id="22546" name="Line 45"/>
                <p:cNvSpPr>
                  <a:spLocks noChangeShapeType="1"/>
                </p:cNvSpPr>
                <p:nvPr/>
              </p:nvSpPr>
              <p:spPr bwMode="auto">
                <a:xfrm>
                  <a:off x="1854" y="3577"/>
                  <a:ext cx="540" cy="34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22541" name="Text Box 46"/>
            <p:cNvSpPr txBox="1">
              <a:spLocks noChangeArrowheads="1"/>
            </p:cNvSpPr>
            <p:nvPr/>
          </p:nvSpPr>
          <p:spPr bwMode="auto">
            <a:xfrm>
              <a:off x="2725" y="1026"/>
              <a:ext cx="1420" cy="2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fi-FI" sz="1000" b="1">
                  <a:solidFill>
                    <a:prstClr val="black"/>
                  </a:solidFill>
                  <a:latin typeface="Humanst521 Lt BT" pitchFamily="34" charset="0"/>
                </a:rPr>
                <a:t>Lukion englannin A-oppimäärän tavoitetaso B2.1</a:t>
              </a:r>
              <a:endParaRPr lang="fi-FI" sz="1600">
                <a:solidFill>
                  <a:prstClr val="black"/>
                </a:solidFill>
                <a:latin typeface="Humanst521 Lt BT" pitchFamily="34" charset="0"/>
              </a:endParaRPr>
            </a:p>
          </p:txBody>
        </p:sp>
      </p:grpSp>
      <p:sp>
        <p:nvSpPr>
          <p:cNvPr id="22534" name="Line 47"/>
          <p:cNvSpPr>
            <a:spLocks noChangeShapeType="1"/>
          </p:cNvSpPr>
          <p:nvPr/>
        </p:nvSpPr>
        <p:spPr bwMode="auto">
          <a:xfrm flipH="1">
            <a:off x="5849939" y="2085975"/>
            <a:ext cx="396875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35" name="Text Box 48"/>
          <p:cNvSpPr txBox="1">
            <a:spLocks noChangeArrowheads="1"/>
          </p:cNvSpPr>
          <p:nvPr/>
        </p:nvSpPr>
        <p:spPr bwMode="auto">
          <a:xfrm>
            <a:off x="6954838" y="6086475"/>
            <a:ext cx="3600450" cy="400050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i-FI" sz="1000">
                <a:solidFill>
                  <a:prstClr val="black"/>
                </a:solidFill>
                <a:latin typeface="Humanst521 Lt BT" pitchFamily="34" charset="0"/>
              </a:rPr>
              <a:t>Eurooppalainen viitekehys 2004</a:t>
            </a:r>
          </a:p>
          <a:p>
            <a:pPr>
              <a:defRPr/>
            </a:pPr>
            <a:r>
              <a:rPr lang="fi-FI" sz="1000">
                <a:solidFill>
                  <a:prstClr val="black"/>
                </a:solidFill>
                <a:latin typeface="Humanst521 Lt BT" pitchFamily="34" charset="0"/>
              </a:rPr>
              <a:t>Kielitaidon tasojen kuvausasteikko http://www.oph.fi/info/ops/</a:t>
            </a:r>
          </a:p>
        </p:txBody>
      </p:sp>
      <p:sp>
        <p:nvSpPr>
          <p:cNvPr id="22536" name="Footer Placeholder 47"/>
          <p:cNvSpPr>
            <a:spLocks noGrp="1"/>
          </p:cNvSpPr>
          <p:nvPr>
            <p:ph type="ftr" sz="quarter" idx="4294967295"/>
          </p:nvPr>
        </p:nvSpPr>
        <p:spPr bwMode="auto">
          <a:xfrm>
            <a:off x="2574206" y="6303963"/>
            <a:ext cx="3352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Eija Aalto – eija.aalto@jyu.fi</a:t>
            </a:r>
            <a:endParaRPr lang="fi-FI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37" name="Text Box 46"/>
          <p:cNvSpPr txBox="1">
            <a:spLocks noChangeArrowheads="1"/>
          </p:cNvSpPr>
          <p:nvPr/>
        </p:nvSpPr>
        <p:spPr bwMode="auto">
          <a:xfrm>
            <a:off x="8301038" y="1200151"/>
            <a:ext cx="2254250" cy="542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fi-FI" sz="1000" b="1">
                <a:solidFill>
                  <a:prstClr val="black"/>
                </a:solidFill>
                <a:latin typeface="Humanst521 Lt BT" pitchFamily="34" charset="0"/>
              </a:rPr>
              <a:t>Perusopetuksen viranhaltijalta</a:t>
            </a:r>
          </a:p>
          <a:p>
            <a:pPr algn="ctr">
              <a:defRPr/>
            </a:pPr>
            <a:r>
              <a:rPr lang="fi-FI" sz="1000" b="1">
                <a:solidFill>
                  <a:prstClr val="black"/>
                </a:solidFill>
                <a:latin typeface="Humanst521 Lt BT" pitchFamily="34" charset="0"/>
              </a:rPr>
              <a:t>vaadittava koulun opetuskielen halliinta</a:t>
            </a:r>
            <a:endParaRPr lang="fi-FI" sz="1600">
              <a:solidFill>
                <a:prstClr val="black"/>
              </a:solidFill>
              <a:latin typeface="Humanst521 Lt BT" pitchFamily="34" charset="0"/>
            </a:endParaRPr>
          </a:p>
        </p:txBody>
      </p:sp>
      <p:sp>
        <p:nvSpPr>
          <p:cNvPr id="22538" name="Line 47"/>
          <p:cNvSpPr>
            <a:spLocks noChangeShapeType="1"/>
          </p:cNvSpPr>
          <p:nvPr/>
        </p:nvSpPr>
        <p:spPr bwMode="auto">
          <a:xfrm flipH="1">
            <a:off x="8459789" y="1743075"/>
            <a:ext cx="295275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38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/>
          </p:cNvSpPr>
          <p:nvPr>
            <p:ph type="title"/>
          </p:nvPr>
        </p:nvSpPr>
        <p:spPr>
          <a:xfrm>
            <a:off x="2010595" y="188640"/>
            <a:ext cx="8208911" cy="9807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sz="4000" dirty="0"/>
              <a:t>Kielenoppijan polku tekstimaailmaan</a:t>
            </a:r>
          </a:p>
        </p:txBody>
      </p:sp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4440238" y="2060576"/>
            <a:ext cx="6119812" cy="18002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286000" y="5588001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kumimoji="1" lang="en-US" sz="28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998789" y="4749801"/>
            <a:ext cx="1584325" cy="701675"/>
          </a:xfrm>
          <a:prstGeom prst="rect">
            <a:avLst/>
          </a:prstGeom>
          <a:solidFill>
            <a:srgbClr val="669900">
              <a:alpha val="59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fi-FI" sz="2000" dirty="0">
                <a:solidFill>
                  <a:srgbClr val="1F497D"/>
                </a:solidFill>
                <a:latin typeface="Candara" pitchFamily="34" charset="0"/>
              </a:rPr>
              <a:t>Arjen </a:t>
            </a:r>
            <a:r>
              <a:rPr kumimoji="1" lang="fi-FI" sz="2000" dirty="0" err="1">
                <a:solidFill>
                  <a:srgbClr val="1F497D"/>
                </a:solidFill>
                <a:latin typeface="Candara" pitchFamily="34" charset="0"/>
              </a:rPr>
              <a:t>selviy-</a:t>
            </a:r>
            <a:endParaRPr kumimoji="1" lang="fi-FI" sz="2000" dirty="0">
              <a:solidFill>
                <a:srgbClr val="1F497D"/>
              </a:solidFill>
              <a:latin typeface="Candara" pitchFamily="34" charset="0"/>
            </a:endParaRPr>
          </a:p>
          <a:p>
            <a:pPr>
              <a:defRPr/>
            </a:pPr>
            <a:r>
              <a:rPr kumimoji="1" lang="fi-FI" sz="2000" dirty="0" err="1">
                <a:solidFill>
                  <a:srgbClr val="1F497D"/>
                </a:solidFill>
                <a:latin typeface="Candara" pitchFamily="34" charset="0"/>
              </a:rPr>
              <a:t>tymiskieli</a:t>
            </a:r>
            <a:endParaRPr kumimoji="1" lang="fi-FI" sz="2000" dirty="0">
              <a:solidFill>
                <a:srgbClr val="1F497D"/>
              </a:solidFill>
              <a:latin typeface="Candara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656138" y="3213101"/>
            <a:ext cx="1458912" cy="396875"/>
          </a:xfrm>
          <a:prstGeom prst="rect">
            <a:avLst/>
          </a:prstGeom>
          <a:solidFill>
            <a:srgbClr val="669900">
              <a:alpha val="59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i-FI" sz="2000">
                <a:solidFill>
                  <a:srgbClr val="1F497D"/>
                </a:solidFill>
                <a:latin typeface="Candara" pitchFamily="34" charset="0"/>
              </a:rPr>
              <a:t>Tiedon kieli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232400" y="2276476"/>
            <a:ext cx="1792288" cy="396875"/>
          </a:xfrm>
          <a:prstGeom prst="rect">
            <a:avLst/>
          </a:prstGeom>
          <a:solidFill>
            <a:srgbClr val="669900">
              <a:alpha val="59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i-FI" sz="2000">
                <a:solidFill>
                  <a:srgbClr val="1F497D"/>
                </a:solidFill>
                <a:latin typeface="Candara" pitchFamily="34" charset="0"/>
              </a:rPr>
              <a:t>Opiskelun kieli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141663" y="4076701"/>
            <a:ext cx="2036762" cy="396875"/>
          </a:xfrm>
          <a:prstGeom prst="rect">
            <a:avLst/>
          </a:prstGeom>
          <a:solidFill>
            <a:srgbClr val="669900">
              <a:alpha val="59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i-FI" sz="2000">
                <a:solidFill>
                  <a:srgbClr val="1F497D"/>
                </a:solidFill>
                <a:latin typeface="Candara" pitchFamily="34" charset="0"/>
              </a:rPr>
              <a:t>Keskustelun kieli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519738" y="1484313"/>
            <a:ext cx="2330450" cy="400050"/>
          </a:xfrm>
          <a:prstGeom prst="rect">
            <a:avLst/>
          </a:prstGeom>
          <a:solidFill>
            <a:srgbClr val="669900">
              <a:alpha val="59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i-FI" sz="2000" dirty="0">
                <a:solidFill>
                  <a:srgbClr val="1F497D"/>
                </a:solidFill>
                <a:latin typeface="Candara" pitchFamily="34" charset="0"/>
              </a:rPr>
              <a:t>Työn / ammatin kieli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725988" y="4868863"/>
            <a:ext cx="3529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kumimoji="1" lang="fi-FI">
                <a:solidFill>
                  <a:srgbClr val="1F497D"/>
                </a:solidFill>
                <a:latin typeface="Candara" pitchFamily="34" charset="0"/>
              </a:rPr>
              <a:t> konkreettisia substantiiveja</a:t>
            </a:r>
          </a:p>
          <a:p>
            <a:pPr>
              <a:buFontTx/>
              <a:buChar char="•"/>
              <a:defRPr/>
            </a:pPr>
            <a:r>
              <a:rPr kumimoji="1" lang="fi-FI">
                <a:solidFill>
                  <a:srgbClr val="1F497D"/>
                </a:solidFill>
                <a:latin typeface="Candara" pitchFamily="34" charset="0"/>
              </a:rPr>
              <a:t> tilannefraaseja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446713" y="3860801"/>
            <a:ext cx="3167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kumimoji="1" lang="fi-FI">
                <a:solidFill>
                  <a:srgbClr val="1F497D"/>
                </a:solidFill>
                <a:latin typeface="Candara" pitchFamily="34" charset="0"/>
              </a:rPr>
              <a:t> suhtautumista osoittavia abstrakteja verbejä ja substantiiveja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7246938" y="2228851"/>
            <a:ext cx="2603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kumimoji="1" lang="fi-FI">
                <a:solidFill>
                  <a:srgbClr val="1F497D"/>
                </a:solidFill>
                <a:latin typeface="Candara" pitchFamily="34" charset="0"/>
              </a:rPr>
              <a:t> oppiaineiden käsitteitä</a:t>
            </a:r>
          </a:p>
          <a:p>
            <a:pPr>
              <a:buFontTx/>
              <a:buChar char="•"/>
              <a:defRPr/>
            </a:pPr>
            <a:r>
              <a:rPr kumimoji="1" lang="fi-FI">
                <a:solidFill>
                  <a:srgbClr val="1F497D"/>
                </a:solidFill>
                <a:latin typeface="Candara" pitchFamily="34" charset="0"/>
              </a:rPr>
              <a:t> sisältösanoja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6311900" y="2947988"/>
            <a:ext cx="2508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kumimoji="1" lang="fi-FI">
                <a:solidFill>
                  <a:srgbClr val="1F497D"/>
                </a:solidFill>
                <a:latin typeface="Candara" pitchFamily="34" charset="0"/>
              </a:rPr>
              <a:t> asiatekstien abstrakti </a:t>
            </a:r>
          </a:p>
          <a:p>
            <a:pPr>
              <a:defRPr/>
            </a:pPr>
            <a:r>
              <a:rPr kumimoji="1" lang="fi-FI">
                <a:solidFill>
                  <a:srgbClr val="1F497D"/>
                </a:solidFill>
                <a:latin typeface="Candara" pitchFamily="34" charset="0"/>
              </a:rPr>
              <a:t>  sanasto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7391400" y="3357564"/>
            <a:ext cx="2514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fi-FI">
                <a:solidFill>
                  <a:srgbClr val="1F497D"/>
                </a:solidFill>
                <a:latin typeface="Candara" pitchFamily="34" charset="0"/>
              </a:rPr>
              <a:t> johdoksia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fi-FI">
                <a:solidFill>
                  <a:srgbClr val="1F497D"/>
                </a:solidFill>
                <a:latin typeface="Candara" pitchFamily="34" charset="0"/>
              </a:rPr>
              <a:t> abstrakteja teonnimiä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583113" y="1341439"/>
            <a:ext cx="3529012" cy="4175125"/>
            <a:chOff x="1111" y="845"/>
            <a:chExt cx="2223" cy="2630"/>
          </a:xfrm>
        </p:grpSpPr>
        <p:sp>
          <p:nvSpPr>
            <p:cNvPr id="29720" name="Line 16"/>
            <p:cNvSpPr>
              <a:spLocks noChangeShapeType="1"/>
            </p:cNvSpPr>
            <p:nvPr/>
          </p:nvSpPr>
          <p:spPr bwMode="auto">
            <a:xfrm flipV="1">
              <a:off x="3334" y="845"/>
              <a:ext cx="0" cy="499"/>
            </a:xfrm>
            <a:prstGeom prst="line">
              <a:avLst/>
            </a:prstGeom>
            <a:noFill/>
            <a:ln w="28575">
              <a:solidFill>
                <a:srgbClr val="666699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111" y="1344"/>
              <a:ext cx="2209" cy="2131"/>
              <a:chOff x="1247" y="1344"/>
              <a:chExt cx="2209" cy="2131"/>
            </a:xfrm>
          </p:grpSpPr>
          <p:sp>
            <p:nvSpPr>
              <p:cNvPr id="29722" name="Line 18"/>
              <p:cNvSpPr>
                <a:spLocks noChangeShapeType="1"/>
              </p:cNvSpPr>
              <p:nvPr/>
            </p:nvSpPr>
            <p:spPr bwMode="auto">
              <a:xfrm flipH="1" flipV="1">
                <a:off x="2290" y="1842"/>
                <a:ext cx="0" cy="590"/>
              </a:xfrm>
              <a:prstGeom prst="line">
                <a:avLst/>
              </a:prstGeom>
              <a:noFill/>
              <a:ln w="28575">
                <a:solidFill>
                  <a:srgbClr val="6666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723" name="Line 19"/>
              <p:cNvSpPr>
                <a:spLocks noChangeShapeType="1"/>
              </p:cNvSpPr>
              <p:nvPr/>
            </p:nvSpPr>
            <p:spPr bwMode="auto">
              <a:xfrm>
                <a:off x="2290" y="1842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6666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724" name="Line 20"/>
              <p:cNvSpPr>
                <a:spLocks noChangeShapeType="1"/>
              </p:cNvSpPr>
              <p:nvPr/>
            </p:nvSpPr>
            <p:spPr bwMode="auto">
              <a:xfrm flipH="1" flipV="1">
                <a:off x="2880" y="1344"/>
                <a:ext cx="0" cy="498"/>
              </a:xfrm>
              <a:prstGeom prst="line">
                <a:avLst/>
              </a:prstGeom>
              <a:noFill/>
              <a:ln w="28575">
                <a:solidFill>
                  <a:srgbClr val="6666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725" name="Line 21"/>
              <p:cNvSpPr>
                <a:spLocks noChangeShapeType="1"/>
              </p:cNvSpPr>
              <p:nvPr/>
            </p:nvSpPr>
            <p:spPr bwMode="auto">
              <a:xfrm>
                <a:off x="2880" y="1344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6666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726" name="Line 22"/>
              <p:cNvSpPr>
                <a:spLocks noChangeShapeType="1"/>
              </p:cNvSpPr>
              <p:nvPr/>
            </p:nvSpPr>
            <p:spPr bwMode="auto">
              <a:xfrm>
                <a:off x="1701" y="2432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6666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727" name="Line 23"/>
              <p:cNvSpPr>
                <a:spLocks noChangeShapeType="1"/>
              </p:cNvSpPr>
              <p:nvPr/>
            </p:nvSpPr>
            <p:spPr bwMode="auto">
              <a:xfrm flipH="1" flipV="1">
                <a:off x="1701" y="2432"/>
                <a:ext cx="0" cy="544"/>
              </a:xfrm>
              <a:prstGeom prst="line">
                <a:avLst/>
              </a:prstGeom>
              <a:noFill/>
              <a:ln w="28575">
                <a:solidFill>
                  <a:srgbClr val="6666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728" name="Line 24"/>
              <p:cNvSpPr>
                <a:spLocks noChangeShapeType="1"/>
              </p:cNvSpPr>
              <p:nvPr/>
            </p:nvSpPr>
            <p:spPr bwMode="auto">
              <a:xfrm flipH="1" flipV="1">
                <a:off x="1247" y="2976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666699"/>
                </a:solidFill>
                <a:miter lim="800000"/>
                <a:headEnd type="triangle" w="med" len="med"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729" name="Line 25"/>
              <p:cNvSpPr>
                <a:spLocks noChangeShapeType="1"/>
              </p:cNvSpPr>
              <p:nvPr/>
            </p:nvSpPr>
            <p:spPr bwMode="auto">
              <a:xfrm>
                <a:off x="1247" y="2976"/>
                <a:ext cx="454" cy="0"/>
              </a:xfrm>
              <a:prstGeom prst="line">
                <a:avLst/>
              </a:prstGeom>
              <a:noFill/>
              <a:ln w="28575">
                <a:solidFill>
                  <a:srgbClr val="6666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9712" name="Text Box 26"/>
          <p:cNvSpPr txBox="1">
            <a:spLocks noChangeArrowheads="1"/>
          </p:cNvSpPr>
          <p:nvPr/>
        </p:nvSpPr>
        <p:spPr bwMode="auto">
          <a:xfrm>
            <a:off x="8255001" y="1628776"/>
            <a:ext cx="23717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fi-FI">
                <a:solidFill>
                  <a:srgbClr val="1F497D"/>
                </a:solidFill>
                <a:latin typeface="Candara" pitchFamily="34" charset="0"/>
              </a:rPr>
              <a:t> modaalisia ilmauksia</a:t>
            </a:r>
          </a:p>
        </p:txBody>
      </p:sp>
      <p:sp>
        <p:nvSpPr>
          <p:cNvPr id="29713" name="Text Box 27"/>
          <p:cNvSpPr txBox="1">
            <a:spLocks noChangeArrowheads="1"/>
          </p:cNvSpPr>
          <p:nvPr/>
        </p:nvSpPr>
        <p:spPr bwMode="auto">
          <a:xfrm>
            <a:off x="8758239" y="2636838"/>
            <a:ext cx="1976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kumimoji="1" lang="fi-FI">
                <a:solidFill>
                  <a:srgbClr val="1F497D"/>
                </a:solidFill>
                <a:latin typeface="Candara" pitchFamily="34" charset="0"/>
              </a:rPr>
              <a:t> ohjailevia sanoja</a:t>
            </a:r>
          </a:p>
          <a:p>
            <a:pPr>
              <a:buFontTx/>
              <a:buChar char="•"/>
              <a:defRPr/>
            </a:pPr>
            <a:r>
              <a:rPr kumimoji="1" lang="fi-FI">
                <a:solidFill>
                  <a:srgbClr val="1F497D"/>
                </a:solidFill>
                <a:latin typeface="Candara" pitchFamily="34" charset="0"/>
              </a:rPr>
              <a:t> ”meta-kieltä”</a:t>
            </a:r>
          </a:p>
        </p:txBody>
      </p:sp>
      <p:sp>
        <p:nvSpPr>
          <p:cNvPr id="300060" name="Text Box 28"/>
          <p:cNvSpPr txBox="1">
            <a:spLocks noChangeArrowheads="1"/>
          </p:cNvSpPr>
          <p:nvPr/>
        </p:nvSpPr>
        <p:spPr bwMode="auto">
          <a:xfrm>
            <a:off x="1631950" y="2492375"/>
            <a:ext cx="1366838" cy="80645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1500" i="1">
                <a:solidFill>
                  <a:srgbClr val="4F81BD"/>
                </a:solidFill>
                <a:latin typeface="Tahoma" pitchFamily="34" charset="0"/>
              </a:rPr>
              <a:t>Academic </a:t>
            </a:r>
          </a:p>
          <a:p>
            <a:pPr>
              <a:defRPr/>
            </a:pPr>
            <a:r>
              <a:rPr lang="fi-FI" sz="1500" i="1">
                <a:solidFill>
                  <a:srgbClr val="4F81BD"/>
                </a:solidFill>
                <a:latin typeface="Tahoma" pitchFamily="34" charset="0"/>
              </a:rPr>
              <a:t>proficiency</a:t>
            </a:r>
          </a:p>
          <a:p>
            <a:pPr>
              <a:defRPr/>
            </a:pPr>
            <a:r>
              <a:rPr lang="fi-FI" sz="1500" i="1">
                <a:solidFill>
                  <a:srgbClr val="4F81BD"/>
                </a:solidFill>
                <a:latin typeface="Tahoma" pitchFamily="34" charset="0"/>
                <a:sym typeface="Wingdings" pitchFamily="2" charset="2"/>
              </a:rPr>
              <a:t> 5–7 vuotta</a:t>
            </a:r>
            <a:endParaRPr lang="en-US" sz="1500" i="1">
              <a:solidFill>
                <a:srgbClr val="4F81BD"/>
              </a:solidFill>
              <a:latin typeface="Tahoma" pitchFamily="34" charset="0"/>
            </a:endParaRPr>
          </a:p>
        </p:txBody>
      </p:sp>
      <p:sp>
        <p:nvSpPr>
          <p:cNvPr id="300061" name="Text Box 29"/>
          <p:cNvSpPr txBox="1">
            <a:spLocks noChangeArrowheads="1"/>
          </p:cNvSpPr>
          <p:nvPr/>
        </p:nvSpPr>
        <p:spPr bwMode="auto">
          <a:xfrm>
            <a:off x="1631951" y="4149725"/>
            <a:ext cx="1223963" cy="103505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i-FI" sz="1500" i="1">
                <a:solidFill>
                  <a:srgbClr val="4F81BD"/>
                </a:solidFill>
                <a:latin typeface="Tahoma" pitchFamily="34" charset="0"/>
              </a:rPr>
              <a:t>Conver-</a:t>
            </a:r>
          </a:p>
          <a:p>
            <a:pPr>
              <a:defRPr/>
            </a:pPr>
            <a:r>
              <a:rPr lang="fi-FI" sz="1500" i="1">
                <a:solidFill>
                  <a:srgbClr val="4F81BD"/>
                </a:solidFill>
                <a:latin typeface="Tahoma" pitchFamily="34" charset="0"/>
              </a:rPr>
              <a:t>sational proficiency</a:t>
            </a:r>
          </a:p>
          <a:p>
            <a:pPr>
              <a:defRPr/>
            </a:pPr>
            <a:r>
              <a:rPr lang="fi-FI" sz="1500" i="1">
                <a:solidFill>
                  <a:srgbClr val="4F81BD"/>
                </a:solidFill>
                <a:latin typeface="Tahoma" pitchFamily="34" charset="0"/>
                <a:sym typeface="Wingdings" pitchFamily="2" charset="2"/>
              </a:rPr>
              <a:t> 2 vuotta</a:t>
            </a:r>
            <a:endParaRPr lang="en-US" sz="1500" i="1">
              <a:solidFill>
                <a:srgbClr val="4F81BD"/>
              </a:solidFill>
              <a:latin typeface="Tahoma" pitchFamily="34" charset="0"/>
            </a:endParaRPr>
          </a:p>
        </p:txBody>
      </p:sp>
      <p:sp>
        <p:nvSpPr>
          <p:cNvPr id="300062" name="Text Box 30"/>
          <p:cNvSpPr txBox="1">
            <a:spLocks noChangeArrowheads="1"/>
          </p:cNvSpPr>
          <p:nvPr/>
        </p:nvSpPr>
        <p:spPr bwMode="auto">
          <a:xfrm>
            <a:off x="1631951" y="5445126"/>
            <a:ext cx="1196161" cy="276999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1200" i="1">
                <a:solidFill>
                  <a:srgbClr val="4F81BD"/>
                </a:solidFill>
                <a:latin typeface="Tahoma" pitchFamily="34" charset="0"/>
              </a:rPr>
              <a:t>Cummins 1996</a:t>
            </a:r>
            <a:endParaRPr lang="en-US" sz="1200" i="1">
              <a:solidFill>
                <a:srgbClr val="4F81BD"/>
              </a:solidFill>
              <a:latin typeface="Tahoma" pitchFamily="34" charset="0"/>
            </a:endParaRPr>
          </a:p>
        </p:txBody>
      </p:sp>
      <p:sp>
        <p:nvSpPr>
          <p:cNvPr id="300063" name="AutoShape 31"/>
          <p:cNvSpPr>
            <a:spLocks noChangeArrowheads="1"/>
          </p:cNvSpPr>
          <p:nvPr/>
        </p:nvSpPr>
        <p:spPr bwMode="auto">
          <a:xfrm rot="-250486">
            <a:off x="2281238" y="3794125"/>
            <a:ext cx="1223962" cy="503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0870"/>
                  <a:pt x="5401" y="10941"/>
                  <a:pt x="5404" y="11012"/>
                </a:cubicBezTo>
                <a:lnTo>
                  <a:pt x="8" y="11224"/>
                </a:lnTo>
                <a:cubicBezTo>
                  <a:pt x="2" y="11082"/>
                  <a:pt x="0" y="1094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>
              <a:alpha val="36078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0064" name="AutoShape 32"/>
          <p:cNvSpPr>
            <a:spLocks noChangeArrowheads="1"/>
          </p:cNvSpPr>
          <p:nvPr/>
        </p:nvSpPr>
        <p:spPr bwMode="auto">
          <a:xfrm rot="-250486">
            <a:off x="2214564" y="1771650"/>
            <a:ext cx="2524125" cy="863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094"/>
                  <a:pt x="5424" y="11388"/>
                  <a:pt x="5472" y="11679"/>
                </a:cubicBezTo>
                <a:lnTo>
                  <a:pt x="144" y="12559"/>
                </a:lnTo>
                <a:cubicBezTo>
                  <a:pt x="48" y="11977"/>
                  <a:pt x="0" y="1138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>
              <a:alpha val="36078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Eija Aalto – eija.aalto@jyu.fi</a:t>
            </a:r>
          </a:p>
        </p:txBody>
      </p:sp>
    </p:spTree>
    <p:extLst>
      <p:ext uri="{BB962C8B-B14F-4D97-AF65-F5344CB8AC3E}">
        <p14:creationId xmlns:p14="http://schemas.microsoft.com/office/powerpoint/2010/main" val="96142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 animBg="1"/>
      <p:bldP spid="300060" grpId="0" animBg="1"/>
      <p:bldP spid="300061" grpId="0" animBg="1"/>
      <p:bldP spid="300062" grpId="0" animBg="1"/>
      <p:bldP spid="300063" grpId="0" animBg="1"/>
      <p:bldP spid="3000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Avaa tehtävänantoja eri keinoin</a:t>
            </a:r>
          </a:p>
          <a:p>
            <a:r>
              <a:rPr lang="fi-FI" dirty="0" smtClean="0"/>
              <a:t>Varmista, että oppilas saa osallistua keskusteluihin kaikilla resursseillaan (keho, kuvat, eri kielet, eleet)</a:t>
            </a:r>
          </a:p>
          <a:p>
            <a:r>
              <a:rPr lang="fi-FI" dirty="0" smtClean="0"/>
              <a:t>Mallinna lukemista </a:t>
            </a:r>
            <a:r>
              <a:rPr lang="fi-FI" dirty="0" smtClean="0">
                <a:sym typeface="Wingdings" panose="05000000000000000000" pitchFamily="2" charset="2"/>
              </a:rPr>
              <a:t> varmista ydinasioiden ymmärtäminen niin, että oppilas selittää ilmiön omin sanoin, piirtämällä tms.</a:t>
            </a:r>
            <a:endParaRPr lang="fi-FI" dirty="0" smtClean="0"/>
          </a:p>
          <a:p>
            <a:r>
              <a:rPr lang="fi-FI" dirty="0" smtClean="0"/>
              <a:t>Mallinna kirjoittamista </a:t>
            </a:r>
            <a:r>
              <a:rPr lang="fi-FI" dirty="0" smtClean="0">
                <a:sym typeface="Wingdings" panose="05000000000000000000" pitchFamily="2" charset="2"/>
              </a:rPr>
              <a:t> anna tarkkaa palautetta tekstien eri versioista (kerralla ei tule valmista!)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prstClr val="black"/>
                </a:solidFill>
                <a:latin typeface="Calibri"/>
              </a:rPr>
              <a:t>s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anna.s.mustonen@jyu.fi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Millaisin tehtävin tuet sisältöjen oppimista ja kielitaidon kehittymistä?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44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Mahdollistaa </a:t>
            </a:r>
          </a:p>
          <a:p>
            <a:pPr lvl="1"/>
            <a:r>
              <a:rPr lang="fi-FI" dirty="0" smtClean="0"/>
              <a:t>Ongelmanratkaisun</a:t>
            </a:r>
          </a:p>
          <a:p>
            <a:pPr lvl="1"/>
            <a:r>
              <a:rPr lang="fi-FI" dirty="0" smtClean="0"/>
              <a:t>Toiminnan</a:t>
            </a:r>
          </a:p>
          <a:p>
            <a:pPr lvl="1"/>
            <a:r>
              <a:rPr lang="fi-FI" dirty="0" smtClean="0"/>
              <a:t>Vuorovaikutuksen</a:t>
            </a:r>
          </a:p>
          <a:p>
            <a:pPr lvl="1"/>
            <a:r>
              <a:rPr lang="fi-FI" dirty="0" smtClean="0"/>
              <a:t>Merkityksistä neuvottelun</a:t>
            </a:r>
          </a:p>
          <a:p>
            <a:pPr lvl="1"/>
            <a:r>
              <a:rPr lang="fi-FI" dirty="0" smtClean="0"/>
              <a:t>Sisältöjen ja kielen integroinnin</a:t>
            </a:r>
          </a:p>
          <a:p>
            <a:pPr lvl="1"/>
            <a:r>
              <a:rPr lang="fi-FI" dirty="0" smtClean="0"/>
              <a:t>Eri kielten rinnakkaisen käytön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>
                <a:solidFill>
                  <a:prstClr val="black"/>
                </a:solidFill>
                <a:latin typeface="Calibri"/>
              </a:rPr>
              <a:t>s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anna.s.mustonen@jyu.fi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Liikkeelle tilanteista, joissa käytettävä kieliä!</a:t>
            </a:r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2132857"/>
            <a:ext cx="266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i-FI" dirty="0">
                <a:solidFill>
                  <a:prstClr val="black"/>
                </a:solidFill>
                <a:latin typeface="Calibri"/>
              </a:rPr>
              <a:t>Miten aukkotehtävät, joissa yksi oikea vastaus,</a:t>
            </a:r>
          </a:p>
          <a:p>
            <a:pPr>
              <a:defRPr/>
            </a:pPr>
            <a:r>
              <a:rPr lang="fi-FI" dirty="0">
                <a:solidFill>
                  <a:prstClr val="black"/>
                </a:solidFill>
                <a:latin typeface="Calibri"/>
              </a:rPr>
              <a:t>s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uhteutuvat tähän?</a:t>
            </a:r>
          </a:p>
          <a:p>
            <a:pPr>
              <a:defRPr/>
            </a:pPr>
            <a:endParaRPr lang="fi-FI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fi-FI" dirty="0">
                <a:solidFill>
                  <a:prstClr val="black"/>
                </a:solidFill>
                <a:latin typeface="Calibri"/>
              </a:rPr>
              <a:t>Tai OV- tai monivalintatehtävät, jotka voi suorittaa arvaamalla?</a:t>
            </a:r>
            <a:endParaRPr lang="fi-FI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317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404664"/>
          <a:ext cx="82296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  <a:latin typeface="Calibri"/>
              </a:rPr>
              <a:t>eija.aalto@jyu.fi</a:t>
            </a:r>
            <a:endParaRPr lang="fi-FI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816080" y="5085184"/>
            <a:ext cx="2570584" cy="900680"/>
          </a:xfrm>
          <a:prstGeom prst="wedgeEllipseCallout">
            <a:avLst>
              <a:gd name="adj1" fmla="val -60659"/>
              <a:gd name="adj2" fmla="val -19505"/>
            </a:avLst>
          </a:prstGeom>
          <a:solidFill>
            <a:srgbClr val="FF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white"/>
                </a:solidFill>
                <a:latin typeface="Calibri"/>
              </a:rPr>
              <a:t>Tavoite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: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oppijan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itsenäisyys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023993" y="6093297"/>
            <a:ext cx="45121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i-FI" sz="1400" dirty="0" err="1">
                <a:solidFill>
                  <a:srgbClr val="1F497D"/>
                </a:solidFill>
                <a:latin typeface="Tahoma" pitchFamily="34" charset="0"/>
              </a:rPr>
              <a:t>Chamot</a:t>
            </a:r>
            <a:r>
              <a:rPr lang="fi-FI" sz="1400" dirty="0">
                <a:solidFill>
                  <a:srgbClr val="1F497D"/>
                </a:solidFill>
                <a:latin typeface="Tahoma" pitchFamily="34" charset="0"/>
              </a:rPr>
              <a:t> et al. 1996; </a:t>
            </a:r>
            <a:r>
              <a:rPr lang="fi-FI" sz="1400" dirty="0" err="1">
                <a:solidFill>
                  <a:srgbClr val="1F497D"/>
                </a:solidFill>
                <a:latin typeface="Tahoma" pitchFamily="34" charset="0"/>
              </a:rPr>
              <a:t>Cummins</a:t>
            </a:r>
            <a:r>
              <a:rPr lang="fi-FI" sz="1400" dirty="0">
                <a:solidFill>
                  <a:srgbClr val="1F497D"/>
                </a:solidFill>
                <a:latin typeface="Tahoma" pitchFamily="34" charset="0"/>
              </a:rPr>
              <a:t> </a:t>
            </a:r>
            <a:r>
              <a:rPr lang="fi-FI" sz="1400" dirty="0">
                <a:solidFill>
                  <a:srgbClr val="1F497D"/>
                </a:solidFill>
                <a:latin typeface="Tahoma" pitchFamily="34" charset="0"/>
              </a:rPr>
              <a:t>1996; </a:t>
            </a:r>
            <a:r>
              <a:rPr lang="fi-FI" sz="1400" dirty="0" err="1">
                <a:solidFill>
                  <a:srgbClr val="1F497D"/>
                </a:solidFill>
                <a:latin typeface="Tahoma" pitchFamily="34" charset="0"/>
              </a:rPr>
              <a:t>Bunch</a:t>
            </a:r>
            <a:r>
              <a:rPr lang="fi-FI" sz="1400" dirty="0">
                <a:solidFill>
                  <a:srgbClr val="1F497D"/>
                </a:solidFill>
                <a:latin typeface="Tahoma" pitchFamily="34" charset="0"/>
              </a:rPr>
              <a:t> et al. 2012</a:t>
            </a:r>
            <a:endParaRPr lang="en-US" sz="1400" dirty="0">
              <a:solidFill>
                <a:srgbClr val="1F497D"/>
              </a:solidFill>
              <a:latin typeface="Tahoma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 rot="21267536">
            <a:off x="1631504" y="116632"/>
            <a:ext cx="3888432" cy="864096"/>
          </a:xfrm>
        </p:spPr>
        <p:txBody>
          <a:bodyPr>
            <a:noAutofit/>
          </a:bodyPr>
          <a:lstStyle/>
          <a:p>
            <a:r>
              <a:rPr lang="en-US" sz="2800" dirty="0" err="1"/>
              <a:t>Hyvän</a:t>
            </a:r>
            <a:r>
              <a:rPr lang="en-US" sz="2800" dirty="0"/>
              <a:t> </a:t>
            </a:r>
            <a:r>
              <a:rPr lang="en-US" sz="2800" dirty="0" err="1"/>
              <a:t>pedagogiikan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rakennusainekset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26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Oppiaineen kieli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  <a:latin typeface="Calibri"/>
              </a:rPr>
              <a:t>eija.aalto@jyu.fi</a:t>
            </a:r>
            <a:endParaRPr lang="fi-FI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53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Matematiikkaa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arabiaksi</a:t>
            </a:r>
            <a:endParaRPr lang="fi-FI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Eija Aalto – eija.aalto@jyu.fi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3552" y="2132857"/>
            <a:ext cx="7920880" cy="2174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ymmärrät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Miksi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www.youtube.com/watch?v=alznVLCDkeQ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i-FI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3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Eija Aalto – eija.aalto@jyu.fi</a:t>
            </a:r>
          </a:p>
        </p:txBody>
      </p:sp>
      <p:sp>
        <p:nvSpPr>
          <p:cNvPr id="5123" name="Rectangle 2"/>
          <p:cNvSpPr>
            <a:spLocks noGrp="1"/>
          </p:cNvSpPr>
          <p:nvPr>
            <p:ph type="title"/>
          </p:nvPr>
        </p:nvSpPr>
        <p:spPr>
          <a:xfrm>
            <a:off x="1943761" y="548680"/>
            <a:ext cx="8305800" cy="708688"/>
          </a:xfrm>
        </p:spPr>
        <p:txBody>
          <a:bodyPr>
            <a:normAutofit/>
          </a:bodyPr>
          <a:lstStyle/>
          <a:p>
            <a:pPr eaLnBrk="1" hangingPunct="1"/>
            <a:r>
              <a:rPr lang="fi-FI" sz="4000" dirty="0"/>
              <a:t>Kemiaa: Vesi on erinomainen tolin</a:t>
            </a:r>
          </a:p>
        </p:txBody>
      </p:sp>
      <p:sp>
        <p:nvSpPr>
          <p:cNvPr id="369667" name="Rectangle 3"/>
          <p:cNvSpPr>
            <a:spLocks noGrp="1"/>
          </p:cNvSpPr>
          <p:nvPr>
            <p:ph type="body" idx="4294967295"/>
          </p:nvPr>
        </p:nvSpPr>
        <p:spPr>
          <a:xfrm>
            <a:off x="2142130" y="1628800"/>
            <a:ext cx="3646487" cy="4536082"/>
          </a:xfrm>
          <a:noFill/>
          <a:ln w="1905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200" dirty="0"/>
              <a:t>Yksi veden tärkeimmistä </a:t>
            </a:r>
            <a:r>
              <a:rPr lang="fi-FI" sz="2200" dirty="0" err="1"/>
              <a:t>kapateista</a:t>
            </a:r>
            <a:r>
              <a:rPr lang="fi-FI" sz="2200" dirty="0"/>
              <a:t> on sen toimiminen eri aineiden </a:t>
            </a:r>
            <a:r>
              <a:rPr lang="fi-FI" sz="2200" dirty="0" err="1"/>
              <a:t>tolinina</a:t>
            </a:r>
            <a:r>
              <a:rPr lang="fi-FI" sz="2200" dirty="0"/>
              <a:t>. </a:t>
            </a:r>
            <a:r>
              <a:rPr lang="fi-FI" sz="2200" dirty="0" err="1"/>
              <a:t>Kuot</a:t>
            </a:r>
            <a:r>
              <a:rPr lang="fi-FI" sz="2200" dirty="0"/>
              <a:t> ovat suurimmaksi osaksi vettä, joka toimii sekä </a:t>
            </a:r>
            <a:r>
              <a:rPr lang="fi-FI" sz="2200" dirty="0" err="1"/>
              <a:t>huon</a:t>
            </a:r>
            <a:r>
              <a:rPr lang="fi-FI" sz="2200" dirty="0"/>
              <a:t> että </a:t>
            </a:r>
            <a:r>
              <a:rPr lang="fi-FI" sz="2200" dirty="0" err="1"/>
              <a:t>pero-</a:t>
            </a:r>
            <a:r>
              <a:rPr lang="fi-FI" sz="2200" dirty="0"/>
              <a:t> ja </a:t>
            </a:r>
            <a:r>
              <a:rPr lang="fi-FI" sz="2200" dirty="0" err="1"/>
              <a:t>reta-aineiden</a:t>
            </a:r>
            <a:r>
              <a:rPr lang="fi-FI" sz="2200" dirty="0"/>
              <a:t> kuljetuksessa. Merivesi sisältää </a:t>
            </a:r>
            <a:r>
              <a:rPr lang="fi-FI" sz="2200" dirty="0" err="1"/>
              <a:t>hatteja</a:t>
            </a:r>
            <a:r>
              <a:rPr lang="fi-FI" sz="2200" dirty="0"/>
              <a:t>, jotka ovat </a:t>
            </a:r>
            <a:r>
              <a:rPr lang="fi-FI" sz="2200" dirty="0" err="1"/>
              <a:t>tolinneet</a:t>
            </a:r>
            <a:r>
              <a:rPr lang="fi-FI" sz="2200" dirty="0"/>
              <a:t> sinne maaperästä. Vaikka veteen </a:t>
            </a:r>
            <a:r>
              <a:rPr lang="fi-FI" sz="2200" dirty="0" err="1"/>
              <a:t>toliaa</a:t>
            </a:r>
            <a:r>
              <a:rPr lang="fi-FI" sz="2200" dirty="0"/>
              <a:t> erilaisia aineita, veden </a:t>
            </a:r>
            <a:r>
              <a:rPr lang="fi-FI" sz="2200" dirty="0" err="1"/>
              <a:t>kutoiset</a:t>
            </a:r>
            <a:r>
              <a:rPr lang="fi-FI" sz="2200" dirty="0"/>
              <a:t> ja </a:t>
            </a:r>
            <a:r>
              <a:rPr lang="fi-FI" sz="2200" dirty="0" err="1"/>
              <a:t>titoiset</a:t>
            </a:r>
            <a:r>
              <a:rPr lang="fi-FI" sz="2200" dirty="0"/>
              <a:t> </a:t>
            </a:r>
            <a:r>
              <a:rPr lang="fi-FI" sz="2200" dirty="0" err="1"/>
              <a:t>kapatit</a:t>
            </a:r>
            <a:r>
              <a:rPr lang="fi-FI" sz="2200" dirty="0"/>
              <a:t> pysyvät lähes muuttumattomina.</a:t>
            </a:r>
          </a:p>
        </p:txBody>
      </p:sp>
      <p:sp>
        <p:nvSpPr>
          <p:cNvPr id="369668" name="Rectangle 4"/>
          <p:cNvSpPr>
            <a:spLocks/>
          </p:cNvSpPr>
          <p:nvPr/>
        </p:nvSpPr>
        <p:spPr bwMode="auto">
          <a:xfrm>
            <a:off x="6607766" y="1628800"/>
            <a:ext cx="3646488" cy="4824114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fi-FI" sz="2200" dirty="0">
                <a:solidFill>
                  <a:prstClr val="black"/>
                </a:solidFill>
                <a:latin typeface="Calibri"/>
              </a:rPr>
              <a:t>Yksi veden tärkeimmistä </a:t>
            </a:r>
            <a:r>
              <a:rPr lang="fi-FI" sz="2200" u="sng" dirty="0">
                <a:solidFill>
                  <a:prstClr val="black"/>
                </a:solidFill>
                <a:latin typeface="Calibri"/>
              </a:rPr>
              <a:t>ominaisuuksista</a:t>
            </a:r>
            <a:r>
              <a:rPr lang="fi-FI" sz="2200" dirty="0">
                <a:solidFill>
                  <a:prstClr val="black"/>
                </a:solidFill>
                <a:latin typeface="Calibri"/>
              </a:rPr>
              <a:t> on sen toimiminen eri aineiden </a:t>
            </a:r>
            <a:r>
              <a:rPr lang="fi-FI" sz="2200" u="sng" dirty="0">
                <a:solidFill>
                  <a:prstClr val="black"/>
                </a:solidFill>
                <a:latin typeface="Calibri"/>
              </a:rPr>
              <a:t>liuottimena</a:t>
            </a:r>
            <a:r>
              <a:rPr lang="fi-FI" sz="22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fi-FI" sz="2200" u="sng" dirty="0">
                <a:solidFill>
                  <a:prstClr val="black"/>
                </a:solidFill>
                <a:latin typeface="Calibri"/>
              </a:rPr>
              <a:t>Eliöt</a:t>
            </a:r>
            <a:r>
              <a:rPr lang="fi-FI" sz="2200" dirty="0">
                <a:solidFill>
                  <a:prstClr val="black"/>
                </a:solidFill>
                <a:latin typeface="Calibri"/>
              </a:rPr>
              <a:t> ovat suurimmaksi osaksi vettä, joka toimii sekä </a:t>
            </a:r>
            <a:r>
              <a:rPr lang="fi-FI" sz="2200" u="sng" dirty="0">
                <a:solidFill>
                  <a:prstClr val="black"/>
                </a:solidFill>
                <a:latin typeface="Calibri"/>
              </a:rPr>
              <a:t>hapen</a:t>
            </a:r>
            <a:r>
              <a:rPr lang="fi-FI" sz="2200" dirty="0">
                <a:solidFill>
                  <a:prstClr val="black"/>
                </a:solidFill>
                <a:latin typeface="Calibri"/>
              </a:rPr>
              <a:t> että </a:t>
            </a:r>
            <a:r>
              <a:rPr lang="fi-FI" sz="2200" u="sng" dirty="0">
                <a:solidFill>
                  <a:prstClr val="black"/>
                </a:solidFill>
                <a:latin typeface="Calibri"/>
              </a:rPr>
              <a:t>ravinto-</a:t>
            </a:r>
            <a:r>
              <a:rPr lang="fi-FI" sz="2200" dirty="0">
                <a:solidFill>
                  <a:prstClr val="black"/>
                </a:solidFill>
                <a:latin typeface="Calibri"/>
              </a:rPr>
              <a:t> ja </a:t>
            </a:r>
            <a:r>
              <a:rPr lang="fi-FI" sz="2200" u="sng" dirty="0">
                <a:solidFill>
                  <a:prstClr val="black"/>
                </a:solidFill>
                <a:latin typeface="Calibri"/>
              </a:rPr>
              <a:t>kuona</a:t>
            </a:r>
            <a:r>
              <a:rPr lang="fi-FI" sz="2200" dirty="0">
                <a:solidFill>
                  <a:prstClr val="black"/>
                </a:solidFill>
                <a:latin typeface="Calibri"/>
              </a:rPr>
              <a:t>-aineiden kuljetuksessa. Merivesi sisältää </a:t>
            </a:r>
            <a:r>
              <a:rPr lang="fi-FI" sz="2200" u="sng" dirty="0">
                <a:solidFill>
                  <a:prstClr val="black"/>
                </a:solidFill>
                <a:latin typeface="Calibri"/>
              </a:rPr>
              <a:t>yhdisteitä</a:t>
            </a:r>
            <a:r>
              <a:rPr lang="fi-FI" sz="2200" dirty="0">
                <a:solidFill>
                  <a:prstClr val="black"/>
                </a:solidFill>
                <a:latin typeface="Calibri"/>
              </a:rPr>
              <a:t>, jotka ovat </a:t>
            </a:r>
            <a:r>
              <a:rPr lang="fi-FI" sz="2200" u="sng" dirty="0">
                <a:solidFill>
                  <a:prstClr val="black"/>
                </a:solidFill>
                <a:latin typeface="Calibri"/>
              </a:rPr>
              <a:t>liuenneet</a:t>
            </a:r>
            <a:r>
              <a:rPr lang="fi-FI" sz="2200" dirty="0">
                <a:solidFill>
                  <a:prstClr val="black"/>
                </a:solidFill>
                <a:latin typeface="Calibri"/>
              </a:rPr>
              <a:t> sinne maaperästä. Vaikka veteen </a:t>
            </a:r>
            <a:r>
              <a:rPr lang="fi-FI" sz="2200" u="sng" dirty="0">
                <a:solidFill>
                  <a:prstClr val="black"/>
                </a:solidFill>
                <a:latin typeface="Calibri"/>
              </a:rPr>
              <a:t>liukenee</a:t>
            </a:r>
            <a:r>
              <a:rPr lang="fi-FI" sz="2200" dirty="0">
                <a:solidFill>
                  <a:prstClr val="black"/>
                </a:solidFill>
                <a:latin typeface="Calibri"/>
              </a:rPr>
              <a:t> erilaisia aineita, veden </a:t>
            </a:r>
            <a:r>
              <a:rPr lang="fi-FI" sz="2200" u="sng" dirty="0">
                <a:solidFill>
                  <a:prstClr val="black"/>
                </a:solidFill>
                <a:latin typeface="Calibri"/>
              </a:rPr>
              <a:t>fysikaaliset</a:t>
            </a:r>
            <a:r>
              <a:rPr lang="fi-FI" sz="2200" dirty="0">
                <a:solidFill>
                  <a:prstClr val="black"/>
                </a:solidFill>
                <a:latin typeface="Calibri"/>
              </a:rPr>
              <a:t> ja </a:t>
            </a:r>
            <a:r>
              <a:rPr lang="fi-FI" sz="2200" u="sng" dirty="0">
                <a:solidFill>
                  <a:prstClr val="black"/>
                </a:solidFill>
                <a:latin typeface="Calibri"/>
              </a:rPr>
              <a:t>kemialliset</a:t>
            </a:r>
            <a:r>
              <a:rPr lang="fi-FI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sz="2200" u="sng" dirty="0">
                <a:solidFill>
                  <a:prstClr val="black"/>
                </a:solidFill>
                <a:latin typeface="Calibri"/>
              </a:rPr>
              <a:t>ominaisuudet</a:t>
            </a:r>
            <a:r>
              <a:rPr lang="fi-FI" sz="2200" dirty="0">
                <a:solidFill>
                  <a:prstClr val="black"/>
                </a:solidFill>
                <a:latin typeface="Calibri"/>
              </a:rPr>
              <a:t> pysyvät lähes muuttumattomina</a:t>
            </a:r>
            <a:r>
              <a:rPr lang="fi-FI" sz="2200" dirty="0">
                <a:solidFill>
                  <a:prstClr val="black"/>
                </a:solidFill>
                <a:latin typeface="Calibri"/>
              </a:rPr>
              <a:t>.</a:t>
            </a:r>
            <a:endParaRPr lang="fi-FI" sz="1400" dirty="0">
              <a:solidFill>
                <a:prstClr val="black"/>
              </a:solidFill>
              <a:latin typeface="Calibri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fi-FI" sz="1400" dirty="0">
                <a:solidFill>
                  <a:prstClr val="black"/>
                </a:solidFill>
                <a:latin typeface="Calibri"/>
              </a:rPr>
              <a:t>Aspholm ym. Aine ja energia. WSOY. s. 85</a:t>
            </a:r>
          </a:p>
        </p:txBody>
      </p:sp>
    </p:spTree>
    <p:extLst>
      <p:ext uri="{BB962C8B-B14F-4D97-AF65-F5344CB8AC3E}">
        <p14:creationId xmlns:p14="http://schemas.microsoft.com/office/powerpoint/2010/main" val="214127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build="p" animBg="1"/>
      <p:bldP spid="3696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Pohdittavaksi</a:t>
            </a:r>
            <a:br>
              <a:rPr lang="fi-FI" dirty="0" smtClean="0"/>
            </a:br>
            <a:r>
              <a:rPr lang="fi-FI" dirty="0" smtClean="0"/>
              <a:t>Sodan lapsesta rauhan arkkitehdiksi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500" dirty="0">
                <a:hlinkClick r:id="rId3"/>
              </a:rPr>
              <a:t>https://areena.yle.fi/1-4219311</a:t>
            </a:r>
            <a:endParaRPr lang="fi-FI" sz="1500" dirty="0"/>
          </a:p>
          <a:p>
            <a:r>
              <a:rPr lang="fi-FI" sz="1500" dirty="0"/>
              <a:t>Rauhanneuvottelija Hussein </a:t>
            </a:r>
            <a:r>
              <a:rPr lang="fi-FI" sz="1500" dirty="0" err="1"/>
              <a:t>Al-Taee</a:t>
            </a:r>
            <a:r>
              <a:rPr lang="fi-FI" sz="1500" dirty="0"/>
              <a:t> haastateltavana ensimmäisen opettajansa Maisa </a:t>
            </a:r>
            <a:r>
              <a:rPr lang="fi-FI" sz="1500" dirty="0" err="1"/>
              <a:t>Istolaisen</a:t>
            </a:r>
            <a:r>
              <a:rPr lang="fi-FI" sz="1500" dirty="0"/>
              <a:t> kanssa: voimavarat ja resurssit</a:t>
            </a:r>
          </a:p>
          <a:p>
            <a:r>
              <a:rPr lang="fi-FI" sz="1500" dirty="0"/>
              <a:t>Katso haastattelu ja pohdi: </a:t>
            </a:r>
          </a:p>
          <a:p>
            <a:pPr marL="0" indent="0">
              <a:buNone/>
            </a:pPr>
            <a:r>
              <a:rPr lang="fi-FI" sz="1500" dirty="0"/>
              <a:t>	– Mikä auttaa radikalismin torjumisessa? (ks. erityisesti kohdasta 4:30&gt;)</a:t>
            </a:r>
          </a:p>
          <a:p>
            <a:pPr marL="0" indent="0">
              <a:buNone/>
            </a:pPr>
            <a:r>
              <a:rPr lang="fi-FI" sz="1500" dirty="0"/>
              <a:t>	– Mitä opettaja merkitsi Husseinille? Miksi? </a:t>
            </a:r>
          </a:p>
          <a:p>
            <a:pPr marL="0" indent="0">
              <a:buNone/>
            </a:pPr>
            <a:r>
              <a:rPr lang="fi-FI" sz="1500" dirty="0"/>
              <a:t>	– Mitä ajatuksia Maisan pedagogiikka herättää sinussa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17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/>
              <a:t>Yksi veden tärkeimmistä </a:t>
            </a:r>
            <a:r>
              <a:rPr lang="fi-FI" u="sng" dirty="0"/>
              <a:t>ominaisuuksista </a:t>
            </a:r>
            <a:r>
              <a:rPr lang="fi-FI" dirty="0"/>
              <a:t>on sen toimiminen eri aineiden </a:t>
            </a:r>
            <a:r>
              <a:rPr lang="fi-FI" u="sng" dirty="0"/>
              <a:t>liuottimena</a:t>
            </a:r>
            <a:r>
              <a:rPr lang="fi-FI" dirty="0"/>
              <a:t>. </a:t>
            </a:r>
            <a:r>
              <a:rPr lang="fi-FI" u="sng" dirty="0"/>
              <a:t>Eliöt</a:t>
            </a:r>
            <a:r>
              <a:rPr lang="fi-FI" dirty="0"/>
              <a:t> ovat suurimmaksi osaksi vettä, joka toimii sekä </a:t>
            </a:r>
            <a:r>
              <a:rPr lang="fi-FI" u="sng" dirty="0"/>
              <a:t>hapen</a:t>
            </a:r>
            <a:r>
              <a:rPr lang="fi-FI" dirty="0"/>
              <a:t> että </a:t>
            </a:r>
            <a:r>
              <a:rPr lang="fi-FI" u="sng" dirty="0"/>
              <a:t>ravinto- ja kuona-aineiden</a:t>
            </a:r>
            <a:r>
              <a:rPr lang="fi-FI" dirty="0"/>
              <a:t> kuljetuksessa. Merivesi sisältää </a:t>
            </a:r>
            <a:r>
              <a:rPr lang="fi-FI" u="sng" dirty="0"/>
              <a:t>yhdisteitä</a:t>
            </a:r>
            <a:r>
              <a:rPr lang="fi-FI" dirty="0"/>
              <a:t>, jotka ovat </a:t>
            </a:r>
            <a:r>
              <a:rPr lang="fi-FI" u="sng" dirty="0"/>
              <a:t>liuenneet</a:t>
            </a:r>
            <a:r>
              <a:rPr lang="fi-FI" dirty="0"/>
              <a:t> sinne </a:t>
            </a:r>
            <a:r>
              <a:rPr lang="fi-FI" u="sng" dirty="0"/>
              <a:t>maaperästä</a:t>
            </a:r>
            <a:r>
              <a:rPr lang="fi-FI" dirty="0"/>
              <a:t>. Vaikka veteen </a:t>
            </a:r>
            <a:r>
              <a:rPr lang="fi-FI" u="sng" dirty="0"/>
              <a:t>liukenee</a:t>
            </a:r>
            <a:r>
              <a:rPr lang="fi-FI" dirty="0"/>
              <a:t> erilaisia aineita, veden </a:t>
            </a:r>
            <a:r>
              <a:rPr lang="fi-FI" u="sng" dirty="0"/>
              <a:t>fysikaaliset ja kemialliset</a:t>
            </a:r>
            <a:r>
              <a:rPr lang="fi-FI" dirty="0"/>
              <a:t> ominaisuudet pysyvät lähes muuttumattomina.</a:t>
            </a:r>
          </a:p>
          <a:p>
            <a:pPr marL="0" indent="0">
              <a:buNone/>
            </a:pPr>
            <a:r>
              <a:rPr lang="fi-FI" dirty="0"/>
              <a:t>Aspholm ym. Aine ja energia. WSOY. s. 85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Miten avaisit?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prstClr val="black"/>
                </a:solidFill>
                <a:latin typeface="Calibri"/>
              </a:rPr>
              <a:t>s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anna.s.mustonen@jyu.fi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Tieteen kieli vs. arkikieli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82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476672"/>
            <a:ext cx="8229600" cy="707926"/>
          </a:xfrm>
        </p:spPr>
        <p:txBody>
          <a:bodyPr>
            <a:normAutofit fontScale="90000"/>
          </a:bodyPr>
          <a:lstStyle/>
          <a:p>
            <a:r>
              <a:rPr lang="fi-FI" dirty="0"/>
              <a:t>Tieteen kieli vs. arkikieli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i="1" dirty="0" smtClean="0"/>
              <a:t>Tänä kesänä on satanut ihan </a:t>
            </a:r>
            <a:r>
              <a:rPr lang="fi-FI" i="1" dirty="0" err="1" smtClean="0"/>
              <a:t>kauheesti</a:t>
            </a:r>
            <a:r>
              <a:rPr lang="fi-FI" i="1" dirty="0" smtClean="0"/>
              <a:t>!</a:t>
            </a:r>
          </a:p>
          <a:p>
            <a:r>
              <a:rPr lang="fi-FI" dirty="0" smtClean="0"/>
              <a:t>= Kesän sademäärä on hieman yli kauden keskiarvon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Luonnontieteissä kohteena arkihavainnot tieteelliseltä kannalta</a:t>
            </a:r>
            <a:br>
              <a:rPr lang="fi-FI" dirty="0" smtClean="0"/>
            </a:br>
            <a:r>
              <a:rPr lang="fi-FI" dirty="0" smtClean="0">
                <a:sym typeface="Wingdings" pitchFamily="2" charset="2"/>
              </a:rPr>
              <a:t> tutuista aiheista puhutaan uusilla, abstrakteilla nimillä</a:t>
            </a:r>
            <a:br>
              <a:rPr lang="fi-FI" dirty="0" smtClean="0">
                <a:sym typeface="Wingdings" pitchFamily="2" charset="2"/>
              </a:rPr>
            </a:br>
            <a:r>
              <a:rPr lang="fi-FI" dirty="0" smtClean="0">
                <a:sym typeface="Wingdings" pitchFamily="2" charset="2"/>
              </a:rPr>
              <a:t> tuttuja sanoja käytetään arkikielestä poikkeavassa merkityksessä (</a:t>
            </a:r>
            <a:r>
              <a:rPr lang="fi-FI" i="1" dirty="0" smtClean="0">
                <a:sym typeface="Wingdings" pitchFamily="2" charset="2"/>
              </a:rPr>
              <a:t>työ, voima, kiihtyvyys</a:t>
            </a:r>
            <a:r>
              <a:rPr lang="fi-FI" dirty="0" smtClean="0">
                <a:sym typeface="Wingdings" pitchFamily="2" charset="2"/>
              </a:rPr>
              <a:t>)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67608" y="6309321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Eija Aalto – eija.aalto@jyu.fi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88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88641"/>
            <a:ext cx="1071116" cy="187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260649"/>
            <a:ext cx="7200800" cy="949325"/>
          </a:xfrm>
        </p:spPr>
        <p:txBody>
          <a:bodyPr/>
          <a:lstStyle/>
          <a:p>
            <a:r>
              <a:rPr lang="en-GB" altLang="fi-FI" sz="2600" dirty="0" err="1"/>
              <a:t>Kielellä</a:t>
            </a:r>
            <a:r>
              <a:rPr lang="en-GB" altLang="fi-FI" sz="2600" dirty="0"/>
              <a:t> </a:t>
            </a:r>
            <a:r>
              <a:rPr lang="en-GB" altLang="fi-FI" sz="2600" dirty="0" err="1"/>
              <a:t>toimimista</a:t>
            </a:r>
            <a:r>
              <a:rPr lang="en-GB" altLang="fi-FI" sz="2600" dirty="0"/>
              <a:t> </a:t>
            </a:r>
            <a:r>
              <a:rPr lang="en-GB" altLang="fi-FI" sz="2600" dirty="0" err="1"/>
              <a:t>fysiikan</a:t>
            </a:r>
            <a:r>
              <a:rPr lang="en-GB" altLang="fi-FI" sz="2600" dirty="0"/>
              <a:t> </a:t>
            </a:r>
            <a:r>
              <a:rPr lang="en-GB" altLang="fi-FI" sz="2600" dirty="0" err="1"/>
              <a:t>luokassa</a:t>
            </a:r>
            <a:r>
              <a:rPr lang="en-GB" altLang="fi-FI" sz="2600" dirty="0"/>
              <a:t>:</a:t>
            </a:r>
            <a:br>
              <a:rPr lang="en-GB" altLang="fi-FI" sz="2600" dirty="0"/>
            </a:br>
            <a:r>
              <a:rPr lang="en-GB" altLang="fi-FI" sz="2600" dirty="0" err="1"/>
              <a:t>mitä</a:t>
            </a:r>
            <a:r>
              <a:rPr lang="en-GB" altLang="fi-FI" sz="2600" dirty="0"/>
              <a:t> </a:t>
            </a:r>
            <a:r>
              <a:rPr lang="en-GB" altLang="fi-FI" sz="2600" dirty="0" err="1"/>
              <a:t>tässä</a:t>
            </a:r>
            <a:r>
              <a:rPr lang="en-GB" altLang="fi-FI" sz="2600" dirty="0"/>
              <a:t> </a:t>
            </a:r>
            <a:r>
              <a:rPr lang="en-GB" altLang="fi-FI" sz="2600" dirty="0" err="1"/>
              <a:t>opitaan</a:t>
            </a:r>
            <a:r>
              <a:rPr lang="en-GB" altLang="fi-FI" sz="2600" dirty="0"/>
              <a:t>? </a:t>
            </a:r>
            <a:r>
              <a:rPr lang="en-GB" altLang="fi-FI" sz="1400" dirty="0"/>
              <a:t>(</a:t>
            </a:r>
            <a:r>
              <a:rPr lang="en-GB" altLang="fi-FI" sz="1400" dirty="0" err="1"/>
              <a:t>Lähde</a:t>
            </a:r>
            <a:r>
              <a:rPr lang="en-GB" altLang="fi-FI" sz="1400" dirty="0"/>
              <a:t>: Gibbons 2002) 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1544" y="1268760"/>
            <a:ext cx="4176464" cy="54726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fi-FI" sz="2400" dirty="0"/>
              <a:t>3. </a:t>
            </a:r>
            <a:r>
              <a:rPr lang="en-GB" altLang="fi-FI" sz="2200" dirty="0"/>
              <a:t>Our experiment was to find out what a magnet attracted. We discovered that a magnet attracts some kinds of metal. It attracted the iron filings, but not the pin. It also did not attract things that were not metal. </a:t>
            </a:r>
            <a:r>
              <a:rPr lang="en-GB" altLang="fi-FI" sz="2200" dirty="0"/>
              <a:t/>
            </a:r>
            <a:br>
              <a:rPr lang="en-GB" altLang="fi-FI" sz="2200" dirty="0"/>
            </a:br>
            <a:endParaRPr lang="en-GB" altLang="fi-FI" sz="22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fi-FI" sz="2200" dirty="0"/>
              <a:t>4. A magnet is a piece of metal which is surrounded by an invisible field of force within it. It is able to pick up a piece of steel or iron because its magnetic field flows into the metal, turning it into a temporary magnet.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fi-FI" sz="2400" dirty="0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12024" y="1412776"/>
            <a:ext cx="3898776" cy="5257800"/>
          </a:xfrm>
        </p:spPr>
        <p:txBody>
          <a:bodyPr>
            <a:normAutofit fontScale="92500"/>
          </a:bodyPr>
          <a:lstStyle/>
          <a:p>
            <a:pPr marL="533400" indent="-533400">
              <a:buFontTx/>
              <a:buAutoNum type="arabicPeriod"/>
            </a:pPr>
            <a:r>
              <a:rPr lang="en-GB" altLang="fi-FI" sz="2400" dirty="0"/>
              <a:t>“try this one…..no it doesn’t go…..it doesn’t move….try that…..yes.</a:t>
            </a:r>
            <a:r>
              <a:rPr lang="en-GB" altLang="fi-FI" sz="2400" dirty="0"/>
              <a:t>. it </a:t>
            </a:r>
            <a:r>
              <a:rPr lang="en-GB" altLang="fi-FI" sz="2400" dirty="0"/>
              <a:t>does a bit….that won’t work…..it’s not metal…..these are the best…..it’s making them go really fast”</a:t>
            </a:r>
          </a:p>
          <a:p>
            <a:pPr marL="533400" indent="-533400">
              <a:buFontTx/>
              <a:buAutoNum type="arabicPeriod"/>
            </a:pPr>
            <a:r>
              <a:rPr lang="en-GB" altLang="fi-FI" sz="2400" dirty="0"/>
              <a:t> </a:t>
            </a:r>
            <a:r>
              <a:rPr lang="en-GB" altLang="fi-FI" sz="2400" dirty="0"/>
              <a:t>“</a:t>
            </a:r>
            <a:r>
              <a:rPr lang="en-GB" altLang="fi-FI" sz="2400" dirty="0"/>
              <a:t>We tried a pin, a pencil sharpener, some iron filings and a piece of plastic. The magnet didn’t attract the pin, but it did attract the pencil sharpener and the iron filings. It didn’t attract the plastic.”</a:t>
            </a:r>
          </a:p>
          <a:p>
            <a:pPr marL="533400" indent="-533400">
              <a:buNone/>
            </a:pPr>
            <a:endParaRPr lang="en-GB" altLang="fi-FI" sz="2400" dirty="0"/>
          </a:p>
        </p:txBody>
      </p:sp>
    </p:spTree>
    <p:extLst>
      <p:ext uri="{BB962C8B-B14F-4D97-AF65-F5344CB8AC3E}">
        <p14:creationId xmlns:p14="http://schemas.microsoft.com/office/powerpoint/2010/main" val="36404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autoUpdateAnimBg="0"/>
      <p:bldP spid="152580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304728" y="188778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/>
                </a:solidFill>
                <a:latin typeface="Calibri"/>
              </a:rPr>
              <a:t>eija.aalto@jyu.fi</a:t>
            </a:r>
            <a:endParaRPr lang="fi-FI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0205" y="1210718"/>
            <a:ext cx="1522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i-FI" sz="1400" dirty="0" err="1">
                <a:solidFill>
                  <a:prstClr val="black"/>
                </a:solidFill>
                <a:latin typeface="Calibri"/>
              </a:rPr>
              <a:t>Lemke</a:t>
            </a:r>
            <a:r>
              <a:rPr lang="fi-FI" sz="1400" dirty="0">
                <a:solidFill>
                  <a:prstClr val="black"/>
                </a:solidFill>
                <a:latin typeface="Calibri"/>
              </a:rPr>
              <a:t> 1990;</a:t>
            </a:r>
          </a:p>
          <a:p>
            <a:pPr>
              <a:defRPr/>
            </a:pPr>
            <a:r>
              <a:rPr lang="fi-FI" sz="1400" dirty="0" err="1">
                <a:solidFill>
                  <a:prstClr val="black"/>
                </a:solidFill>
                <a:latin typeface="Calibri"/>
              </a:rPr>
              <a:t>Okhee</a:t>
            </a:r>
            <a:r>
              <a:rPr lang="fi-FI" sz="1400" dirty="0">
                <a:solidFill>
                  <a:prstClr val="black"/>
                </a:solidFill>
                <a:latin typeface="Calibri"/>
              </a:rPr>
              <a:t> et al. </a:t>
            </a:r>
            <a:r>
              <a:rPr lang="fi-FI" sz="1400" dirty="0">
                <a:solidFill>
                  <a:prstClr val="black"/>
                </a:solidFill>
                <a:latin typeface="Calibri"/>
              </a:rPr>
              <a:t>2013</a:t>
            </a:r>
            <a:br>
              <a:rPr lang="fi-FI" sz="1400" dirty="0">
                <a:solidFill>
                  <a:prstClr val="black"/>
                </a:solidFill>
                <a:latin typeface="Calibri"/>
              </a:rPr>
            </a:br>
            <a:endParaRPr lang="fi-FI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4113" y="4725144"/>
            <a:ext cx="32566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i-FI" dirty="0">
                <a:solidFill>
                  <a:prstClr val="black"/>
                </a:solidFill>
                <a:latin typeface="Calibri"/>
              </a:rPr>
              <a:t>Molempia kielimuotoja tarvitaan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ovat erilaisia työkaluja tutkia </a:t>
            </a:r>
            <a:br>
              <a:rPr lang="fi-FI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</a:br>
            <a:r>
              <a:rPr lang="fi-FI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todellisuutta</a:t>
            </a:r>
            <a:endParaRPr lang="fi-FI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käytetään eri viestinnällisiin</a:t>
            </a:r>
            <a:br>
              <a:rPr lang="fi-FI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</a:br>
            <a:r>
              <a:rPr lang="fi-FI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tarkoituksiin </a:t>
            </a:r>
            <a:r>
              <a:rPr lang="fi-FI" sz="14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(</a:t>
            </a:r>
            <a:r>
              <a:rPr lang="fi-FI" sz="1400" dirty="0" err="1">
                <a:solidFill>
                  <a:prstClr val="black"/>
                </a:solidFill>
                <a:latin typeface="Calibri"/>
              </a:rPr>
              <a:t>Okhee</a:t>
            </a:r>
            <a:r>
              <a:rPr lang="fi-FI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sz="1400" dirty="0">
                <a:solidFill>
                  <a:prstClr val="black"/>
                </a:solidFill>
                <a:latin typeface="Calibri"/>
              </a:rPr>
              <a:t>et al. </a:t>
            </a:r>
            <a:r>
              <a:rPr lang="fi-FI" sz="1400" dirty="0">
                <a:solidFill>
                  <a:prstClr val="black"/>
                </a:solidFill>
                <a:latin typeface="Calibri"/>
              </a:rPr>
              <a:t>2013)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o</a:t>
            </a:r>
            <a:r>
              <a:rPr lang="fi-FI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vat dialogissa keskenään</a:t>
            </a:r>
            <a:endParaRPr lang="fi-FI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5520" y="1412777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i-FI" sz="2000" b="1" dirty="0">
                <a:solidFill>
                  <a:srgbClr val="99CC00"/>
                </a:solidFill>
                <a:latin typeface="Calibri"/>
              </a:rPr>
              <a:t>Tarvitaan käytänteitä, 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jotka 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tutustuttavat tiedonalan 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kieleen siten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, että oppilaat</a:t>
            </a:r>
            <a:endParaRPr lang="fi-FI" dirty="0">
              <a:solidFill>
                <a:prstClr val="black"/>
              </a:solidFill>
              <a:latin typeface="Calibri"/>
            </a:endParaRPr>
          </a:p>
          <a:p>
            <a:pPr marL="176213" indent="-176213"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prstClr val="black"/>
                </a:solidFill>
                <a:latin typeface="Calibri"/>
              </a:rPr>
              <a:t>rakentavat 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kielellistä tietoisuuttaan 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176213" indent="-176213"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prstClr val="black"/>
                </a:solidFill>
                <a:latin typeface="Calibri"/>
              </a:rPr>
              <a:t>tottuvat 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käyttämään tiedonalan kieltä 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haastavissa tehtävissä</a:t>
            </a:r>
          </a:p>
          <a:p>
            <a:pPr marL="176213" indent="-176213"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prstClr val="black"/>
                </a:solidFill>
                <a:latin typeface="Calibri"/>
              </a:rPr>
              <a:t>ymmärtävät arkikielen ja tiedonalan kielen yhteyksiä </a:t>
            </a:r>
            <a:r>
              <a:rPr lang="fi-FI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vertaaminen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93272" y="332656"/>
            <a:ext cx="8229600" cy="707926"/>
          </a:xfrm>
          <a:prstGeom prst="rect">
            <a:avLst/>
          </a:prstGeom>
          <a:gradFill>
            <a:gsLst>
              <a:gs pos="100000">
                <a:srgbClr val="99CC00"/>
              </a:gs>
              <a:gs pos="0">
                <a:srgbClr val="669900"/>
              </a:gs>
              <a:gs pos="0">
                <a:srgbClr val="99CC00">
                  <a:lumMod val="72000"/>
                  <a:alpha val="74000"/>
                </a:srgbClr>
              </a:gs>
              <a:gs pos="100000">
                <a:srgbClr val="156B13"/>
              </a:gs>
            </a:gsLst>
            <a:path path="rect">
              <a:fillToRect t="100000" r="100000"/>
            </a:path>
          </a:gra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i-FI" dirty="0">
                <a:solidFill>
                  <a:prstClr val="black"/>
                </a:solidFill>
                <a:latin typeface="Calibri"/>
              </a:rPr>
              <a:t>Arkikielestä tiedonalan kieleen</a:t>
            </a:r>
          </a:p>
        </p:txBody>
      </p:sp>
    </p:spTree>
    <p:extLst>
      <p:ext uri="{BB962C8B-B14F-4D97-AF65-F5344CB8AC3E}">
        <p14:creationId xmlns:p14="http://schemas.microsoft.com/office/powerpoint/2010/main" val="348621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844825"/>
            <a:ext cx="8229600" cy="4281339"/>
          </a:xfrm>
        </p:spPr>
        <p:txBody>
          <a:bodyPr>
            <a:noAutofit/>
          </a:bodyPr>
          <a:lstStyle/>
          <a:p>
            <a:r>
              <a:rPr lang="fi-FI" sz="2400" dirty="0"/>
              <a:t>Miten tukea oppilaita eri kielimuotojen välisten yhteyksien rakentamisessa, esim. arkikieli – tiedonalan kieli (</a:t>
            </a:r>
            <a:r>
              <a:rPr lang="fi-FI" sz="2400" dirty="0" err="1"/>
              <a:t>Lemke</a:t>
            </a:r>
            <a:r>
              <a:rPr lang="fi-FI" sz="2400" dirty="0"/>
              <a:t> 1990)</a:t>
            </a:r>
          </a:p>
          <a:p>
            <a:r>
              <a:rPr lang="fi-FI" sz="2400" dirty="0"/>
              <a:t>Tiedonalan kieli ja arkikieli ovat dialogissa, liitoksissa toisiinsa ja edustavat perustavanlaatuista jatkuvuutta, joka tarjoaa erilaisia työkaluja tutkia todellisuutta</a:t>
            </a:r>
          </a:p>
          <a:p>
            <a:r>
              <a:rPr lang="fi-FI" sz="2400" dirty="0"/>
              <a:t>Tiedonalan kielen oppimisen tavoitteena ei ole korvata sillä arjen kieltä vaan tarjota erilaisia kielimuotoja erilaisiin viestinnällisiin tarkoituksiin (</a:t>
            </a:r>
            <a:r>
              <a:rPr lang="fi-FI" sz="2400" dirty="0" err="1"/>
              <a:t>Okhee</a:t>
            </a:r>
            <a:r>
              <a:rPr lang="fi-FI" sz="2400" dirty="0"/>
              <a:t> et al. 2013)</a:t>
            </a:r>
          </a:p>
          <a:p>
            <a:r>
              <a:rPr lang="fi-FI" sz="2400" dirty="0"/>
              <a:t>Oppilaiden tukeminen: luokkahuoneen käytänteet, jotka tutustuttavat tiedonalan kielen piirteisiin siten, että oppilaat rakentavat kielellistä tietoisuuttaan ja tottuvat käyttämään tiedonalan kieltä kielellisesti haastavissa tehtävissä.</a:t>
            </a:r>
            <a:endParaRPr lang="fi-FI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/>
                </a:solidFill>
                <a:latin typeface="Calibri"/>
              </a:rPr>
              <a:t>eija.aalto@jyu.fi</a:t>
            </a:r>
            <a:endParaRPr lang="fi-FI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Arkikieli – tiedonalan kieli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51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1200" y="1844825"/>
            <a:ext cx="8229600" cy="4281339"/>
          </a:xfrm>
        </p:spPr>
        <p:txBody>
          <a:bodyPr/>
          <a:lstStyle/>
          <a:p>
            <a:r>
              <a:rPr lang="fi-FI" sz="2400" dirty="0"/>
              <a:t>S</a:t>
            </a:r>
            <a:r>
              <a:rPr lang="fi-FI" sz="2400" dirty="0"/>
              <a:t>amaa asiaa/ilmiötä </a:t>
            </a:r>
            <a:r>
              <a:rPr lang="fi-FI" sz="2400" dirty="0"/>
              <a:t>kielennettävä eri </a:t>
            </a:r>
            <a:r>
              <a:rPr lang="fi-FI" sz="2400" dirty="0"/>
              <a:t>tavoin:</a:t>
            </a:r>
          </a:p>
          <a:p>
            <a:pPr lvl="1"/>
            <a:r>
              <a:rPr lang="fi-FI" sz="2400" dirty="0"/>
              <a:t>Mahdollista tarvittaessa oman </a:t>
            </a:r>
            <a:r>
              <a:rPr lang="fi-FI" sz="2400" dirty="0"/>
              <a:t>äidinkielen </a:t>
            </a:r>
            <a:r>
              <a:rPr lang="fi-FI" sz="2400" dirty="0"/>
              <a:t>käyttö – tutkimukset: </a:t>
            </a:r>
            <a:r>
              <a:rPr lang="fi-FI" sz="2400" i="1" dirty="0">
                <a:sym typeface="Wingdings" pitchFamily="2" charset="2"/>
              </a:rPr>
              <a:t>Oppilaan äidinkieleen käytettävä aika ei heikennä edistymistä toisessa </a:t>
            </a:r>
            <a:r>
              <a:rPr lang="fi-FI" sz="2400" i="1" dirty="0">
                <a:sym typeface="Wingdings" pitchFamily="2" charset="2"/>
              </a:rPr>
              <a:t>kielessä</a:t>
            </a:r>
            <a:endParaRPr lang="fi-FI" sz="2400" dirty="0"/>
          </a:p>
          <a:p>
            <a:pPr lvl="1"/>
            <a:r>
              <a:rPr lang="fi-FI" sz="2400" dirty="0"/>
              <a:t>Arkikielestä </a:t>
            </a:r>
            <a:r>
              <a:rPr lang="fi-FI" sz="2400" dirty="0">
                <a:sym typeface="Wingdings"/>
              </a:rPr>
              <a:t> </a:t>
            </a:r>
            <a:r>
              <a:rPr lang="fi-FI" sz="2400" dirty="0"/>
              <a:t>tiedonalan </a:t>
            </a:r>
            <a:r>
              <a:rPr lang="fi-FI" sz="2400" dirty="0"/>
              <a:t>kieleen</a:t>
            </a:r>
          </a:p>
          <a:p>
            <a:pPr lvl="1"/>
            <a:r>
              <a:rPr lang="fi-FI" sz="2400" dirty="0"/>
              <a:t>Puheesta </a:t>
            </a:r>
            <a:r>
              <a:rPr lang="fi-FI" sz="2400" dirty="0">
                <a:sym typeface="Wingdings"/>
              </a:rPr>
              <a:t> </a:t>
            </a:r>
            <a:r>
              <a:rPr lang="fi-FI" sz="2400" dirty="0">
                <a:sym typeface="Wingdings"/>
              </a:rPr>
              <a:t>kirjoitukseen</a:t>
            </a:r>
          </a:p>
          <a:p>
            <a:pPr lvl="1"/>
            <a:r>
              <a:rPr lang="fi-FI" sz="2400" dirty="0">
                <a:sym typeface="Wingdings"/>
              </a:rPr>
              <a:t>Lukemisesta </a:t>
            </a:r>
            <a:r>
              <a:rPr lang="fi-FI" sz="2400" dirty="0">
                <a:sym typeface="Wingdings"/>
              </a:rPr>
              <a:t> </a:t>
            </a:r>
            <a:r>
              <a:rPr lang="fi-FI" sz="2400" dirty="0">
                <a:sym typeface="Wingdings"/>
              </a:rPr>
              <a:t>kirjoittamiseen</a:t>
            </a:r>
          </a:p>
          <a:p>
            <a:pPr lvl="1"/>
            <a:r>
              <a:rPr lang="fi-FI" sz="2400" dirty="0">
                <a:sym typeface="Wingdings"/>
              </a:rPr>
              <a:t>Anna kielellisiä malleja eri tekstilajeihin: miten ilmiöistä puhutaan ja kirjoitetaan?</a:t>
            </a:r>
            <a:endParaRPr lang="fi-FI" sz="2400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Eija Aalto – eija.aalto@jyu.fi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Rakenna</a:t>
            </a:r>
            <a:r>
              <a:rPr lang="en-US" dirty="0" smtClean="0"/>
              <a:t> </a:t>
            </a:r>
            <a:r>
              <a:rPr lang="en-US" dirty="0" err="1" smtClean="0"/>
              <a:t>kielenkäytön</a:t>
            </a:r>
            <a:r>
              <a:rPr lang="en-US" dirty="0" smtClean="0"/>
              <a:t> </a:t>
            </a:r>
            <a:r>
              <a:rPr lang="en-US" dirty="0" err="1" smtClean="0"/>
              <a:t>jatkumoita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Opetusohjelma</a:t>
            </a:r>
            <a:r>
              <a:rPr lang="en-US" dirty="0" smtClean="0"/>
              <a:t> </a:t>
            </a:r>
            <a:r>
              <a:rPr lang="en-US" dirty="0" err="1" smtClean="0"/>
              <a:t>tarjoaa</a:t>
            </a:r>
            <a:r>
              <a:rPr lang="en-US" dirty="0" smtClean="0"/>
              <a:t> </a:t>
            </a:r>
            <a:r>
              <a:rPr lang="en-US" dirty="0" err="1" smtClean="0"/>
              <a:t>runsaasti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monipuolisesti</a:t>
            </a:r>
            <a:r>
              <a:rPr lang="en-US" dirty="0" smtClean="0"/>
              <a:t> </a:t>
            </a:r>
            <a:r>
              <a:rPr lang="en-US" dirty="0" err="1" smtClean="0"/>
              <a:t>mahdollisuuksia</a:t>
            </a:r>
            <a:r>
              <a:rPr lang="en-US" dirty="0" smtClean="0"/>
              <a:t> </a:t>
            </a:r>
            <a:r>
              <a:rPr lang="en-US" dirty="0" err="1" smtClean="0"/>
              <a:t>puhua</a:t>
            </a:r>
            <a:r>
              <a:rPr lang="en-US" dirty="0" smtClean="0"/>
              <a:t>, </a:t>
            </a:r>
            <a:r>
              <a:rPr lang="en-US" dirty="0" err="1" smtClean="0"/>
              <a:t>kuunnella</a:t>
            </a:r>
            <a:r>
              <a:rPr lang="en-US" dirty="0" smtClean="0"/>
              <a:t>, </a:t>
            </a:r>
            <a:r>
              <a:rPr lang="en-US" dirty="0" err="1" smtClean="0"/>
              <a:t>lukea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kirjoittaa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Opetus</a:t>
            </a:r>
            <a:r>
              <a:rPr lang="en-US" dirty="0" smtClean="0"/>
              <a:t> </a:t>
            </a:r>
            <a:r>
              <a:rPr lang="en-US" dirty="0" err="1" smtClean="0"/>
              <a:t>rohkaisee</a:t>
            </a:r>
            <a:r>
              <a:rPr lang="en-US" dirty="0" smtClean="0"/>
              <a:t> </a:t>
            </a:r>
            <a:r>
              <a:rPr lang="en-US" dirty="0" err="1" smtClean="0"/>
              <a:t>oppilaita</a:t>
            </a:r>
            <a:r>
              <a:rPr lang="en-US" dirty="0" smtClean="0"/>
              <a:t> </a:t>
            </a:r>
            <a:r>
              <a:rPr lang="en-US" dirty="0" err="1" smtClean="0"/>
              <a:t>ottamaan</a:t>
            </a:r>
            <a:r>
              <a:rPr lang="en-US" dirty="0" smtClean="0"/>
              <a:t> </a:t>
            </a:r>
            <a:r>
              <a:rPr lang="en-US" dirty="0" err="1" smtClean="0"/>
              <a:t>riskejä</a:t>
            </a:r>
            <a:r>
              <a:rPr lang="en-US" dirty="0" smtClean="0"/>
              <a:t>, </a:t>
            </a:r>
            <a:r>
              <a:rPr lang="en-US" dirty="0" err="1" smtClean="0"/>
              <a:t>rakentamaan</a:t>
            </a:r>
            <a:r>
              <a:rPr lang="en-US" dirty="0" smtClean="0"/>
              <a:t> </a:t>
            </a:r>
            <a:r>
              <a:rPr lang="en-US" dirty="0" err="1" smtClean="0"/>
              <a:t>merkityksiä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tulkitsemaan</a:t>
            </a:r>
            <a:r>
              <a:rPr lang="en-US" dirty="0" smtClean="0"/>
              <a:t> </a:t>
            </a:r>
            <a:r>
              <a:rPr lang="en-US" dirty="0" err="1" smtClean="0"/>
              <a:t>tietoa</a:t>
            </a:r>
            <a:r>
              <a:rPr lang="en-US" dirty="0" smtClean="0"/>
              <a:t> </a:t>
            </a:r>
            <a:r>
              <a:rPr lang="en-US" dirty="0" err="1" smtClean="0"/>
              <a:t>erilaisissa</a:t>
            </a:r>
            <a:r>
              <a:rPr lang="en-US" dirty="0" smtClean="0"/>
              <a:t> </a:t>
            </a:r>
            <a:r>
              <a:rPr lang="en-US" dirty="0" err="1" smtClean="0"/>
              <a:t>sosiaalisissa</a:t>
            </a:r>
            <a:r>
              <a:rPr lang="en-US" dirty="0" smtClean="0"/>
              <a:t> </a:t>
            </a:r>
            <a:r>
              <a:rPr lang="en-US" dirty="0" err="1" smtClean="0"/>
              <a:t>konteksteissa</a:t>
            </a:r>
            <a:r>
              <a:rPr lang="en-US" dirty="0" smtClean="0"/>
              <a:t> (</a:t>
            </a:r>
            <a:r>
              <a:rPr lang="en-US" dirty="0"/>
              <a:t>Garcia &amp; Gonzalez, 1995, p. 424). </a:t>
            </a:r>
            <a:endParaRPr lang="en-US" dirty="0" smtClean="0"/>
          </a:p>
          <a:p>
            <a:r>
              <a:rPr lang="en-US" dirty="0" err="1" smtClean="0"/>
              <a:t>Menestyneiden</a:t>
            </a:r>
            <a:r>
              <a:rPr lang="en-US" dirty="0" smtClean="0"/>
              <a:t> </a:t>
            </a:r>
            <a:r>
              <a:rPr lang="en-US" dirty="0" err="1" smtClean="0"/>
              <a:t>oppilaiden</a:t>
            </a:r>
            <a:r>
              <a:rPr lang="en-US" dirty="0" smtClean="0"/>
              <a:t> </a:t>
            </a:r>
            <a:r>
              <a:rPr lang="en-US" dirty="0" err="1" smtClean="0"/>
              <a:t>opettajat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Korkea</a:t>
            </a:r>
            <a:r>
              <a:rPr lang="en-US" dirty="0" smtClean="0"/>
              <a:t> </a:t>
            </a:r>
            <a:r>
              <a:rPr lang="en-US" dirty="0" err="1" smtClean="0"/>
              <a:t>sitoutuminen</a:t>
            </a:r>
            <a:r>
              <a:rPr lang="en-US" dirty="0" smtClean="0"/>
              <a:t> </a:t>
            </a:r>
            <a:r>
              <a:rPr lang="en-US" dirty="0" err="1" smtClean="0"/>
              <a:t>oppilaiden</a:t>
            </a:r>
            <a:r>
              <a:rPr lang="en-US" dirty="0" smtClean="0"/>
              <a:t> </a:t>
            </a:r>
            <a:r>
              <a:rPr lang="en-US" dirty="0" err="1" smtClean="0"/>
              <a:t>akateemisten</a:t>
            </a:r>
            <a:r>
              <a:rPr lang="en-US" dirty="0" smtClean="0"/>
              <a:t> </a:t>
            </a:r>
            <a:r>
              <a:rPr lang="en-US" dirty="0" err="1" smtClean="0"/>
              <a:t>valmiuksien</a:t>
            </a:r>
            <a:r>
              <a:rPr lang="en-US" dirty="0" smtClean="0"/>
              <a:t> </a:t>
            </a:r>
            <a:r>
              <a:rPr lang="en-US" dirty="0" err="1" smtClean="0"/>
              <a:t>kehittämiseen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perhesuhteisiin</a:t>
            </a:r>
            <a:endParaRPr lang="en-US" dirty="0" smtClean="0"/>
          </a:p>
          <a:p>
            <a:pPr lvl="1"/>
            <a:r>
              <a:rPr lang="en-US" dirty="0" err="1" smtClean="0"/>
              <a:t>Kaikilta</a:t>
            </a:r>
            <a:r>
              <a:rPr lang="en-US" dirty="0" smtClean="0"/>
              <a:t> </a:t>
            </a:r>
            <a:r>
              <a:rPr lang="en-US" dirty="0" err="1" smtClean="0"/>
              <a:t>oppilailta</a:t>
            </a:r>
            <a:r>
              <a:rPr lang="en-US" dirty="0" smtClean="0"/>
              <a:t> </a:t>
            </a:r>
            <a:r>
              <a:rPr lang="en-US" dirty="0" err="1" smtClean="0"/>
              <a:t>vaadittava</a:t>
            </a:r>
            <a:r>
              <a:rPr lang="en-US" dirty="0" smtClean="0"/>
              <a:t> </a:t>
            </a:r>
            <a:r>
              <a:rPr lang="en-US" dirty="0" err="1" smtClean="0"/>
              <a:t>paljon</a:t>
            </a:r>
            <a:endParaRPr lang="en-US" dirty="0"/>
          </a:p>
          <a:p>
            <a:pPr lvl="1"/>
            <a:r>
              <a:rPr lang="en-US" dirty="0" err="1" smtClean="0"/>
              <a:t>Opettajan</a:t>
            </a:r>
            <a:r>
              <a:rPr lang="en-US" dirty="0" smtClean="0"/>
              <a:t> </a:t>
            </a:r>
            <a:r>
              <a:rPr lang="en-US" dirty="0" err="1" smtClean="0"/>
              <a:t>autonomia</a:t>
            </a:r>
            <a:r>
              <a:rPr lang="en-US" dirty="0" smtClean="0"/>
              <a:t> </a:t>
            </a:r>
            <a:r>
              <a:rPr lang="en-US" dirty="0" err="1" smtClean="0"/>
              <a:t>muuttaa</a:t>
            </a:r>
            <a:r>
              <a:rPr lang="en-US" dirty="0" smtClean="0"/>
              <a:t> </a:t>
            </a:r>
            <a:r>
              <a:rPr lang="en-US" dirty="0" err="1" smtClean="0"/>
              <a:t>suunnitelmia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opetus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/>
              <a:t>j</a:t>
            </a:r>
            <a:r>
              <a:rPr lang="en-US" dirty="0" err="1" smtClean="0"/>
              <a:t>oka</a:t>
            </a:r>
            <a:r>
              <a:rPr lang="en-US" dirty="0" smtClean="0"/>
              <a:t> </a:t>
            </a:r>
            <a:r>
              <a:rPr lang="en-US" dirty="0" err="1" smtClean="0"/>
              <a:t>kohtaa</a:t>
            </a:r>
            <a:r>
              <a:rPr lang="en-US" dirty="0" smtClean="0"/>
              <a:t> </a:t>
            </a:r>
            <a:r>
              <a:rPr lang="en-US" dirty="0" err="1" smtClean="0"/>
              <a:t>oppilaiden</a:t>
            </a:r>
            <a:r>
              <a:rPr lang="en-US" dirty="0" smtClean="0"/>
              <a:t> </a:t>
            </a:r>
            <a:r>
              <a:rPr lang="en-US" dirty="0" err="1" smtClean="0"/>
              <a:t>tarpeet</a:t>
            </a:r>
            <a:endParaRPr lang="en-US" dirty="0" smtClean="0"/>
          </a:p>
          <a:p>
            <a:pPr lvl="1"/>
            <a:r>
              <a:rPr lang="en-US" dirty="0" err="1" smtClean="0"/>
              <a:t>Suhtautuminen</a:t>
            </a:r>
            <a:r>
              <a:rPr lang="en-US" dirty="0" smtClean="0"/>
              <a:t> </a:t>
            </a:r>
            <a:r>
              <a:rPr lang="en-US" dirty="0" err="1" smtClean="0"/>
              <a:t>oppilaaseen</a:t>
            </a:r>
            <a:r>
              <a:rPr lang="en-US" dirty="0" smtClean="0"/>
              <a:t> (</a:t>
            </a:r>
            <a:r>
              <a:rPr lang="en-US" dirty="0" err="1" smtClean="0"/>
              <a:t>opettajan</a:t>
            </a:r>
            <a:r>
              <a:rPr lang="en-US" dirty="0" smtClean="0"/>
              <a:t> </a:t>
            </a:r>
            <a:r>
              <a:rPr lang="en-US" dirty="0" err="1" smtClean="0"/>
              <a:t>asenteet</a:t>
            </a:r>
            <a:r>
              <a:rPr lang="en-US" dirty="0" smtClean="0"/>
              <a:t> </a:t>
            </a:r>
            <a:r>
              <a:rPr lang="en-US" dirty="0" err="1" smtClean="0"/>
              <a:t>ovat</a:t>
            </a:r>
            <a:r>
              <a:rPr lang="en-US" dirty="0" smtClean="0"/>
              <a:t> </a:t>
            </a:r>
            <a:r>
              <a:rPr lang="en-US" dirty="0" err="1" smtClean="0"/>
              <a:t>tutkitusti</a:t>
            </a:r>
            <a:r>
              <a:rPr lang="en-US" dirty="0" smtClean="0"/>
              <a:t> </a:t>
            </a:r>
            <a:r>
              <a:rPr lang="en-US" dirty="0" err="1" smtClean="0"/>
              <a:t>itseään</a:t>
            </a:r>
            <a:r>
              <a:rPr lang="en-US" dirty="0" smtClean="0"/>
              <a:t> </a:t>
            </a:r>
            <a:r>
              <a:rPr lang="en-US" dirty="0" err="1" smtClean="0"/>
              <a:t>toteuttavia</a:t>
            </a:r>
            <a:r>
              <a:rPr lang="en-US" dirty="0" smtClean="0"/>
              <a:t> </a:t>
            </a:r>
            <a:r>
              <a:rPr lang="en-US" dirty="0" err="1" smtClean="0"/>
              <a:t>ennustuksia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/>
                </a:solidFill>
                <a:latin typeface="Calibri"/>
              </a:rPr>
              <a:t>eija.aalto@jyu.fi</a:t>
            </a:r>
            <a:endParaRPr lang="fi-FI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Optimaalinen</a:t>
            </a:r>
            <a:r>
              <a:rPr lang="en-US" dirty="0" smtClean="0"/>
              <a:t> </a:t>
            </a:r>
            <a:r>
              <a:rPr lang="en-US" dirty="0" err="1" smtClean="0"/>
              <a:t>oppimisympäristö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/>
          <p:cNvGraphicFramePr>
            <a:graphicFrameLocks/>
          </p:cNvGraphicFramePr>
          <p:nvPr>
            <p:extLst/>
          </p:nvPr>
        </p:nvGraphicFramePr>
        <p:xfrm>
          <a:off x="2279576" y="764705"/>
          <a:ext cx="7848872" cy="4785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63552" y="5877272"/>
            <a:ext cx="5176316" cy="691586"/>
          </a:xfrm>
        </p:spPr>
        <p:txBody>
          <a:bodyPr>
            <a:noAutofit/>
          </a:bodyPr>
          <a:lstStyle/>
          <a:p>
            <a:pPr algn="l"/>
            <a:r>
              <a:rPr lang="fi-FI" sz="1350" dirty="0">
                <a:latin typeface="Gadugi" panose="020B0502040204020203" pitchFamily="34" charset="0"/>
              </a:rPr>
              <a:t>Kielellinen repertuaari: syntyperää vahvempia vaikuttajia tilanteet ja samastumiskohteet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231904" y="6489886"/>
            <a:ext cx="2133600" cy="365125"/>
          </a:xfrm>
          <a:ln>
            <a:noFill/>
          </a:ln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Eija Aalto –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eija.aalto@jyu.fi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13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2063553" y="548681"/>
            <a:ext cx="8158163" cy="111841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err="1"/>
              <a:t>Monikielinen</a:t>
            </a:r>
            <a:r>
              <a:rPr lang="en-GB" sz="4000" dirty="0"/>
              <a:t> </a:t>
            </a:r>
            <a:r>
              <a:rPr lang="en-GB" sz="4000" dirty="0" err="1"/>
              <a:t>oppilas</a:t>
            </a:r>
            <a:r>
              <a:rPr lang="en-GB" sz="4000" dirty="0"/>
              <a:t> </a:t>
            </a:r>
            <a:r>
              <a:rPr lang="en-GB" sz="4000" dirty="0" err="1"/>
              <a:t>luokassa</a:t>
            </a:r>
            <a:r>
              <a:rPr lang="en-GB" sz="4000" dirty="0"/>
              <a:t>: </a:t>
            </a:r>
            <a:br>
              <a:rPr lang="en-GB" sz="4000" dirty="0"/>
            </a:br>
            <a:r>
              <a:rPr lang="en-GB" sz="4000" dirty="0" err="1"/>
              <a:t>miten</a:t>
            </a:r>
            <a:r>
              <a:rPr lang="en-GB" sz="4000" dirty="0"/>
              <a:t> </a:t>
            </a:r>
            <a:r>
              <a:rPr lang="en-GB" sz="4000" dirty="0" err="1"/>
              <a:t>Nadja</a:t>
            </a:r>
            <a:r>
              <a:rPr lang="en-GB" sz="4000" dirty="0"/>
              <a:t> </a:t>
            </a:r>
            <a:r>
              <a:rPr lang="en-GB" sz="4000" dirty="0" err="1"/>
              <a:t>pärjää</a:t>
            </a:r>
            <a:r>
              <a:rPr lang="en-GB" sz="4000" dirty="0"/>
              <a:t>?</a:t>
            </a:r>
          </a:p>
        </p:txBody>
      </p:sp>
      <p:sp>
        <p:nvSpPr>
          <p:cNvPr id="18435" name="Rectangle 3"/>
          <p:cNvSpPr>
            <a:spLocks noGrp="1"/>
          </p:cNvSpPr>
          <p:nvPr>
            <p:ph sz="half" idx="1"/>
          </p:nvPr>
        </p:nvSpPr>
        <p:spPr>
          <a:xfrm>
            <a:off x="2207568" y="2060848"/>
            <a:ext cx="7416824" cy="4248472"/>
          </a:xfrm>
        </p:spPr>
        <p:txBody>
          <a:bodyPr>
            <a:normAutofit/>
          </a:bodyPr>
          <a:lstStyle/>
          <a:p>
            <a:pPr eaLnBrk="1" hangingPunct="1"/>
            <a:r>
              <a:rPr lang="fi-FI" dirty="0" smtClean="0"/>
              <a:t>Millainen on Nadjan puhumisen taito?</a:t>
            </a:r>
          </a:p>
          <a:p>
            <a:pPr marL="0" indent="0">
              <a:buNone/>
            </a:pPr>
            <a:endParaRPr lang="fi-FI" dirty="0" smtClean="0"/>
          </a:p>
          <a:p>
            <a:pPr eaLnBrk="1" hangingPunct="1">
              <a:buFont typeface="Wingdings 2" pitchFamily="18" charset="2"/>
              <a:buNone/>
            </a:pPr>
            <a:endParaRPr lang="fi-FI" dirty="0" smtClean="0"/>
          </a:p>
          <a:p>
            <a:pPr eaLnBrk="1" hangingPunct="1">
              <a:buFont typeface="Wingdings 2" pitchFamily="18" charset="2"/>
              <a:buNone/>
            </a:pPr>
            <a:endParaRPr lang="fi-FI" dirty="0" smtClean="0"/>
          </a:p>
          <a:p>
            <a:r>
              <a:rPr lang="fi-FI" dirty="0" smtClean="0"/>
              <a:t>Listaa parin kanssa puhumistaidon piirteitä.</a:t>
            </a:r>
          </a:p>
          <a:p>
            <a:r>
              <a:rPr lang="fi-FI" dirty="0" smtClean="0"/>
              <a:t>Miten voisit olettaa Nadjan keskustelevan oppiaineesi teemoista?</a:t>
            </a:r>
          </a:p>
        </p:txBody>
      </p:sp>
      <p:pic>
        <p:nvPicPr>
          <p:cNvPr id="256004" name="Track01.cd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783632" y="2692958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1824" y="6309321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ndara" pitchFamily="34" charset="0"/>
              </a:rPr>
              <a:t>Eija Aalto – eija.aalto@jyu.fi</a:t>
            </a:r>
          </a:p>
        </p:txBody>
      </p:sp>
    </p:spTree>
    <p:extLst>
      <p:ext uri="{BB962C8B-B14F-4D97-AF65-F5344CB8AC3E}">
        <p14:creationId xmlns:p14="http://schemas.microsoft.com/office/powerpoint/2010/main" val="262351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689" fill="hold"/>
                                        <p:tgtEl>
                                          <p:spTgt spid="2560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0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0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z="2600" dirty="0">
                <a:solidFill>
                  <a:prstClr val="black"/>
                </a:solidFill>
              </a:rPr>
              <a:t>Miten Nadja kirjoittaa: Mitä vahvuuksia? Mitä haasteita? </a:t>
            </a:r>
          </a:p>
          <a:p>
            <a:pPr lvl="0"/>
            <a:r>
              <a:rPr lang="fi-FI" sz="2600" dirty="0">
                <a:solidFill>
                  <a:prstClr val="black"/>
                </a:solidFill>
              </a:rPr>
              <a:t>Miten Nadja ymmärtää tekstiä ja puhetta?</a:t>
            </a:r>
          </a:p>
          <a:p>
            <a:pPr marL="0" indent="0">
              <a:buNone/>
            </a:pPr>
            <a:endParaRPr lang="fi-FI" sz="26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fi-FI" sz="2600" dirty="0">
                <a:solidFill>
                  <a:prstClr val="black"/>
                </a:solidFill>
                <a:sym typeface="Wingdings" panose="05000000000000000000" pitchFamily="2" charset="2"/>
              </a:rPr>
              <a:t> Miten </a:t>
            </a:r>
            <a:r>
              <a:rPr lang="fi-FI" sz="2600" dirty="0">
                <a:solidFill>
                  <a:prstClr val="black"/>
                </a:solidFill>
              </a:rPr>
              <a:t>Nadja pärjää sinun aineessasi? Miten kielitaito vaikuttaa oppimiseen? Entä opetukseen?</a:t>
            </a:r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  <a:latin typeface="Calibri"/>
              </a:rPr>
              <a:t>eija.aalto@jyu.fi</a:t>
            </a:r>
            <a:endParaRPr lang="fi-FI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77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03512" y="404664"/>
            <a:ext cx="8964488" cy="6120680"/>
            <a:chOff x="0" y="0"/>
            <a:chExt cx="10689535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81" b="2796"/>
            <a:stretch/>
          </p:blipFill>
          <p:spPr bwMode="auto">
            <a:xfrm>
              <a:off x="0" y="0"/>
              <a:ext cx="5486400" cy="67856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26" b="1663"/>
            <a:stretch/>
          </p:blipFill>
          <p:spPr bwMode="auto">
            <a:xfrm>
              <a:off x="5317435" y="0"/>
              <a:ext cx="5372100" cy="6858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60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3" y="476672"/>
            <a:ext cx="8793869" cy="619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2207568" y="332656"/>
            <a:ext cx="7772400" cy="11521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sz="4000" dirty="0"/>
              <a:t>Kielitaitoprofiilit: </a:t>
            </a:r>
            <a:br>
              <a:rPr lang="fi-FI" sz="4000" dirty="0"/>
            </a:br>
            <a:r>
              <a:rPr lang="fi-FI" sz="3600" dirty="0"/>
              <a:t>eri osa-alueilla edistytään eri tahtiin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2493318" y="1690755"/>
          <a:ext cx="7200900" cy="47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3" imgW="10037826" imgH="6678549" progId="">
                  <p:embed/>
                </p:oleObj>
              </mc:Choice>
              <mc:Fallback>
                <p:oleObj name="CorelDRAW" r:id="rId3" imgW="10037826" imgH="6678549" progId="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318" y="1690755"/>
                        <a:ext cx="7200900" cy="479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6988" y="6308726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ndara" pitchFamily="34" charset="0"/>
              </a:rPr>
              <a:t>Eija Aalto – eija.aalto@jyu.fi</a:t>
            </a:r>
          </a:p>
        </p:txBody>
      </p:sp>
    </p:spTree>
    <p:extLst>
      <p:ext uri="{BB962C8B-B14F-4D97-AF65-F5344CB8AC3E}">
        <p14:creationId xmlns:p14="http://schemas.microsoft.com/office/powerpoint/2010/main" val="11333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415" y="404665"/>
            <a:ext cx="9144000" cy="645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fi-FI" sz="3600" dirty="0"/>
              <a:t>Nuoren suomentaito – reikäinen verkko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833802" y="6539128"/>
            <a:ext cx="1612687" cy="365125"/>
          </a:xfrm>
          <a:noFill/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prstClr val="black">
                    <a:tint val="75000"/>
                  </a:prstClr>
                </a:solidFill>
                <a:latin typeface="Constantia" pitchFamily="18" charset="0"/>
              </a:rPr>
              <a:t>e</a:t>
            </a:r>
            <a:r>
              <a:rPr lang="en-US" sz="1400" dirty="0">
                <a:solidFill>
                  <a:prstClr val="black">
                    <a:tint val="75000"/>
                  </a:prstClr>
                </a:solidFill>
                <a:latin typeface="Constantia" pitchFamily="18" charset="0"/>
              </a:rPr>
              <a:t>ija.aalto@jyu.fi</a:t>
            </a:r>
            <a:endParaRPr lang="fi-FI" sz="1400" dirty="0">
              <a:solidFill>
                <a:prstClr val="black">
                  <a:tint val="75000"/>
                </a:prstClr>
              </a:solidFill>
              <a:latin typeface="Constantia" pitchFamily="18" charset="0"/>
            </a:endParaRP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5133603" y="2622352"/>
            <a:ext cx="26677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2000" dirty="0">
                <a:solidFill>
                  <a:srgbClr val="8064A2">
                    <a:lumMod val="50000"/>
                  </a:srgbClr>
                </a:solidFill>
                <a:latin typeface="Candara" pitchFamily="34" charset="0"/>
              </a:rPr>
              <a:t>Vaikeitakin rakenteita</a:t>
            </a:r>
          </a:p>
          <a:p>
            <a:pPr>
              <a:defRPr/>
            </a:pPr>
            <a:r>
              <a:rPr lang="fi-FI" sz="2000" dirty="0">
                <a:solidFill>
                  <a:srgbClr val="8064A2">
                    <a:lumMod val="50000"/>
                  </a:srgbClr>
                </a:solidFill>
                <a:latin typeface="Candara" pitchFamily="34" charset="0"/>
              </a:rPr>
              <a:t>idiomaattisesti, </a:t>
            </a:r>
            <a:r>
              <a:rPr lang="fi-FI" sz="2000" dirty="0" err="1">
                <a:solidFill>
                  <a:srgbClr val="8064A2">
                    <a:lumMod val="50000"/>
                  </a:srgbClr>
                </a:solidFill>
                <a:latin typeface="Candara" pitchFamily="34" charset="0"/>
              </a:rPr>
              <a:t>horjun-</a:t>
            </a:r>
            <a:endParaRPr lang="fi-FI" sz="2000" dirty="0">
              <a:solidFill>
                <a:srgbClr val="8064A2">
                  <a:lumMod val="50000"/>
                </a:srgbClr>
              </a:solidFill>
              <a:latin typeface="Candara" pitchFamily="34" charset="0"/>
            </a:endParaRPr>
          </a:p>
          <a:p>
            <a:pPr>
              <a:defRPr/>
            </a:pPr>
            <a:r>
              <a:rPr lang="fi-FI" sz="2000" dirty="0">
                <a:solidFill>
                  <a:srgbClr val="8064A2">
                    <a:lumMod val="50000"/>
                  </a:srgbClr>
                </a:solidFill>
                <a:latin typeface="Candara" pitchFamily="34" charset="0"/>
              </a:rPr>
              <a:t>taa ”</a:t>
            </a:r>
            <a:r>
              <a:rPr lang="fi-FI" sz="2000" dirty="0">
                <a:solidFill>
                  <a:srgbClr val="8064A2">
                    <a:lumMod val="50000"/>
                  </a:srgbClr>
                </a:solidFill>
                <a:latin typeface="Candara" pitchFamily="34" charset="0"/>
              </a:rPr>
              <a:t>helpoissa”</a:t>
            </a:r>
          </a:p>
          <a:p>
            <a:pPr>
              <a:defRPr/>
            </a:pPr>
            <a:r>
              <a:rPr lang="fi-FI" sz="2000" dirty="0">
                <a:solidFill>
                  <a:srgbClr val="8064A2">
                    <a:lumMod val="50000"/>
                  </a:srgbClr>
                </a:solidFill>
                <a:latin typeface="Candara" pitchFamily="34" charset="0"/>
              </a:rPr>
              <a:t>perusrakenteissa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7588168" y="5079498"/>
            <a:ext cx="2738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2000" dirty="0">
                <a:solidFill>
                  <a:srgbClr val="FF6600"/>
                </a:solidFill>
                <a:latin typeface="Candara" pitchFamily="34" charset="0"/>
              </a:rPr>
              <a:t>Sujuva arkipuhe</a:t>
            </a:r>
          </a:p>
          <a:p>
            <a:pPr>
              <a:defRPr/>
            </a:pPr>
            <a:r>
              <a:rPr lang="fi-FI" sz="2000" dirty="0">
                <a:solidFill>
                  <a:srgbClr val="FF6600"/>
                </a:solidFill>
                <a:latin typeface="Candara" pitchFamily="34" charset="0"/>
              </a:rPr>
              <a:t>h</a:t>
            </a:r>
            <a:r>
              <a:rPr lang="fi-FI" sz="2000" dirty="0">
                <a:solidFill>
                  <a:srgbClr val="FF6600"/>
                </a:solidFill>
                <a:latin typeface="Candara" pitchFamily="34" charset="0"/>
              </a:rPr>
              <a:t>ämää </a:t>
            </a:r>
            <a:r>
              <a:rPr lang="fi-FI" sz="2000" dirty="0">
                <a:solidFill>
                  <a:srgbClr val="FF6600"/>
                </a:solidFill>
                <a:latin typeface="Candara" pitchFamily="34" charset="0"/>
                <a:sym typeface="Wingdings" panose="05000000000000000000" pitchFamily="2" charset="2"/>
              </a:rPr>
              <a:t> kielitaidon eri</a:t>
            </a:r>
          </a:p>
          <a:p>
            <a:pPr>
              <a:defRPr/>
            </a:pPr>
            <a:r>
              <a:rPr lang="fi-FI" sz="2000" dirty="0">
                <a:solidFill>
                  <a:srgbClr val="FF6600"/>
                </a:solidFill>
                <a:latin typeface="Candara" pitchFamily="34" charset="0"/>
                <a:sym typeface="Wingdings" panose="05000000000000000000" pitchFamily="2" charset="2"/>
              </a:rPr>
              <a:t>o</a:t>
            </a:r>
            <a:r>
              <a:rPr lang="fi-FI" sz="2000" dirty="0">
                <a:solidFill>
                  <a:srgbClr val="FF6600"/>
                </a:solidFill>
                <a:latin typeface="Candara" pitchFamily="34" charset="0"/>
                <a:sym typeface="Wingdings" panose="05000000000000000000" pitchFamily="2" charset="2"/>
              </a:rPr>
              <a:t>sa-alueilla eri tahtiin</a:t>
            </a:r>
            <a:endParaRPr lang="fi-FI" sz="2000" dirty="0">
              <a:solidFill>
                <a:srgbClr val="FF6600"/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8339" y="5063033"/>
            <a:ext cx="2697163" cy="1006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2000" dirty="0">
                <a:solidFill>
                  <a:srgbClr val="4F81BD">
                    <a:lumMod val="60000"/>
                    <a:lumOff val="40000"/>
                  </a:srgbClr>
                </a:solidFill>
                <a:latin typeface="Candara"/>
                <a:ea typeface="ＭＳ Ｐゴシック" charset="-128"/>
                <a:cs typeface="Candara"/>
              </a:rPr>
              <a:t>Koulun hurjat kieli-</a:t>
            </a:r>
          </a:p>
          <a:p>
            <a:pPr>
              <a:defRPr/>
            </a:pPr>
            <a:r>
              <a:rPr lang="fi-FI" sz="2000" dirty="0">
                <a:solidFill>
                  <a:srgbClr val="4F81BD">
                    <a:lumMod val="60000"/>
                    <a:lumOff val="40000"/>
                  </a:srgbClr>
                </a:solidFill>
                <a:latin typeface="Candara"/>
                <a:ea typeface="ＭＳ Ｐゴシック" charset="-128"/>
                <a:cs typeface="Candara"/>
              </a:rPr>
              <a:t>taitovaatimukset </a:t>
            </a:r>
            <a:r>
              <a:rPr lang="fi-FI" sz="2000" dirty="0" err="1">
                <a:solidFill>
                  <a:srgbClr val="4F81BD">
                    <a:lumMod val="60000"/>
                    <a:lumOff val="40000"/>
                  </a:srgbClr>
                </a:solidFill>
                <a:latin typeface="Candara"/>
                <a:ea typeface="ＭＳ Ｐゴシック" charset="-128"/>
                <a:cs typeface="Candara"/>
              </a:rPr>
              <a:t>aikui-</a:t>
            </a:r>
            <a:endParaRPr lang="fi-FI" sz="2000" dirty="0">
              <a:solidFill>
                <a:srgbClr val="4F81BD">
                  <a:lumMod val="60000"/>
                  <a:lumOff val="40000"/>
                </a:srgbClr>
              </a:solidFill>
              <a:latin typeface="Candara"/>
              <a:ea typeface="ＭＳ Ｐゴシック" charset="-128"/>
              <a:cs typeface="Candara"/>
            </a:endParaRPr>
          </a:p>
          <a:p>
            <a:pPr>
              <a:defRPr/>
            </a:pPr>
            <a:r>
              <a:rPr lang="fi-FI" sz="2000" dirty="0" err="1">
                <a:solidFill>
                  <a:srgbClr val="4F81BD">
                    <a:lumMod val="60000"/>
                    <a:lumOff val="40000"/>
                  </a:srgbClr>
                </a:solidFill>
                <a:latin typeface="Candara"/>
                <a:ea typeface="ＭＳ Ｐゴシック" charset="-128"/>
                <a:cs typeface="Candara"/>
              </a:rPr>
              <a:t>siin</a:t>
            </a:r>
            <a:r>
              <a:rPr lang="fi-FI" sz="2000" dirty="0">
                <a:solidFill>
                  <a:srgbClr val="4F81BD">
                    <a:lumMod val="60000"/>
                    <a:lumOff val="40000"/>
                  </a:srgbClr>
                </a:solidFill>
                <a:latin typeface="Candara"/>
                <a:ea typeface="ＭＳ Ｐゴシック" charset="-128"/>
                <a:cs typeface="Candara"/>
              </a:rPr>
              <a:t> verrattuna</a:t>
            </a:r>
          </a:p>
        </p:txBody>
      </p:sp>
      <p:sp>
        <p:nvSpPr>
          <p:cNvPr id="8201" name="TextBox 10"/>
          <p:cNvSpPr txBox="1">
            <a:spLocks noChangeArrowheads="1"/>
          </p:cNvSpPr>
          <p:nvPr/>
        </p:nvSpPr>
        <p:spPr bwMode="auto">
          <a:xfrm>
            <a:off x="5583498" y="6094443"/>
            <a:ext cx="1718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2000" dirty="0">
                <a:solidFill>
                  <a:srgbClr val="0C9B74"/>
                </a:solidFill>
                <a:latin typeface="Candara" pitchFamily="34" charset="0"/>
              </a:rPr>
              <a:t>Isot </a:t>
            </a:r>
            <a:r>
              <a:rPr lang="fi-FI" sz="2000" dirty="0">
                <a:solidFill>
                  <a:srgbClr val="0C9B74"/>
                </a:solidFill>
                <a:latin typeface="Candara" pitchFamily="34" charset="0"/>
              </a:rPr>
              <a:t>yksilöerot</a:t>
            </a:r>
            <a:endParaRPr lang="fi-FI" sz="2000" dirty="0">
              <a:solidFill>
                <a:srgbClr val="0C9B74"/>
              </a:solidFill>
              <a:latin typeface="Candara" pitchFamily="34" charset="0"/>
            </a:endParaRPr>
          </a:p>
        </p:txBody>
      </p:sp>
      <p:sp>
        <p:nvSpPr>
          <p:cNvPr id="8202" name="TextBox 12"/>
          <p:cNvSpPr txBox="1">
            <a:spLocks noChangeArrowheads="1"/>
          </p:cNvSpPr>
          <p:nvPr/>
        </p:nvSpPr>
        <p:spPr bwMode="auto">
          <a:xfrm>
            <a:off x="4892590" y="4557852"/>
            <a:ext cx="2895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2000" dirty="0">
                <a:solidFill>
                  <a:srgbClr val="660066"/>
                </a:solidFill>
                <a:latin typeface="Candara" pitchFamily="34" charset="0"/>
                <a:sym typeface="Wingdings" pitchFamily="2" charset="2"/>
              </a:rPr>
              <a:t>Sujuva arkipuhe 1–2 v., </a:t>
            </a:r>
          </a:p>
          <a:p>
            <a:pPr>
              <a:defRPr/>
            </a:pPr>
            <a:r>
              <a:rPr lang="fi-FI" sz="2000" dirty="0">
                <a:solidFill>
                  <a:srgbClr val="660066"/>
                </a:solidFill>
                <a:latin typeface="Candara" pitchFamily="34" charset="0"/>
                <a:sym typeface="Wingdings" pitchFamily="2" charset="2"/>
              </a:rPr>
              <a:t>o</a:t>
            </a:r>
            <a:r>
              <a:rPr lang="fi-FI" sz="2000" dirty="0">
                <a:solidFill>
                  <a:srgbClr val="660066"/>
                </a:solidFill>
                <a:latin typeface="Candara" pitchFamily="34" charset="0"/>
                <a:sym typeface="Wingdings" pitchFamily="2" charset="2"/>
              </a:rPr>
              <a:t>piskelun kielitaito 5–7 v.</a:t>
            </a:r>
            <a:endParaRPr lang="fi-FI" sz="2000" dirty="0">
              <a:solidFill>
                <a:srgbClr val="660066"/>
              </a:solidFill>
              <a:latin typeface="Candara" pitchFamily="34" charset="0"/>
            </a:endParaRPr>
          </a:p>
        </p:txBody>
      </p:sp>
      <p:sp>
        <p:nvSpPr>
          <p:cNvPr id="8203" name="TextBox 13"/>
          <p:cNvSpPr txBox="1">
            <a:spLocks noChangeArrowheads="1"/>
          </p:cNvSpPr>
          <p:nvPr/>
        </p:nvSpPr>
        <p:spPr bwMode="auto">
          <a:xfrm>
            <a:off x="7567534" y="3269737"/>
            <a:ext cx="2532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2000" dirty="0">
                <a:solidFill>
                  <a:srgbClr val="D766C5"/>
                </a:solidFill>
                <a:latin typeface="Candara" pitchFamily="34" charset="0"/>
              </a:rPr>
              <a:t>Ikään liittyvä </a:t>
            </a:r>
            <a:r>
              <a:rPr lang="fi-FI" sz="2000" dirty="0" err="1">
                <a:solidFill>
                  <a:srgbClr val="D766C5"/>
                </a:solidFill>
                <a:latin typeface="Candara" pitchFamily="34" charset="0"/>
              </a:rPr>
              <a:t>tuot-</a:t>
            </a:r>
            <a:endParaRPr lang="fi-FI" sz="2000" dirty="0">
              <a:solidFill>
                <a:srgbClr val="D766C5"/>
              </a:solidFill>
              <a:latin typeface="Candara" pitchFamily="34" charset="0"/>
            </a:endParaRPr>
          </a:p>
          <a:p>
            <a:pPr>
              <a:defRPr/>
            </a:pPr>
            <a:r>
              <a:rPr lang="fi-FI" sz="2000" dirty="0" err="1">
                <a:solidFill>
                  <a:srgbClr val="D766C5"/>
                </a:solidFill>
                <a:latin typeface="Candara" pitchFamily="34" charset="0"/>
              </a:rPr>
              <a:t>tamisen</a:t>
            </a:r>
            <a:r>
              <a:rPr lang="fi-FI" sz="2000" dirty="0">
                <a:solidFill>
                  <a:srgbClr val="D766C5"/>
                </a:solidFill>
                <a:latin typeface="Candara" pitchFamily="34" charset="0"/>
              </a:rPr>
              <a:t> vähäisyys </a:t>
            </a:r>
            <a:r>
              <a:rPr lang="en-US" sz="2000" dirty="0">
                <a:solidFill>
                  <a:srgbClr val="D766C5"/>
                </a:solidFill>
                <a:latin typeface="Candara" pitchFamily="34" charset="0"/>
                <a:sym typeface="Wingdings" pitchFamily="2" charset="2"/>
              </a:rPr>
              <a:t></a:t>
            </a:r>
            <a:br>
              <a:rPr lang="en-US" sz="2000" dirty="0">
                <a:solidFill>
                  <a:srgbClr val="D766C5"/>
                </a:solidFill>
                <a:latin typeface="Candara" pitchFamily="34" charset="0"/>
                <a:sym typeface="Wingdings" pitchFamily="2" charset="2"/>
              </a:rPr>
            </a:br>
            <a:r>
              <a:rPr lang="en-US" sz="2000" dirty="0" err="1">
                <a:solidFill>
                  <a:srgbClr val="D766C5"/>
                </a:solidFill>
                <a:latin typeface="Candara" pitchFamily="34" charset="0"/>
                <a:sym typeface="Wingdings" pitchFamily="2" charset="2"/>
              </a:rPr>
              <a:t>kokonaiskuvan</a:t>
            </a:r>
            <a:r>
              <a:rPr lang="en-US" sz="2000" dirty="0">
                <a:solidFill>
                  <a:srgbClr val="D766C5"/>
                </a:solidFill>
                <a:latin typeface="Candara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D766C5"/>
                </a:solidFill>
                <a:latin typeface="Candara" pitchFamily="34" charset="0"/>
                <a:sym typeface="Wingdings" pitchFamily="2" charset="2"/>
              </a:rPr>
              <a:t>luomi</a:t>
            </a:r>
            <a:r>
              <a:rPr lang="en-US" sz="2000" dirty="0">
                <a:solidFill>
                  <a:srgbClr val="D766C5"/>
                </a:solidFill>
                <a:latin typeface="Candara" pitchFamily="34" charset="0"/>
                <a:sym typeface="Wingdings" pitchFamily="2" charset="2"/>
              </a:rPr>
              <a:t>-</a:t>
            </a:r>
            <a:br>
              <a:rPr lang="en-US" sz="2000" dirty="0">
                <a:solidFill>
                  <a:srgbClr val="D766C5"/>
                </a:solidFill>
                <a:latin typeface="Candara" pitchFamily="34" charset="0"/>
                <a:sym typeface="Wingdings" pitchFamily="2" charset="2"/>
              </a:rPr>
            </a:br>
            <a:r>
              <a:rPr lang="en-US" sz="2000" dirty="0">
                <a:solidFill>
                  <a:srgbClr val="D766C5"/>
                </a:solidFill>
                <a:latin typeface="Candara" pitchFamily="34" charset="0"/>
                <a:sym typeface="Wingdings" pitchFamily="2" charset="2"/>
              </a:rPr>
              <a:t>    </a:t>
            </a:r>
            <a:r>
              <a:rPr lang="en-US" sz="2000" dirty="0" err="1">
                <a:solidFill>
                  <a:srgbClr val="D766C5"/>
                </a:solidFill>
                <a:latin typeface="Candara" pitchFamily="34" charset="0"/>
                <a:sym typeface="Wingdings" pitchFamily="2" charset="2"/>
              </a:rPr>
              <a:t>sen</a:t>
            </a:r>
            <a:r>
              <a:rPr lang="en-US" sz="2000" dirty="0">
                <a:solidFill>
                  <a:srgbClr val="D766C5"/>
                </a:solidFill>
                <a:latin typeface="Candara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D766C5"/>
                </a:solidFill>
                <a:latin typeface="Candara" pitchFamily="34" charset="0"/>
                <a:sym typeface="Wingdings" pitchFamily="2" charset="2"/>
              </a:rPr>
              <a:t>vaikeus</a:t>
            </a:r>
            <a:endParaRPr lang="fi-FI" sz="2000" dirty="0">
              <a:solidFill>
                <a:srgbClr val="D766C5"/>
              </a:solidFill>
              <a:latin typeface="Candara" pitchFamily="34" charset="0"/>
            </a:endParaRPr>
          </a:p>
        </p:txBody>
      </p:sp>
      <p:sp>
        <p:nvSpPr>
          <p:cNvPr id="8204" name="TextBox 14"/>
          <p:cNvSpPr txBox="1">
            <a:spLocks noChangeArrowheads="1"/>
          </p:cNvSpPr>
          <p:nvPr/>
        </p:nvSpPr>
        <p:spPr bwMode="auto">
          <a:xfrm rot="348648">
            <a:off x="7368337" y="2083113"/>
            <a:ext cx="2654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2000" dirty="0">
                <a:solidFill>
                  <a:srgbClr val="7E9632"/>
                </a:solidFill>
                <a:latin typeface="Candara" pitchFamily="34" charset="0"/>
              </a:rPr>
              <a:t>Äidinkielen taidon </a:t>
            </a:r>
            <a:r>
              <a:rPr lang="fi-FI" sz="2000" dirty="0" err="1">
                <a:solidFill>
                  <a:srgbClr val="7E9632"/>
                </a:solidFill>
                <a:latin typeface="Candara" pitchFamily="34" charset="0"/>
              </a:rPr>
              <a:t>vai-</a:t>
            </a:r>
            <a:r>
              <a:rPr lang="fi-FI" sz="2000" dirty="0">
                <a:solidFill>
                  <a:srgbClr val="7E9632"/>
                </a:solidFill>
                <a:latin typeface="Candara" pitchFamily="34" charset="0"/>
              </a:rPr>
              <a:t/>
            </a:r>
            <a:br>
              <a:rPr lang="fi-FI" sz="2000" dirty="0">
                <a:solidFill>
                  <a:srgbClr val="7E9632"/>
                </a:solidFill>
                <a:latin typeface="Candara" pitchFamily="34" charset="0"/>
              </a:rPr>
            </a:br>
            <a:r>
              <a:rPr lang="fi-FI" sz="2000" dirty="0" err="1">
                <a:solidFill>
                  <a:srgbClr val="7E9632"/>
                </a:solidFill>
                <a:latin typeface="Candara" pitchFamily="34" charset="0"/>
              </a:rPr>
              <a:t>kutus</a:t>
            </a:r>
            <a:r>
              <a:rPr lang="fi-FI" sz="2000" dirty="0">
                <a:solidFill>
                  <a:srgbClr val="7E9632"/>
                </a:solidFill>
                <a:latin typeface="Candara" pitchFamily="34" charset="0"/>
              </a:rPr>
              <a:t> oppimiseen</a:t>
            </a:r>
          </a:p>
        </p:txBody>
      </p:sp>
      <p:sp>
        <p:nvSpPr>
          <p:cNvPr id="8206" name="TextBox 16"/>
          <p:cNvSpPr txBox="1">
            <a:spLocks noChangeArrowheads="1"/>
          </p:cNvSpPr>
          <p:nvPr/>
        </p:nvSpPr>
        <p:spPr bwMode="auto">
          <a:xfrm>
            <a:off x="1766888" y="5894388"/>
            <a:ext cx="4299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5400">
                <a:solidFill>
                  <a:srgbClr val="4FCEFF"/>
                </a:solidFill>
                <a:latin typeface="Candara" pitchFamily="34" charset="0"/>
              </a:rPr>
              <a:t>?</a:t>
            </a:r>
          </a:p>
        </p:txBody>
      </p:sp>
      <p:sp>
        <p:nvSpPr>
          <p:cNvPr id="8207" name="TextBox 18"/>
          <p:cNvSpPr txBox="1">
            <a:spLocks noChangeArrowheads="1"/>
          </p:cNvSpPr>
          <p:nvPr/>
        </p:nvSpPr>
        <p:spPr bwMode="auto">
          <a:xfrm>
            <a:off x="5157788" y="1454465"/>
            <a:ext cx="25701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sz="2000" dirty="0">
                <a:solidFill>
                  <a:srgbClr val="1F497D"/>
                </a:solidFill>
                <a:latin typeface="Candara" panose="020E0502030303020204" pitchFamily="34" charset="0"/>
              </a:rPr>
              <a:t>Konkreetista </a:t>
            </a:r>
            <a:r>
              <a:rPr lang="fi-FI" sz="2000" dirty="0" err="1">
                <a:solidFill>
                  <a:srgbClr val="1F497D"/>
                </a:solidFill>
                <a:latin typeface="Candara" panose="020E0502030303020204" pitchFamily="34" charset="0"/>
              </a:rPr>
              <a:t>abstrak-tiin</a:t>
            </a:r>
            <a:r>
              <a:rPr lang="fi-FI" sz="2000" dirty="0">
                <a:solidFill>
                  <a:srgbClr val="1F497D"/>
                </a:solidFill>
                <a:latin typeface="Candara" panose="020E0502030303020204" pitchFamily="34" charset="0"/>
              </a:rPr>
              <a:t>, arkikielestä </a:t>
            </a:r>
            <a:r>
              <a:rPr lang="fi-FI" sz="2000" dirty="0">
                <a:solidFill>
                  <a:srgbClr val="1F497D"/>
                </a:solidFill>
                <a:latin typeface="Candara" panose="020E0502030303020204" pitchFamily="34" charset="0"/>
              </a:rPr>
              <a:t>tiedonalan kieleen</a:t>
            </a:r>
            <a:endParaRPr lang="fi-FI" sz="2000" dirty="0">
              <a:solidFill>
                <a:srgbClr val="1F497D"/>
              </a:solidFill>
              <a:latin typeface="Candara" panose="020E0502030303020204" pitchFamily="34" charset="0"/>
            </a:endParaRPr>
          </a:p>
        </p:txBody>
      </p:sp>
      <p:sp>
        <p:nvSpPr>
          <p:cNvPr id="8208" name="TextBox 6"/>
          <p:cNvSpPr txBox="1">
            <a:spLocks noChangeArrowheads="1"/>
          </p:cNvSpPr>
          <p:nvPr/>
        </p:nvSpPr>
        <p:spPr bwMode="auto">
          <a:xfrm rot="21252013">
            <a:off x="2745300" y="1752063"/>
            <a:ext cx="225255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i-FI" sz="2200" dirty="0">
                <a:solidFill>
                  <a:srgbClr val="FF0000"/>
                </a:solidFill>
                <a:latin typeface="Candara" pitchFamily="34" charset="0"/>
              </a:rPr>
              <a:t>Virheet eivät vähene lineaarisesti </a:t>
            </a:r>
          </a:p>
          <a:p>
            <a:pPr algn="ctr">
              <a:defRPr/>
            </a:pPr>
            <a:endParaRPr lang="fi-FI" sz="2200" dirty="0">
              <a:solidFill>
                <a:srgbClr val="FF0000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fi-FI" sz="2200" dirty="0">
                <a:solidFill>
                  <a:srgbClr val="FF0000"/>
                </a:solidFill>
                <a:latin typeface="Candara" pitchFamily="34" charset="0"/>
              </a:rPr>
              <a:t>vaan jopa lisääntyvät </a:t>
            </a:r>
            <a:br>
              <a:rPr lang="fi-FI" sz="2200" dirty="0">
                <a:solidFill>
                  <a:srgbClr val="FF0000"/>
                </a:solidFill>
                <a:latin typeface="Candara" pitchFamily="34" charset="0"/>
              </a:rPr>
            </a:br>
            <a:r>
              <a:rPr lang="fi-FI" sz="2200" dirty="0">
                <a:solidFill>
                  <a:srgbClr val="FF0000"/>
                </a:solidFill>
                <a:latin typeface="Candara" pitchFamily="34" charset="0"/>
                <a:sym typeface="Wingdings" panose="05000000000000000000" pitchFamily="2" charset="2"/>
              </a:rPr>
              <a:t> </a:t>
            </a:r>
            <a:r>
              <a:rPr lang="fi-FI" sz="2200" dirty="0">
                <a:solidFill>
                  <a:srgbClr val="FF0000"/>
                </a:solidFill>
                <a:latin typeface="Candara" pitchFamily="34" charset="0"/>
              </a:rPr>
              <a:t>merkki oppimisesta!</a:t>
            </a:r>
            <a:endParaRPr lang="fi-FI" sz="22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8209" name="TextBox 6"/>
          <p:cNvSpPr txBox="1">
            <a:spLocks noChangeArrowheads="1"/>
          </p:cNvSpPr>
          <p:nvPr/>
        </p:nvSpPr>
        <p:spPr bwMode="auto">
          <a:xfrm rot="-680097">
            <a:off x="1498859" y="4292995"/>
            <a:ext cx="1565276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i-FI" sz="2000" dirty="0" err="1">
                <a:solidFill>
                  <a:srgbClr val="C00000"/>
                </a:solidFill>
                <a:latin typeface="Candara" pitchFamily="34" charset="0"/>
              </a:rPr>
              <a:t>Konkr</a:t>
            </a:r>
            <a:r>
              <a:rPr lang="fi-FI" sz="2000" dirty="0">
                <a:solidFill>
                  <a:srgbClr val="C00000"/>
                </a:solidFill>
                <a:latin typeface="Candara" pitchFamily="34" charset="0"/>
              </a:rPr>
              <a:t>. vs.</a:t>
            </a:r>
          </a:p>
          <a:p>
            <a:pPr>
              <a:defRPr/>
            </a:pPr>
            <a:r>
              <a:rPr lang="fi-FI" sz="2000" dirty="0">
                <a:solidFill>
                  <a:srgbClr val="C00000"/>
                </a:solidFill>
                <a:latin typeface="Candara" pitchFamily="34" charset="0"/>
              </a:rPr>
              <a:t>abstraktit</a:t>
            </a:r>
          </a:p>
          <a:p>
            <a:pPr>
              <a:defRPr/>
            </a:pPr>
            <a:r>
              <a:rPr lang="fi-FI" sz="2000" dirty="0">
                <a:solidFill>
                  <a:srgbClr val="C00000"/>
                </a:solidFill>
                <a:latin typeface="Candara" pitchFamily="34" charset="0"/>
              </a:rPr>
              <a:t>aiheet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 rot="-680097">
            <a:off x="1468580" y="2930127"/>
            <a:ext cx="15652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i-FI" sz="2000" dirty="0">
                <a:solidFill>
                  <a:srgbClr val="8064A2">
                    <a:lumMod val="75000"/>
                  </a:srgbClr>
                </a:solidFill>
                <a:latin typeface="Candara" pitchFamily="34" charset="0"/>
              </a:rPr>
              <a:t>Kuulemalla</a:t>
            </a:r>
          </a:p>
          <a:p>
            <a:pPr>
              <a:defRPr/>
            </a:pPr>
            <a:r>
              <a:rPr lang="fi-FI" sz="2000" dirty="0">
                <a:solidFill>
                  <a:srgbClr val="8064A2">
                    <a:lumMod val="75000"/>
                  </a:srgbClr>
                </a:solidFill>
                <a:latin typeface="Candara" pitchFamily="34" charset="0"/>
              </a:rPr>
              <a:t>oppiminen</a:t>
            </a:r>
            <a:endParaRPr lang="fi-FI" sz="2000" dirty="0">
              <a:solidFill>
                <a:srgbClr val="8064A2">
                  <a:lumMod val="75000"/>
                </a:srgb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1557</Words>
  <Application>Microsoft Office PowerPoint</Application>
  <PresentationFormat>Widescreen</PresentationFormat>
  <Paragraphs>287</Paragraphs>
  <Slides>26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ＭＳ Ｐゴシック</vt:lpstr>
      <vt:lpstr>Arial</vt:lpstr>
      <vt:lpstr>Calibri</vt:lpstr>
      <vt:lpstr>Candara</vt:lpstr>
      <vt:lpstr>Constantia</vt:lpstr>
      <vt:lpstr>Courier New</vt:lpstr>
      <vt:lpstr>Gadugi</vt:lpstr>
      <vt:lpstr>Humanst521 Lt BT</vt:lpstr>
      <vt:lpstr>Tahoma</vt:lpstr>
      <vt:lpstr>Times New Roman</vt:lpstr>
      <vt:lpstr>Trebuchet MS</vt:lpstr>
      <vt:lpstr>Wingdings</vt:lpstr>
      <vt:lpstr>Wingdings 2</vt:lpstr>
      <vt:lpstr>Wingdings 3</vt:lpstr>
      <vt:lpstr>1_Office Theme</vt:lpstr>
      <vt:lpstr>Facet</vt:lpstr>
      <vt:lpstr>CorelDRAW</vt:lpstr>
      <vt:lpstr>OPEA615 Kielitietoinen aineenopetus</vt:lpstr>
      <vt:lpstr>Pohdittavaksi Sodan lapsesta rauhan arkkitehdiksi</vt:lpstr>
      <vt:lpstr>Kielellinen repertuaari: syntyperää vahvempia vaikuttajia tilanteet ja samastumiskohteet</vt:lpstr>
      <vt:lpstr>Monikielinen oppilas luokassa:  miten Nadja pärjää?</vt:lpstr>
      <vt:lpstr>PowerPoint Presentation</vt:lpstr>
      <vt:lpstr>PowerPoint Presentation</vt:lpstr>
      <vt:lpstr>PowerPoint Presentation</vt:lpstr>
      <vt:lpstr>Kielitaitoprofiilit:  eri osa-alueilla edistytään eri tahtiin</vt:lpstr>
      <vt:lpstr>Nuoren suomentaito – reikäinen verkko</vt:lpstr>
      <vt:lpstr>Kielitaidon tilanteisuus: jokaisella oppilaalla omanlaisensa taidot</vt:lpstr>
      <vt:lpstr>Kielitaidon tilanteisuus</vt:lpstr>
      <vt:lpstr>Kielitaidon kehittyminen</vt:lpstr>
      <vt:lpstr>Kielenoppijan polku tekstimaailmaan</vt:lpstr>
      <vt:lpstr>Millaisin tehtävin tuet sisältöjen oppimista ja kielitaidon kehittymistä?</vt:lpstr>
      <vt:lpstr>Liikkeelle tilanteista, joissa käytettävä kieliä!</vt:lpstr>
      <vt:lpstr>Hyvän pedagogiikan  rakennusainekset</vt:lpstr>
      <vt:lpstr>Oppiaineen kieli</vt:lpstr>
      <vt:lpstr>Matematiikkaa arabiaksi</vt:lpstr>
      <vt:lpstr>Kemiaa: Vesi on erinomainen tolin</vt:lpstr>
      <vt:lpstr>Tieteen kieli vs. arkikieli</vt:lpstr>
      <vt:lpstr>Tieteen kieli vs. arkikieli</vt:lpstr>
      <vt:lpstr>Kielellä toimimista fysiikan luokassa: mitä tässä opitaan? (Lähde: Gibbons 2002) </vt:lpstr>
      <vt:lpstr>PowerPoint Presentation</vt:lpstr>
      <vt:lpstr>Arkikieli – tiedonalan kieli</vt:lpstr>
      <vt:lpstr>Rakenna kielenkäytön jatkumoita</vt:lpstr>
      <vt:lpstr>Optimaalinen oppimisympäristö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OPEA615 Kielitietoinen aineenopetus</dc:title>
  <dc:creator>Mustonen, Sanna</dc:creator>
  <cp:lastModifiedBy>Mustonen, Sanna</cp:lastModifiedBy>
  <cp:revision>1</cp:revision>
  <dcterms:created xsi:type="dcterms:W3CDTF">2018-10-26T07:02:44Z</dcterms:created>
  <dcterms:modified xsi:type="dcterms:W3CDTF">2018-10-26T07:04:32Z</dcterms:modified>
</cp:coreProperties>
</file>