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1"/>
  </p:notesMasterIdLst>
  <p:sldIdLst>
    <p:sldId id="256" r:id="rId2"/>
    <p:sldId id="287" r:id="rId3"/>
    <p:sldId id="296" r:id="rId4"/>
    <p:sldId id="298" r:id="rId5"/>
    <p:sldId id="299" r:id="rId6"/>
    <p:sldId id="300" r:id="rId7"/>
    <p:sldId id="301" r:id="rId8"/>
    <p:sldId id="302" r:id="rId9"/>
    <p:sldId id="30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20" autoAdjust="0"/>
  </p:normalViewPr>
  <p:slideViewPr>
    <p:cSldViewPr snapToGrid="0">
      <p:cViewPr varScale="1">
        <p:scale>
          <a:sx n="105" d="100"/>
          <a:sy n="105" d="100"/>
        </p:scale>
        <p:origin x="798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C6A0B5-6382-41DE-A802-733D358FB948}" type="datetimeFigureOut">
              <a:rPr lang="fi-FI" smtClean="0"/>
              <a:t>30.6.2023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AC88AE-1373-4458-824B-2FAFCCFF321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10904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371446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999494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105618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726600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4133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399733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3894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37019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30.6.2023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99809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ama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30.6.2023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60917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30.6.2023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36166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30.6.2023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434507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30.6.2023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77990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arak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30.6.2023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745638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uvan sara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30.6.2023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484354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30.6.2023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786521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FEAE4B10-524C-4858-BD7B-AAC334FD0DBB}" type="datetimeFigureOut">
              <a:rPr lang="fi-FI" smtClean="0"/>
              <a:t>30.6.2023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43977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30.6.2023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83596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30.6.2023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7120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30.6.2023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6616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30.6.2023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25869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30.6.2023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55003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30.6.2023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62146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30.6.2023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58520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30.6.2023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69835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E4B10-524C-4858-BD7B-AAC334FD0DBB}" type="datetimeFigureOut">
              <a:rPr lang="fi-FI" smtClean="0"/>
              <a:t>30.6.2023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642803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2B91D06-7FE7-D916-5815-429EC4C570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Ionisidos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6D98DE4-C2FA-27EE-4022-B037F2059A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KPL 2.1</a:t>
            </a:r>
          </a:p>
        </p:txBody>
      </p:sp>
    </p:spTree>
    <p:extLst>
      <p:ext uri="{BB962C8B-B14F-4D97-AF65-F5344CB8AC3E}">
        <p14:creationId xmlns:p14="http://schemas.microsoft.com/office/powerpoint/2010/main" val="3530574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Atomit ja ionit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3373BC-74DF-ADED-87ED-6C33B3194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Atomissa on yhtä paljon protoneja ja elektroneja, joten ulkoisesti atomi on varaukseton.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Jos atomi luovuttaa tai vastaanottaa elektroneja, on sillä eri määrä protoneja ja elektroneja 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  <a:sym typeface="Wingdings" panose="05000000000000000000" pitchFamily="2" charset="2"/>
              </a:rPr>
              <a:t> atomilla on nyt sähkövaraus ja sitä kutsutaan </a:t>
            </a: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  <a:sym typeface="Wingdings" panose="05000000000000000000" pitchFamily="2" charset="2"/>
              </a:rPr>
              <a:t>ioniksi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  <a:sym typeface="Wingdings" panose="05000000000000000000" pitchFamily="2" charset="2"/>
              </a:rPr>
              <a:t>. Koska protonien lukumäärä ei muutu, kyseessä on silti sama alkuaine.</a:t>
            </a: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92327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Miksi ioneja muodostuu?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3373BC-74DF-ADED-87ED-6C33B3194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Atomit pyrkivät oktettiin eli siihen, että niillä olisi 8 ulkoelektronia.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Epämetalleilla on 5 – 7 ulkoelektronia, eli jos ne vastaanottavat muutaman elektronin, saavuttavat ne oktetin.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Metalleilla taas on 1 – 3 ulkoelektronia, joten jos ne luovuttavat muutaman elektronin, saavuttavat ne oktetin.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93E08332-DB44-C985-D84C-2F1D8CFC64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7083" y="308919"/>
            <a:ext cx="3780117" cy="1969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414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Ionisoitumisenergia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3373BC-74DF-ADED-87ED-6C33B3194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Mikä tahansa atomi voi luovuttaa elektronin, mutta toiset atomit luovuttavat niitä helpommin kuin toiset.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Tätä kuvaa </a:t>
            </a: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ionisoitumisenergia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. Ionisoitumisenergia on siis se energiamäärä, jonka atomi tarvitsee elektronin irrottamiseen.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Ensimmäisen elektronin luovuttaminen vaatii vähemmän energiaa kuin toisen elektronin luovuttaminen jne.</a:t>
            </a:r>
          </a:p>
        </p:txBody>
      </p:sp>
      <p:sp>
        <p:nvSpPr>
          <p:cNvPr id="4" name="Tähti: 10-sakarainen 3">
            <a:extLst>
              <a:ext uri="{FF2B5EF4-FFF2-40B4-BE49-F238E27FC236}">
                <a16:creationId xmlns:a16="http://schemas.microsoft.com/office/drawing/2014/main" id="{7E09B771-4D73-F780-A8ED-3C0EE6CBB5F7}"/>
              </a:ext>
            </a:extLst>
          </p:cNvPr>
          <p:cNvSpPr/>
          <p:nvPr/>
        </p:nvSpPr>
        <p:spPr>
          <a:xfrm>
            <a:off x="9591417" y="279417"/>
            <a:ext cx="2381507" cy="2028560"/>
          </a:xfrm>
          <a:prstGeom prst="star10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MAOL</a:t>
            </a:r>
          </a:p>
          <a:p>
            <a:pPr algn="ctr"/>
            <a:r>
              <a:rPr lang="fi-FI" dirty="0"/>
              <a:t>-Alkuaineet-</a:t>
            </a:r>
          </a:p>
          <a:p>
            <a:pPr algn="ctr"/>
            <a:r>
              <a:rPr lang="fi-FI" dirty="0"/>
              <a:t>Pääryhmien alkuaineiden ionisoitumis-energioita</a:t>
            </a:r>
          </a:p>
        </p:txBody>
      </p:sp>
    </p:spTree>
    <p:extLst>
      <p:ext uri="{BB962C8B-B14F-4D97-AF65-F5344CB8AC3E}">
        <p14:creationId xmlns:p14="http://schemas.microsoft.com/office/powerpoint/2010/main" val="3329870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Ioniyhdiste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3373BC-74DF-ADED-87ED-6C33B3194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Kun metalli luovuttaa elektronin, muodostuu siitä positiivinen ioni eli </a:t>
            </a: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kationi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Kun taas epämetalli vastaanottaa elektronin, muodostuu siitä negatiivinen ioni eli </a:t>
            </a: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anioni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Erimerkkisten ionien välillä on sähköinen vetovoima jota kutsutaan </a:t>
            </a: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ionisidokseksi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. Näin syntyneitä yhdisteitä kutsutaan </a:t>
            </a: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ioniyhdisteiksi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 eli </a:t>
            </a: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suoloiksi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.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83F8F877-9951-4993-8430-8FC26A417F23}"/>
              </a:ext>
            </a:extLst>
          </p:cNvPr>
          <p:cNvSpPr txBox="1"/>
          <p:nvPr/>
        </p:nvSpPr>
        <p:spPr>
          <a:xfrm>
            <a:off x="9542269" y="3110014"/>
            <a:ext cx="2527812" cy="1323439"/>
          </a:xfrm>
          <a:prstGeom prst="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fi-FI" sz="2000" dirty="0">
                <a:solidFill>
                  <a:schemeClr val="bg1"/>
                </a:solidFill>
              </a:rPr>
              <a:t>Kokonaisuutena ioniyhdiste on kuitenkin ulkoisesti varaukseton.</a:t>
            </a:r>
          </a:p>
        </p:txBody>
      </p:sp>
    </p:spTree>
    <p:extLst>
      <p:ext uri="{BB962C8B-B14F-4D97-AF65-F5344CB8AC3E}">
        <p14:creationId xmlns:p14="http://schemas.microsoft.com/office/powerpoint/2010/main" val="1932522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Ioniyhdiste</a:t>
            </a:r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AB13E47E-A0A3-D5F7-FFC0-2EB8F39E20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E9AD366-8A5C-90CE-522D-19C430C832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557" y="2315377"/>
            <a:ext cx="4647667" cy="2702376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F9C39926-7C17-8CEB-E0E2-F17D5306EF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4845" y="1293697"/>
            <a:ext cx="6055945" cy="4745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9180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Ionihila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3373BC-74DF-ADED-87ED-6C33B3194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Kiinteässä olomuodossa ioniyhdisteillä on hyvin järjestäytynyt rakenne jota kutsutaan </a:t>
            </a: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ionihilaksi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Ionihilassa kationit ja anionit vuorottelevat ja rakenne pysyy kasassa vahvojen ionisidosten ansiosta.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315F0F91-356C-D908-80CF-07E9FADD9C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7138" y="4598479"/>
            <a:ext cx="1800225" cy="164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101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Ioniyhdisteen suhdekaava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isällön paikkamerkki 2">
                <a:extLst>
                  <a:ext uri="{FF2B5EF4-FFF2-40B4-BE49-F238E27FC236}">
                    <a16:creationId xmlns:a16="http://schemas.microsoft.com/office/drawing/2014/main" id="{E83373BC-74DF-ADED-87ED-6C33B319414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fi-FI" dirty="0">
                    <a:ln w="3175">
                      <a:noFill/>
                    </a:ln>
                    <a:solidFill>
                      <a:schemeClr val="bg1"/>
                    </a:solidFill>
                    <a:effectLst/>
                  </a:rPr>
                  <a:t>Ioniyhdisteen kemiallinen kaava on </a:t>
                </a:r>
                <a:r>
                  <a:rPr lang="fi-FI" b="1" u="sng" dirty="0">
                    <a:ln w="3175">
                      <a:noFill/>
                    </a:ln>
                    <a:solidFill>
                      <a:schemeClr val="bg1"/>
                    </a:solidFill>
                    <a:effectLst/>
                  </a:rPr>
                  <a:t>suhdekaava</a:t>
                </a:r>
                <a:r>
                  <a:rPr lang="fi-FI" dirty="0">
                    <a:ln w="3175">
                      <a:noFill/>
                    </a:ln>
                    <a:solidFill>
                      <a:schemeClr val="bg1"/>
                    </a:solidFill>
                    <a:effectLst/>
                  </a:rPr>
                  <a:t> eli siitä näkee missä suhteessa eri alkuaineita ioniyhdisteessä on.</a:t>
                </a:r>
              </a:p>
              <a:p>
                <a:pPr marL="0" indent="0">
                  <a:buNone/>
                </a:pPr>
                <a:endParaRPr lang="fi-FI" dirty="0">
                  <a:ln w="3175">
                    <a:noFill/>
                  </a:ln>
                  <a:solidFill>
                    <a:schemeClr val="bg1"/>
                  </a:solidFill>
                  <a:effectLst/>
                </a:endParaRPr>
              </a:p>
              <a:p>
                <a:pPr marL="0" indent="0">
                  <a:buNone/>
                </a:pPr>
                <a:r>
                  <a:rPr lang="fi-FI" dirty="0">
                    <a:ln w="3175">
                      <a:noFill/>
                    </a:ln>
                    <a:solidFill>
                      <a:schemeClr val="bg1"/>
                    </a:solidFill>
                    <a:effectLst/>
                  </a:rPr>
                  <a:t>Esim. kalsiumfluoridissa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i-FI" b="0" i="0" smtClean="0">
                        <a:ln w="3175"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</a:rPr>
                      <m:t>Ca</m:t>
                    </m:r>
                    <m:sSub>
                      <m:sSubPr>
                        <m:ctrlPr>
                          <a:rPr lang="fi-FI" b="0" smtClean="0">
                            <a:ln w="3175"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i-FI" b="0" i="0" smtClean="0">
                            <a:ln w="3175"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</a:rPr>
                          <m:t>F</m:t>
                        </m:r>
                      </m:e>
                      <m:sub>
                        <m:r>
                          <a:rPr lang="fi-FI" b="0" i="0" smtClean="0">
                            <a:ln w="3175"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fi-FI" dirty="0">
                    <a:ln w="3175">
                      <a:noFill/>
                    </a:ln>
                    <a:solidFill>
                      <a:schemeClr val="bg1"/>
                    </a:solidFill>
                    <a:effectLst/>
                  </a:rPr>
                  <a:t> on aina kaksi fluoridi-ionia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i-FI" smtClean="0">
                            <a:ln w="3175"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i-FI" b="0" i="0" smtClean="0">
                            <a:ln w="3175"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</a:rPr>
                          <m:t>F</m:t>
                        </m:r>
                      </m:e>
                      <m:sup>
                        <m:r>
                          <a:rPr lang="fi-FI" b="0" i="0" smtClean="0">
                            <a:ln w="3175"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fi-FI" dirty="0">
                    <a:ln w="3175">
                      <a:noFill/>
                    </a:ln>
                    <a:solidFill>
                      <a:schemeClr val="bg1"/>
                    </a:solidFill>
                    <a:effectLst/>
                  </a:rPr>
                  <a:t> jokaista kalsiumionia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i-FI" smtClean="0">
                            <a:ln w="3175"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i-FI" b="0" i="0" smtClean="0">
                            <a:ln w="3175"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</a:rPr>
                          <m:t>Ca</m:t>
                        </m:r>
                      </m:e>
                      <m:sup>
                        <m:r>
                          <a:rPr lang="fi-FI" b="0" i="0" smtClean="0">
                            <a:ln w="3175"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</a:rPr>
                          <m:t>2+</m:t>
                        </m:r>
                      </m:sup>
                    </m:sSup>
                  </m:oMath>
                </a14:m>
                <a:r>
                  <a:rPr lang="fi-FI" dirty="0">
                    <a:ln w="3175">
                      <a:noFill/>
                    </a:ln>
                    <a:solidFill>
                      <a:schemeClr val="bg1"/>
                    </a:solidFill>
                    <a:effectLst/>
                  </a:rPr>
                  <a:t> kohti.</a:t>
                </a:r>
              </a:p>
              <a:p>
                <a:pPr marL="0" indent="0">
                  <a:buNone/>
                </a:pPr>
                <a:endParaRPr lang="fi-FI" dirty="0">
                  <a:ln w="3175">
                    <a:noFill/>
                  </a:ln>
                  <a:solidFill>
                    <a:schemeClr val="bg1"/>
                  </a:solidFill>
                  <a:effectLst/>
                </a:endParaRPr>
              </a:p>
              <a:p>
                <a:pPr marL="0" indent="0">
                  <a:buNone/>
                </a:pPr>
                <a:r>
                  <a:rPr lang="fi-FI" dirty="0">
                    <a:ln w="3175">
                      <a:noFill/>
                    </a:ln>
                    <a:solidFill>
                      <a:schemeClr val="bg1"/>
                    </a:solidFill>
                    <a:effectLst/>
                  </a:rPr>
                  <a:t>Ioniyhdisteen kaavaan merkitään aina ensin positiivinen ioni (kationi) ja sitten negatiivinen ioni (anioni).</a:t>
                </a:r>
              </a:p>
            </p:txBody>
          </p:sp>
        </mc:Choice>
        <mc:Fallback>
          <p:sp>
            <p:nvSpPr>
              <p:cNvPr id="3" name="Sisällön paikkamerkki 2">
                <a:extLst>
                  <a:ext uri="{FF2B5EF4-FFF2-40B4-BE49-F238E27FC236}">
                    <a16:creationId xmlns:a16="http://schemas.microsoft.com/office/drawing/2014/main" id="{E83373BC-74DF-ADED-87ED-6C33B319414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15" t="-2369" r="-1522"/>
                </a:stretch>
              </a:blipFill>
            </p:spPr>
            <p:txBody>
              <a:bodyPr/>
              <a:lstStyle/>
              <a:p>
                <a:r>
                  <a:rPr lang="fi-F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kstiruutu 3">
            <a:extLst>
              <a:ext uri="{FF2B5EF4-FFF2-40B4-BE49-F238E27FC236}">
                <a16:creationId xmlns:a16="http://schemas.microsoft.com/office/drawing/2014/main" id="{67BE86D5-A4CD-6AB2-BCD1-01BEA8B6B951}"/>
              </a:ext>
            </a:extLst>
          </p:cNvPr>
          <p:cNvSpPr txBox="1"/>
          <p:nvPr/>
        </p:nvSpPr>
        <p:spPr>
          <a:xfrm>
            <a:off x="9423397" y="146528"/>
            <a:ext cx="2527812" cy="1938992"/>
          </a:xfrm>
          <a:prstGeom prst="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fi-FI" sz="2000" dirty="0">
                <a:solidFill>
                  <a:schemeClr val="bg1"/>
                </a:solidFill>
              </a:rPr>
              <a:t>Kalsium tarvitsee kaksi elektronia ja yksi fluori voi vain luovuttaa yhden. Siksi tarvitaan kaksi fluoridi-ionia!</a:t>
            </a:r>
          </a:p>
        </p:txBody>
      </p:sp>
      <p:sp>
        <p:nvSpPr>
          <p:cNvPr id="8" name="Tähti: 10-sakarainen 7">
            <a:extLst>
              <a:ext uri="{FF2B5EF4-FFF2-40B4-BE49-F238E27FC236}">
                <a16:creationId xmlns:a16="http://schemas.microsoft.com/office/drawing/2014/main" id="{F4E3680F-2F2D-6739-FA2C-5B722C200860}"/>
              </a:ext>
            </a:extLst>
          </p:cNvPr>
          <p:cNvSpPr/>
          <p:nvPr/>
        </p:nvSpPr>
        <p:spPr>
          <a:xfrm>
            <a:off x="9423397" y="4410336"/>
            <a:ext cx="2381507" cy="2028560"/>
          </a:xfrm>
          <a:prstGeom prst="star10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MAOL</a:t>
            </a:r>
          </a:p>
          <a:p>
            <a:pPr algn="ctr"/>
            <a:r>
              <a:rPr lang="fi-FI" dirty="0"/>
              <a:t>-Yhdisteet-</a:t>
            </a:r>
          </a:p>
          <a:p>
            <a:pPr algn="ctr"/>
            <a:r>
              <a:rPr lang="fi-FI" dirty="0"/>
              <a:t>Kationeja ja anioneja</a:t>
            </a:r>
          </a:p>
        </p:txBody>
      </p:sp>
    </p:spTree>
    <p:extLst>
      <p:ext uri="{BB962C8B-B14F-4D97-AF65-F5344CB8AC3E}">
        <p14:creationId xmlns:p14="http://schemas.microsoft.com/office/powerpoint/2010/main" val="1637740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Ioniyhdisteen ominaisuudet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3373BC-74DF-ADED-87ED-6C33B3194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Ioniyhdisteillä on korkeat sulamispisteet, koska ionien vetovoima toisiinsa on suuri.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Ioniyhdisteen kiderakenne kuitenkin murtuu helposti iskun voimasta.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Kiinteänä ioniyhdisteet eivät johda sähköä, mutta nestemäisenä sekä liuetessaan veteen ne johtavat.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5F25E7EB-8978-2499-EA13-5CC28478F4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3952" y="428845"/>
            <a:ext cx="5590032" cy="1729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015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Berliini">
  <a:themeElements>
    <a:clrScheme name="Berliini">
      <a:dk1>
        <a:sysClr val="windowText" lastClr="000000"/>
      </a:dk1>
      <a:lt1>
        <a:sysClr val="window" lastClr="FFFFFF"/>
      </a:lt1>
      <a:dk2>
        <a:srgbClr val="6A9C41"/>
      </a:dk2>
      <a:lt2>
        <a:srgbClr val="E7E6E6"/>
      </a:lt2>
      <a:accent1>
        <a:srgbClr val="A7D535"/>
      </a:accent1>
      <a:accent2>
        <a:srgbClr val="EACA4F"/>
      </a:accent2>
      <a:accent3>
        <a:srgbClr val="FD9850"/>
      </a:accent3>
      <a:accent4>
        <a:srgbClr val="F46442"/>
      </a:accent4>
      <a:accent5>
        <a:srgbClr val="54D289"/>
      </a:accent5>
      <a:accent6>
        <a:srgbClr val="6AD8CB"/>
      </a:accent6>
      <a:hlink>
        <a:srgbClr val="CAFB50"/>
      </a:hlink>
      <a:folHlink>
        <a:srgbClr val="DEFF8B"/>
      </a:folHlink>
    </a:clrScheme>
    <a:fontScheme name="Berliini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ini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3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06000"/>
                <a:satMod val="120000"/>
                <a:lumMod val="7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B587E4A9-1405-4B4F-8BC3-512EE08D2EBF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TM04033917[[fn=Berliini]]</Template>
  <TotalTime>687</TotalTime>
  <Words>353</Words>
  <Application>Microsoft Office PowerPoint</Application>
  <PresentationFormat>Laajakuva</PresentationFormat>
  <Paragraphs>57</Paragraphs>
  <Slides>9</Slides>
  <Notes>8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9</vt:i4>
      </vt:variant>
    </vt:vector>
  </HeadingPairs>
  <TitlesOfParts>
    <vt:vector size="14" baseType="lpstr">
      <vt:lpstr>Arial</vt:lpstr>
      <vt:lpstr>Calibri</vt:lpstr>
      <vt:lpstr>Cambria Math</vt:lpstr>
      <vt:lpstr>Trebuchet MS</vt:lpstr>
      <vt:lpstr>Berliini</vt:lpstr>
      <vt:lpstr>Ionisidos</vt:lpstr>
      <vt:lpstr>Atomit ja ionit</vt:lpstr>
      <vt:lpstr>Miksi ioneja muodostuu?</vt:lpstr>
      <vt:lpstr>Ionisoitumisenergia</vt:lpstr>
      <vt:lpstr>Ioniyhdiste</vt:lpstr>
      <vt:lpstr>Ioniyhdiste</vt:lpstr>
      <vt:lpstr>Ionihila</vt:lpstr>
      <vt:lpstr>Ioniyhdisteen suhdekaava</vt:lpstr>
      <vt:lpstr>Ioniyhdisteen ominaisuudet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Kemia yhteiskunnassa</dc:title>
  <dc:creator>Harjulampi Esa</dc:creator>
  <cp:lastModifiedBy>Harjulampi Esa</cp:lastModifiedBy>
  <cp:revision>99</cp:revision>
  <dcterms:created xsi:type="dcterms:W3CDTF">2023-06-03T06:03:40Z</dcterms:created>
  <dcterms:modified xsi:type="dcterms:W3CDTF">2023-06-30T07:40:28Z</dcterms:modified>
</cp:coreProperties>
</file>