
<file path=[Content_Types].xml><?xml version="1.0" encoding="utf-8"?>
<Types xmlns="http://schemas.openxmlformats.org/package/2006/content-types"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package.core-properties+xml" PartName="/docProps/core.xml"/>
</Types>
</file>

<file path=_rels/.rels><?xml version="1.0" encoding="UTF-8" standalone="yes"?><Relationships xmlns="http://schemas.openxmlformats.org/package/2006/relationships"><Relationship Id="rId2" Target="ppt/presentation.xml" Type="http://schemas.openxmlformats.org/officeDocument/2006/relationships/officeDocument"/><Relationship Id="rId1" Target="docProps/core.xml" Type="http://schemas.openxmlformats.org/package/2006/relationships/metadata/core-properties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aveSubsetFonts="1" strictFirstAndLastChars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x="12192000" cy="6858000"/>
  <p:notesSz cx="6858000" cy="9144000"/>
  <p:defaultText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jrUfrZVKxSRdyttgaGhIJg/99m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8" Target="metadata" Type="http://customschemas.google.com/relationships/presentationmetadata"/><Relationship Id="rId7" Target="slides/slide3.xml" Type="http://schemas.openxmlformats.org/officeDocument/2006/relationships/slide"/><Relationship Id="rId6" Target="slides/slide2.xml" Type="http://schemas.openxmlformats.org/officeDocument/2006/relationships/slide"/><Relationship Id="rId5" Target="slides/slide1.xml" Type="http://schemas.openxmlformats.org/officeDocument/2006/relationships/slide"/><Relationship Id="rId4" Target="notesMasters/notesMaster1.xml" Type="http://schemas.openxmlformats.org/officeDocument/2006/relationships/notesMaster"/><Relationship Id="rId3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1" Target="theme/theme1.xml" Type="http://schemas.openxmlformats.org/officeDocument/2006/relationships/theme"/></Relationships>
</file>

<file path=ppt/notesMasters/_rels/notesMaster1.xml.rels><?xml version="1.0" encoding="UTF-8" standalone="yes"?>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>
            <a:lvl1pPr algn="l" indent="-298450" lvl="0" marL="4572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cap="none" i="0" strike="noStrike" sz="11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298450" lvl="1" marL="9144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cap="none" i="0" strike="noStrike" sz="11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298450" lvl="2" marL="13716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cap="none" i="0" strike="noStrike" sz="11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298450" lvl="3" marL="18288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cap="none" i="0" strike="noStrike" sz="11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298450" lvl="4" marL="22860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cap="none" i="0" strike="noStrike" sz="11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298450" lvl="5" marL="27432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cap="none" i="0" strike="noStrike" sz="11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298450" lvl="6" marL="32004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cap="none" i="0" strike="noStrike" sz="11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298450" lvl="7" marL="36576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cap="none" i="0" strike="noStrike" sz="11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298450" lvl="8" marL="41148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cap="none" i="0" strike="noStrike" sz="11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folHlink="folHlink" hlink="hlink" tx1="dk1" tx2="lt2"/>
  <p:notes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2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3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/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dia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="b" anchorCtr="0" bIns="45700" lIns="91425" numCol="1" rIns="91425" spcFirstLastPara="1" tIns="45700" wrap="square">
            <a:normAutofit/>
          </a:bodyPr>
          <a:lstStyle>
            <a:lvl1pPr algn="ctr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ctr" lv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algn="ctr"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algn="ctr" lvl="2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algn="ctr" lvl="3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algn="ctr" lvl="4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algn="ctr" lvl="5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algn="ctr" lvl="6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algn="ctr" lvl="7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algn="ctr" lvl="8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fi-FI"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pystysuora teksti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fi-FI"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ystysuora otsikko ja teksti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fi-FI"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sisältö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fi-FI"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san ylätunniste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="b" anchorCtr="0" bIns="45700" lIns="91425" numCol="1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2286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algn="l" indent="-2286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algn="l" indent="-2286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algn="l" indent="-2286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algn="l" indent="-2286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algn="l" indent="-2286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algn="l" indent="-2286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algn="l" indent="-2286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algn="l" indent="-2286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fi-FI"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aksi sisältökohdetta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fi-FI"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ailu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="b" anchorCtr="0" bIns="45700" lIns="91425" numCol="1" rIns="91425" spcFirstLastPara="1" tIns="45700" wrap="square">
            <a:normAutofit/>
          </a:bodyPr>
          <a:lstStyle>
            <a:lvl1pPr algn="l" indent="-2286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algn="l" indent="-2286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algn="l" indent="-2286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algn="l" indent="-2286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algn="l" indent="-2286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algn="l" indent="-2286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algn="l" indent="-2286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algn="l" indent="-2286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algn="l" indent="-2286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="b" anchorCtr="0" bIns="45700" lIns="91425" numCol="1" rIns="91425" spcFirstLastPara="1" tIns="45700" wrap="square">
            <a:normAutofit/>
          </a:bodyPr>
          <a:lstStyle>
            <a:lvl1pPr algn="l" indent="-2286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algn="l" indent="-2286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algn="l" indent="-2286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algn="l" indent="-2286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algn="l" indent="-2286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algn="l" indent="-2286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algn="l" indent="-2286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algn="l" indent="-2286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algn="l" indent="-2286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fi-FI"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ain otsikk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fi-FI"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hjä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fi-FI"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ollinen sisältö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="b" anchorCtr="0" bIns="45700" lIns="91425" numCol="1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4318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algn="l" indent="-4064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algn="l" indent="-3810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algn="l" indent="-3556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algn="l" indent="-3556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algn="l" indent="-3556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algn="l" indent="-3556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algn="l" indent="-3556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algn="l" indent="-3556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2286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algn="l" indent="-2286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algn="l" indent="-2286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algn="l" indent="-2286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algn="l" indent="-2286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algn="l" indent="-2286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algn="l" indent="-2286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algn="l" indent="-2286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algn="l" indent="-2286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fi-FI"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ollinen kuv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="b" anchorCtr="0" bIns="45700" lIns="91425" numCol="1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2286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algn="l" indent="-2286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algn="l" indent="-2286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algn="l" indent="-2286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algn="l" indent="-2286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algn="l" indent="-2286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algn="l" indent="-2286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algn="l" indent="-2286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algn="l" indent="-2286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fi-FI"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2" Target="../slideLayouts/slideLayout11.xml" Type="http://schemas.openxmlformats.org/officeDocument/2006/relationships/slideLayout"/><Relationship Id="rId11" Target="../slideLayouts/slideLayout10.xml" Type="http://schemas.openxmlformats.org/officeDocument/2006/relationships/slideLayout"/><Relationship Id="rId9" Target="../slideLayouts/slideLayout8.xml" Type="http://schemas.openxmlformats.org/officeDocument/2006/relationships/slideLayout"/><Relationship Id="rId10" Target="../slideLayouts/slideLayout9.xml" Type="http://schemas.openxmlformats.org/officeDocument/2006/relationships/slideLayout"/><Relationship Id="rId8" Target="../slideLayouts/slideLayout7.xml" Type="http://schemas.openxmlformats.org/officeDocument/2006/relationships/slideLayout"/><Relationship Id="rId7" Target="../slideLayouts/slideLayout6.xml" Type="http://schemas.openxmlformats.org/officeDocument/2006/relationships/slideLayout"/><Relationship Id="rId6" Target="../slideLayouts/slideLayout5.xml" Type="http://schemas.openxmlformats.org/officeDocument/2006/relationships/slideLayout"/><Relationship Id="rId5" Target="../slideLayouts/slideLayout4.xml" Type="http://schemas.openxmlformats.org/officeDocument/2006/relationships/slideLayout"/><Relationship Id="rId4" Target="../slideLayouts/slideLayout3.xml" Type="http://schemas.openxmlformats.org/officeDocument/2006/relationships/slideLayout"/><Relationship Id="rId3" Target="../slideLayouts/slideLayout2.xml" Type="http://schemas.openxmlformats.org/officeDocument/2006/relationships/slideLayout"/><Relationship Id="rId2" Target="../slideLayouts/slideLayout1.xml" Type="http://schemas.openxmlformats.org/officeDocument/2006/relationships/slideLayout"/><Relationship Id="rId1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rmAutofit/>
          </a:bodyPr>
          <a:lstStyle>
            <a:lvl1pPr algn="l" lv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cap="none" i="0" strike="noStrike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lvl="1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l" lv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lvl="1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lvl="2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lvl="3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lvl="4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lvl="5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lvl="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lvl="7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lvl="8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ctr" lv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lvl="1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lvl="2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lvl="3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lvl="4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lvl="5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lvl="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lvl="7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lvl="8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>
            <a:lvl1pPr algn="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r" indent="0" lvl="1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r" indent="0" lvl="2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r" indent="0" lvl="3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r" indent="0" lvl="4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r" indent="0" lvl="5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r" indent="0" lvl="6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r" indent="0" lvl="7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r" indent="0" lvl="8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i="0" strike="noStrike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altLang="fi-FI" lang="fi-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folHlink="folHlink" hlink="hlink" tx1="dk1" tx2="lt2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3" Target="../media/image4.png" Type="http://schemas.openxmlformats.org/officeDocument/2006/relationships/image"/><Relationship Id="rId2" Target="../notesSlides/notesSlide1.xml" Type="http://schemas.openxmlformats.org/officeDocument/2006/relationships/notesSlide"/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<Relationships xmlns="http://schemas.openxmlformats.org/package/2006/relationships"><Relationship Id="rId3" Target="../media/image1.png" Type="http://schemas.openxmlformats.org/officeDocument/2006/relationships/image"/><Relationship Id="rId2" Target="../notesSlides/notesSlide2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<Relationships xmlns="http://schemas.openxmlformats.org/package/2006/relationships"><Relationship Id="rId4" Target="../media/image2.png" Type="http://schemas.openxmlformats.org/officeDocument/2006/relationships/image"/><Relationship Id="rId3" Target="../media/image3.png" Type="http://schemas.openxmlformats.org/officeDocument/2006/relationships/image"/><Relationship Id="rId2" Target="../notesSlides/notesSlide3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155881"/>
            <a:ext cx="12191999" cy="7384148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/>
          <p:nvPr/>
        </p:nvSpPr>
        <p:spPr>
          <a:xfrm>
            <a:off x="2129247" y="1645920"/>
            <a:ext cx="8386354" cy="361188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type="none" w="sm"/>
            <a:tailEnd len="sm" type="none" w="sm"/>
          </a:ln>
        </p:spPr>
        <p:txBody>
          <a:bodyPr anchor="ctr" anchorCtr="0" bIns="45700" lIns="91425" numCol="1" rIns="91425" spcFirstLastPara="1" tIns="45700" wrap="square">
            <a:noAutofit/>
          </a:bodyPr>
          <a:lstStyle/>
          <a:p>
            <a:pPr algn="ct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cap="none" i="0" strike="noStrike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>
            <p:ph type="ctrTitle"/>
          </p:nvPr>
        </p:nvSpPr>
        <p:spPr>
          <a:xfrm>
            <a:off x="1524000" y="142741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="b" anchorCtr="0" bIns="45700" lIns="91425" numCol="1" rIns="91425" spcFirstLastPara="1" tIns="45700" wrap="square">
            <a:normAutofit/>
          </a:bodyPr>
          <a:lstStyle/>
          <a:p>
            <a:pPr algn="ctr"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Calibri"/>
              <a:buNone/>
            </a:pPr>
            <a:r>
              <a:rPr altLang="fi-FI" b="1" lang="fi-FI">
                <a:solidFill>
                  <a:srgbClr val="FF0000"/>
                </a:solidFill>
              </a:rPr>
              <a:t>  </a:t>
            </a:r>
            <a:r>
              <a:rPr altLang="fi-FI" b="1" lang="fi-FI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Matematiikan syventävä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7" name="Google Shape;87;p1"/>
          <p:cNvSpPr txBox="1"/>
          <p:nvPr>
            <p:ph idx="1" type="subTitle"/>
          </p:nvPr>
        </p:nvSpPr>
        <p:spPr>
          <a:xfrm>
            <a:off x="1524000" y="3815025"/>
            <a:ext cx="9144000" cy="12369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/>
          </a:bodyPr>
          <a:lstStyle/>
          <a:p>
            <a:pPr algn="l"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None/>
            </a:pPr>
            <a:r>
              <a:t/>
            </a:r>
            <a:endParaRPr>
              <a:solidFill>
                <a:srgbClr val="FF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algn="ctr"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None/>
            </a:pPr>
            <a:r>
              <a:rPr altLang="fi-FI" lang="fi-FI" sz="3200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8. luokka 2026-27</a:t>
            </a:r>
            <a:endParaRPr sz="3200">
              <a:solidFill>
                <a:srgbClr val="FF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8" name="rect87"/>
          <p:cNvSpPr/>
          <p:nvPr/>
        </p:nvSpPr>
        <p:spPr>
          <a:xfrm>
            <a:off x="2402184" y="1813319"/>
            <a:ext cx="7847971" cy="32380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numCol="1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/>
          <p:nvPr>
            <p:ph type="title"/>
          </p:nvPr>
        </p:nvSpPr>
        <p:spPr>
          <a:xfrm>
            <a:off x="838200" y="449675"/>
            <a:ext cx="10515600" cy="1542900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rmAutofit/>
          </a:bodyPr>
          <a:lstStyle/>
          <a:p>
            <a:pPr algn="l"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altLang="fi-FI" lang="fi-FI" sz="2400">
                <a:latin typeface="Verdana"/>
                <a:ea typeface="Verdana"/>
                <a:cs typeface="Verdana"/>
                <a:sym typeface="Verdana"/>
              </a:rPr>
              <a:t>Matematiikan syventävä 8. luokka 2026-27</a:t>
            </a:r>
            <a:endParaRPr sz="2400">
              <a:latin typeface="Verdana"/>
              <a:ea typeface="Verdana"/>
              <a:cs typeface="Verdana"/>
              <a:sym typeface="Verdana"/>
            </a:endParaRPr>
          </a:p>
          <a:p>
            <a:pPr algn="l"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br>
              <a:rPr altLang="fi-FI" lang="fi-FI" sz="2800">
                <a:latin typeface="Verdana"/>
                <a:ea typeface="Verdana"/>
                <a:cs typeface="Verdana"/>
                <a:sym typeface="Verdana"/>
              </a:rPr>
            </a:br>
            <a:r>
              <a:rPr altLang="fi-FI" b="1" lang="fi-FI" sz="4000">
                <a:latin typeface="Verdana"/>
                <a:ea typeface="Verdana"/>
                <a:cs typeface="Verdana"/>
                <a:sym typeface="Verdana"/>
              </a:rPr>
              <a:t>Sisältö</a:t>
            </a:r>
            <a:endParaRPr b="1" sz="40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3" name="Google Shape;93;p2"/>
          <p:cNvSpPr txBox="1"/>
          <p:nvPr>
            <p:ph idx="1" type="body"/>
          </p:nvPr>
        </p:nvSpPr>
        <p:spPr>
          <a:xfrm>
            <a:off x="832310" y="2305284"/>
            <a:ext cx="10515596" cy="3723727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 fontScale="85000" lnSpcReduction="20000"/>
          </a:bodyPr>
          <a:lstStyle/>
          <a:p>
            <a:pPr algn="l" indent="-222250" lvl="0" marL="2286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Char char="•"/>
            </a:pPr>
            <a:r>
              <a:rPr altLang="fi-FI" lang="fi-FI" sz="2000">
                <a:latin typeface="Verdana"/>
                <a:ea typeface="Verdana"/>
                <a:cs typeface="Verdana"/>
                <a:sym typeface="Verdana"/>
              </a:rPr>
              <a:t>Kurssilla syvennetään matematiikan tunneilla jo opittuja asioita.</a:t>
            </a:r>
            <a:endParaRPr sz="2000">
              <a:latin typeface="Verdana"/>
              <a:ea typeface="Verdana"/>
              <a:cs typeface="Verdana"/>
              <a:sym typeface="Verdana"/>
            </a:endParaRPr>
          </a:p>
          <a:p>
            <a:pPr algn="l" indent="-222250" lvl="0" marL="2286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Char char="•"/>
            </a:pPr>
            <a:r>
              <a:rPr altLang="fi-FI" lang="fi-FI" sz="2000">
                <a:latin typeface="Verdana"/>
                <a:ea typeface="Verdana"/>
                <a:cs typeface="Verdana"/>
                <a:sym typeface="Verdana"/>
              </a:rPr>
              <a:t>Kurssi soveltuu matematiikasta kiinnostuneille. </a:t>
            </a:r>
            <a:endParaRPr sz="2000">
              <a:latin typeface="Verdana"/>
              <a:ea typeface="Verdana"/>
              <a:cs typeface="Verdana"/>
              <a:sym typeface="Verdana"/>
            </a:endParaRPr>
          </a:p>
          <a:p>
            <a:pPr algn="l" indent="-222250" lvl="0" marL="2286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Char char="•"/>
            </a:pPr>
            <a:r>
              <a:rPr altLang="fi-FI" lang="fi-FI" sz="2000">
                <a:latin typeface="Verdana"/>
                <a:ea typeface="Verdana"/>
                <a:cs typeface="Verdana"/>
                <a:sym typeface="Verdana"/>
              </a:rPr>
              <a:t>Kurssilla on aikaa perehtyä haasteellisiin ja kiinnostaviin aiheisiin, joita voidaan valita myös ryhmän mielenkiinnon mukaan.</a:t>
            </a:r>
            <a:endParaRPr sz="2000">
              <a:latin typeface="Verdana"/>
              <a:ea typeface="Verdana"/>
              <a:cs typeface="Verdana"/>
              <a:sym typeface="Verdana"/>
            </a:endParaRPr>
          </a:p>
          <a:p>
            <a:pPr algn="l" indent="-222250" lvl="0" marL="2286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Char char="•"/>
            </a:pPr>
            <a:r>
              <a:rPr altLang="fi-FI" lang="fi-FI" sz="2000">
                <a:latin typeface="Verdana"/>
                <a:ea typeface="Verdana"/>
                <a:cs typeface="Verdana"/>
                <a:sym typeface="Verdana"/>
              </a:rPr>
              <a:t>Sisältöjä voidaan suunnitella yhdessä oppilaiden kanssa.</a:t>
            </a:r>
            <a:endParaRPr sz="2000">
              <a:latin typeface="Verdana"/>
              <a:ea typeface="Verdana"/>
              <a:cs typeface="Verdana"/>
              <a:sym typeface="Verdana"/>
            </a:endParaRPr>
          </a:p>
          <a:p>
            <a:pPr algn="l" indent="-222250" lvl="0" marL="2286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Char char="•"/>
            </a:pPr>
            <a:r>
              <a:rPr altLang="fi-FI" lang="fi-FI" sz="2000">
                <a:latin typeface="Verdana"/>
                <a:ea typeface="Verdana"/>
                <a:cs typeface="Verdana"/>
                <a:sym typeface="Verdana"/>
              </a:rPr>
              <a:t>Sisältöjä: salakirjoitus, lukuteoriaa: Fibonaccin luvut ja binääriluvut, prosenttilaskentaa, valokuvien matematiikkaa: pikselöinti,, potenssikaavoja, polynomeja, todennäköisyyksiä, pulmia, graafiteoriaa: reititys kartalla, yhtälöryhmiä, askartelua, uusien ohjelmien ja välineiden kuten Kaavaniilon ja GeoGebran käyttöä yms.</a:t>
            </a:r>
            <a:endParaRPr sz="2000">
              <a:latin typeface="Verdana"/>
              <a:ea typeface="Verdana"/>
              <a:cs typeface="Verdana"/>
              <a:sym typeface="Verdana"/>
            </a:endParaRPr>
          </a:p>
          <a:p>
            <a:pPr algn="l" indent="-222250" lvl="0" marL="2286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Char char="•"/>
            </a:pPr>
            <a:r>
              <a:rPr altLang="fi-FI" lang="fi-FI" sz="2000">
                <a:latin typeface="Verdana"/>
                <a:ea typeface="Verdana"/>
                <a:cs typeface="Verdana"/>
                <a:sym typeface="Verdana"/>
              </a:rPr>
              <a:t>Tehtävät jaetaan oppilaille classroomissa.</a:t>
            </a:r>
            <a:endParaRPr sz="2000">
              <a:latin typeface="Verdana"/>
              <a:ea typeface="Verdana"/>
              <a:cs typeface="Verdana"/>
              <a:sym typeface="Verdana"/>
            </a:endParaRPr>
          </a:p>
          <a:p>
            <a:pPr algn="l" indent="-222250" lvl="0" marL="2286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Verdana"/>
              <a:buChar char="•"/>
            </a:pPr>
            <a:r>
              <a:rPr altLang="fi-FI" lang="fi-FI" sz="2000">
                <a:latin typeface="Verdana"/>
                <a:ea typeface="Verdana"/>
                <a:cs typeface="Verdana"/>
                <a:sym typeface="Verdana"/>
              </a:rPr>
              <a:t>2 viikkotuntia, numeroarviointi</a:t>
            </a:r>
            <a:endParaRPr sz="2000">
              <a:latin typeface="Verdana"/>
              <a:ea typeface="Verdana"/>
              <a:cs typeface="Verdana"/>
              <a:sym typeface="Verdana"/>
            </a:endParaRPr>
          </a:p>
          <a:p>
            <a:pPr algn="l" indent="-50800" lvl="0" marL="22860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pic>
        <p:nvPicPr>
          <p:cNvPr id="94" name="Google Shape;9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33856" y="667011"/>
            <a:ext cx="2800350" cy="16383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rect94"/>
          <p:cNvSpPr/>
          <p:nvPr/>
        </p:nvSpPr>
        <p:spPr>
          <a:xfrm>
            <a:off x="447383" y="471012"/>
            <a:ext cx="11310224" cy="58523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/>
          <p:nvPr>
            <p:ph type="title"/>
          </p:nvPr>
        </p:nvSpPr>
        <p:spPr>
          <a:xfrm>
            <a:off x="877000" y="522452"/>
            <a:ext cx="10515600" cy="1616700"/>
          </a:xfrm>
          <a:prstGeom prst="rect">
            <a:avLst/>
          </a:prstGeom>
          <a:noFill/>
          <a:ln>
            <a:noFill/>
          </a:ln>
        </p:spPr>
        <p:txBody>
          <a:bodyPr anchor="ctr" anchorCtr="0" bIns="45700" lIns="91425" numCol="1" rIns="91425" spcFirstLastPara="1" tIns="45700" wrap="square">
            <a:normAutofit/>
          </a:bodyPr>
          <a:lstStyle/>
          <a:p>
            <a:pPr algn="l"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altLang="fi-FI" lang="fi-FI" sz="2400">
                <a:latin typeface="Verdana"/>
                <a:ea typeface="Verdana"/>
                <a:cs typeface="Verdana"/>
                <a:sym typeface="Verdana"/>
              </a:rPr>
              <a:t>Matematiikan syventävä 8. luokka 2026-27</a:t>
            </a:r>
            <a:endParaRPr sz="2400">
              <a:latin typeface="Verdana"/>
              <a:ea typeface="Verdana"/>
              <a:cs typeface="Verdana"/>
              <a:sym typeface="Verdana"/>
            </a:endParaRPr>
          </a:p>
          <a:p>
            <a:pPr algn="l"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br>
              <a:rPr altLang="fi-FI" lang="fi-FI" sz="2800">
                <a:latin typeface="Verdana"/>
                <a:ea typeface="Verdana"/>
                <a:cs typeface="Verdana"/>
                <a:sym typeface="Verdana"/>
              </a:rPr>
            </a:br>
            <a:r>
              <a:rPr altLang="fi-FI" b="1" lang="fi-FI" sz="4000">
                <a:latin typeface="Verdana"/>
                <a:ea typeface="Verdana"/>
                <a:cs typeface="Verdana"/>
                <a:sym typeface="Verdana"/>
              </a:rPr>
              <a:t>Arviointi</a:t>
            </a:r>
            <a:endParaRPr sz="24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1" name="Google Shape;101;p3"/>
          <p:cNvSpPr txBox="1"/>
          <p:nvPr>
            <p:ph idx="1" type="body"/>
          </p:nvPr>
        </p:nvSpPr>
        <p:spPr>
          <a:xfrm>
            <a:off x="710850" y="2221548"/>
            <a:ext cx="10515600" cy="37947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normAutofit fontScale="25000" lnSpcReduction="10000"/>
          </a:bodyPr>
          <a:lstStyle/>
          <a:p>
            <a:pPr algn="l" indent="-182562" lvl="0" marL="228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altLang="fi-FI" lang="fi-FI" sz="8300">
                <a:latin typeface="Verdana"/>
                <a:ea typeface="Verdana"/>
                <a:cs typeface="Verdana"/>
                <a:sym typeface="Verdana"/>
              </a:rPr>
              <a:t>Todistukseen numeroarvosana</a:t>
            </a:r>
            <a:endParaRPr sz="8300">
              <a:latin typeface="Verdana"/>
              <a:ea typeface="Verdana"/>
              <a:cs typeface="Verdana"/>
              <a:sym typeface="Verdana"/>
            </a:endParaRPr>
          </a:p>
          <a:p>
            <a:pPr algn="l" indent="-182562" lvl="0" marL="228600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altLang="fi-FI" lang="fi-FI" sz="8300">
                <a:latin typeface="Verdana"/>
                <a:ea typeface="Verdana"/>
                <a:cs typeface="Verdana"/>
                <a:sym typeface="Verdana"/>
              </a:rPr>
              <a:t>Itsearviointi tunneilla</a:t>
            </a:r>
            <a:endParaRPr sz="8300">
              <a:latin typeface="Verdana"/>
              <a:ea typeface="Verdana"/>
              <a:cs typeface="Verdana"/>
              <a:sym typeface="Verdana"/>
            </a:endParaRPr>
          </a:p>
          <a:p>
            <a:pPr algn="l" indent="-182562" lvl="0" marL="228600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altLang="fi-FI" lang="fi-FI" sz="8300">
                <a:latin typeface="Verdana"/>
                <a:ea typeface="Verdana"/>
                <a:cs typeface="Verdana"/>
                <a:sym typeface="Verdana"/>
              </a:rPr>
              <a:t>Arvosanaan vaikuttavat:</a:t>
            </a:r>
            <a:endParaRPr sz="8300">
              <a:latin typeface="Verdana"/>
              <a:ea typeface="Verdana"/>
              <a:cs typeface="Verdana"/>
              <a:sym typeface="Verdana"/>
            </a:endParaRPr>
          </a:p>
          <a:p>
            <a:pPr algn="l" indent="-207962" lvl="1" marL="6858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altLang="fi-FI" lang="fi-FI" sz="8300">
                <a:latin typeface="Verdana"/>
                <a:ea typeface="Verdana"/>
                <a:cs typeface="Verdana"/>
                <a:sym typeface="Verdana"/>
              </a:rPr>
              <a:t>Tunneilla tekeminen ja osallistuminen</a:t>
            </a:r>
            <a:endParaRPr sz="8300">
              <a:latin typeface="Verdana"/>
              <a:ea typeface="Verdana"/>
              <a:cs typeface="Verdana"/>
              <a:sym typeface="Verdana"/>
            </a:endParaRPr>
          </a:p>
          <a:p>
            <a:pPr algn="l" indent="-207962" lvl="1" marL="6858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altLang="fi-FI" lang="fi-FI" sz="8300">
                <a:latin typeface="Verdana"/>
                <a:ea typeface="Verdana"/>
                <a:cs typeface="Verdana"/>
                <a:sym typeface="Verdana"/>
              </a:rPr>
              <a:t>Tuotokset: vihko, palautukset classroomiin, esitelmät, piirrokset, laskut, </a:t>
            </a:r>
            <a:endParaRPr sz="8300">
              <a:latin typeface="Verdana"/>
              <a:ea typeface="Verdana"/>
              <a:cs typeface="Verdana"/>
              <a:sym typeface="Verdana"/>
            </a:endParaRPr>
          </a:p>
          <a:p>
            <a:pPr algn="l" indent="0" lvl="0" marL="6858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ct val="86746"/>
              <a:buNone/>
            </a:pPr>
            <a:r>
              <a:rPr altLang="fi-FI" lang="fi-FI" sz="8300">
                <a:latin typeface="Verdana"/>
                <a:ea typeface="Verdana"/>
                <a:cs typeface="Verdana"/>
                <a:sym typeface="Verdana"/>
              </a:rPr>
              <a:t>sekä ohjelmien kuten GeoGebran käyttäminen</a:t>
            </a:r>
            <a:endParaRPr sz="8300">
              <a:latin typeface="Verdana"/>
              <a:ea typeface="Verdana"/>
              <a:cs typeface="Verdana"/>
              <a:sym typeface="Verdana"/>
            </a:endParaRPr>
          </a:p>
          <a:p>
            <a:pPr algn="l" indent="-207962" lvl="1" marL="6858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altLang="fi-FI" lang="fi-FI" sz="8300">
                <a:latin typeface="Verdana"/>
                <a:ea typeface="Verdana"/>
                <a:cs typeface="Verdana"/>
                <a:sym typeface="Verdana"/>
              </a:rPr>
              <a:t>Palautettavat työt: Tehtävät jaetaan classroomissa ja palautetaan </a:t>
            </a:r>
            <a:endParaRPr sz="8300">
              <a:latin typeface="Verdana"/>
              <a:ea typeface="Verdana"/>
              <a:cs typeface="Verdana"/>
              <a:sym typeface="Verdana"/>
            </a:endParaRPr>
          </a:p>
          <a:p>
            <a:pPr algn="l" indent="0" lvl="0" marL="6858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ct val="86746"/>
              <a:buNone/>
            </a:pPr>
            <a:r>
              <a:rPr altLang="fi-FI" lang="fi-FI" sz="8300">
                <a:latin typeface="Verdana"/>
                <a:ea typeface="Verdana"/>
                <a:cs typeface="Verdana"/>
                <a:sym typeface="Verdana"/>
              </a:rPr>
              <a:t>arvioitavaksi.</a:t>
            </a:r>
            <a:endParaRPr sz="8300">
              <a:latin typeface="Verdana"/>
              <a:ea typeface="Verdana"/>
              <a:cs typeface="Verdana"/>
              <a:sym typeface="Verdana"/>
            </a:endParaRPr>
          </a:p>
          <a:p>
            <a:pPr algn="l" indent="-207962" lvl="1" marL="6858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altLang="fi-FI" lang="fi-FI" sz="8300">
                <a:latin typeface="Verdana"/>
                <a:ea typeface="Verdana"/>
                <a:cs typeface="Verdana"/>
                <a:sym typeface="Verdana"/>
              </a:rPr>
              <a:t>Ei kokeita!</a:t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03" name="Google Shape;10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588500" y="522450"/>
            <a:ext cx="1419650" cy="320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62825" y="1729616"/>
            <a:ext cx="1657350" cy="409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rect104"/>
          <p:cNvSpPr/>
          <p:nvPr/>
        </p:nvSpPr>
        <p:spPr>
          <a:xfrm>
            <a:off x="435690" y="459241"/>
            <a:ext cx="11327892" cy="60053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numCol="1"/>
          <a:lstStyle/>
          <a:p>
            <a:pPr algn="ctr"/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2020-09-30T08:49:27Z</dcterms:created>
  <dc:creator>Salla Supponen</dc:creator>
</cp:coreProperties>
</file>