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8" r:id="rId1"/>
  </p:sldMasterIdLst>
  <p:sldIdLst>
    <p:sldId id="256" r:id="rId2"/>
    <p:sldId id="257" r:id="rId3"/>
    <p:sldId id="258" r:id="rId4"/>
    <p:sldId id="265" r:id="rId5"/>
    <p:sldId id="262" r:id="rId6"/>
    <p:sldId id="261" r:id="rId7"/>
    <p:sldId id="259" r:id="rId8"/>
    <p:sldId id="263" r:id="rId9"/>
    <p:sldId id="264"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snapToGrid="0">
      <p:cViewPr varScale="1">
        <p:scale>
          <a:sx n="68" d="100"/>
          <a:sy n="68" d="100"/>
        </p:scale>
        <p:origin x="5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CA58577F-6762-46B1-8F21-FB328BEF4844}" type="datetimeFigureOut">
              <a:rPr lang="fi-FI" smtClean="0"/>
              <a:t>19.11.2020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1523956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A58577F-6762-46B1-8F21-FB328BEF4844}" type="datetimeFigureOut">
              <a:rPr lang="fi-FI" smtClean="0"/>
              <a:t>19.11.2020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3088659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A58577F-6762-46B1-8F21-FB328BEF4844}" type="datetimeFigureOut">
              <a:rPr lang="fi-FI" smtClean="0"/>
              <a:t>19.11.2020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1718453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CA58577F-6762-46B1-8F21-FB328BEF4844}" type="datetimeFigureOut">
              <a:rPr lang="fi-FI" smtClean="0"/>
              <a:t>19.11.2020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1558877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CA58577F-6762-46B1-8F21-FB328BEF4844}" type="datetimeFigureOut">
              <a:rPr lang="fi-FI" smtClean="0"/>
              <a:t>19.11.2020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3548271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CA58577F-6762-46B1-8F21-FB328BEF4844}" type="datetimeFigureOut">
              <a:rPr lang="fi-FI" smtClean="0"/>
              <a:t>19.11.2020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2319524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CA58577F-6762-46B1-8F21-FB328BEF4844}" type="datetimeFigureOut">
              <a:rPr lang="fi-FI" smtClean="0"/>
              <a:t>19.11.2020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826398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CA58577F-6762-46B1-8F21-FB328BEF4844}" type="datetimeFigureOut">
              <a:rPr lang="fi-FI" smtClean="0"/>
              <a:t>19.11.2020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4087298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A58577F-6762-46B1-8F21-FB328BEF4844}" type="datetimeFigureOut">
              <a:rPr lang="fi-FI" smtClean="0"/>
              <a:t>19.11.2020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2391298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CA58577F-6762-46B1-8F21-FB328BEF4844}" type="datetimeFigureOut">
              <a:rPr lang="fi-FI" smtClean="0"/>
              <a:t>19.11.2020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3967634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CA58577F-6762-46B1-8F21-FB328BEF4844}" type="datetimeFigureOut">
              <a:rPr lang="fi-FI" smtClean="0"/>
              <a:t>19.11.2020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0713C951-4ED7-4C51-A37A-434C93CC3AE9}" type="slidenum">
              <a:rPr lang="fi-FI" smtClean="0"/>
              <a:t>‹#›</a:t>
            </a:fld>
            <a:endParaRPr lang="fi-FI"/>
          </a:p>
        </p:txBody>
      </p:sp>
    </p:spTree>
    <p:extLst>
      <p:ext uri="{BB962C8B-B14F-4D97-AF65-F5344CB8AC3E}">
        <p14:creationId xmlns:p14="http://schemas.microsoft.com/office/powerpoint/2010/main" val="1514229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8577F-6762-46B1-8F21-FB328BEF4844}" type="datetimeFigureOut">
              <a:rPr lang="fi-FI" smtClean="0"/>
              <a:t>19.11.2020</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13C951-4ED7-4C51-A37A-434C93CC3AE9}" type="slidenum">
              <a:rPr lang="fi-FI" smtClean="0"/>
              <a:t>‹#›</a:t>
            </a:fld>
            <a:endParaRPr lang="fi-FI"/>
          </a:p>
        </p:txBody>
      </p:sp>
    </p:spTree>
    <p:extLst>
      <p:ext uri="{BB962C8B-B14F-4D97-AF65-F5344CB8AC3E}">
        <p14:creationId xmlns:p14="http://schemas.microsoft.com/office/powerpoint/2010/main" val="143367237"/>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vce.eu/en/obj/on_peaceful_coexistence_from_foreign_affairs_october_1959-en-a231db94-ad9e-430c-8b61-12354f373ffc.html" TargetMode="External"/><Relationship Id="rId2" Type="http://schemas.openxmlformats.org/officeDocument/2006/relationships/hyperlink" Target="https://www.history.com/this-day-in-history/dulles-announces-policy-of-massive-retaliatio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vce.eu/en/collections/unit-content/-/unit/df06517b-babc-451d-baf6-a2d4b19c1c88/4d5e0a8a-5965-4b8d-ae5a-65eeb8d54c85"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jfklibrary.org/learn/about-jfk/jfk-in-history/nuclear-test-ban-treaty" TargetMode="External"/><Relationship Id="rId2" Type="http://schemas.openxmlformats.org/officeDocument/2006/relationships/hyperlink" Target="https://www.bbc.com/news/magazine-17026538" TargetMode="External"/><Relationship Id="rId1" Type="http://schemas.openxmlformats.org/officeDocument/2006/relationships/slideLayout" Target="../slideLayouts/slideLayout2.xml"/><Relationship Id="rId4" Type="http://schemas.openxmlformats.org/officeDocument/2006/relationships/hyperlink" Target="https://www.un.org/disarmament/wmd/nuclear/npt/tex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dw.com/en/unforgettable-prague-spring-recalled-50-years-later/a-42009802" TargetMode="External"/><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sce.gov/about-csce/helsinki-process-and-osce/economic-dimension" TargetMode="External"/><Relationship Id="rId2" Type="http://schemas.openxmlformats.org/officeDocument/2006/relationships/hyperlink" Target="https://www.csce.gov/about-csce/helsinki-process-and-osce/security-dimension" TargetMode="External"/><Relationship Id="rId1" Type="http://schemas.openxmlformats.org/officeDocument/2006/relationships/slideLayout" Target="../slideLayouts/slideLayout2.xml"/><Relationship Id="rId4" Type="http://schemas.openxmlformats.org/officeDocument/2006/relationships/hyperlink" Target="https://www.csce.gov/about-csce/helsinki-process-and-osce/human-dimens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err="1"/>
              <a:t>Détente</a:t>
            </a:r>
            <a:endParaRPr lang="fi-FI" dirty="0"/>
          </a:p>
        </p:txBody>
      </p:sp>
      <p:sp>
        <p:nvSpPr>
          <p:cNvPr id="5" name="Sisällön paikkamerkki 4"/>
          <p:cNvSpPr>
            <a:spLocks noGrp="1"/>
          </p:cNvSpPr>
          <p:nvPr>
            <p:ph idx="1"/>
          </p:nvPr>
        </p:nvSpPr>
        <p:spPr>
          <a:xfrm>
            <a:off x="838200" y="1690688"/>
            <a:ext cx="10515600" cy="4351338"/>
          </a:xfrm>
        </p:spPr>
        <p:txBody>
          <a:bodyPr>
            <a:normAutofit fontScale="77500" lnSpcReduction="20000"/>
          </a:bodyPr>
          <a:lstStyle/>
          <a:p>
            <a:r>
              <a:rPr lang="fi-FI" b="1" u="sng" dirty="0"/>
              <a:t>A. </a:t>
            </a:r>
            <a:r>
              <a:rPr lang="fi-FI" b="1" u="sng" dirty="0" err="1"/>
              <a:t>Origins</a:t>
            </a:r>
            <a:r>
              <a:rPr lang="fi-FI" b="1" u="sng" dirty="0"/>
              <a:t> of </a:t>
            </a:r>
            <a:r>
              <a:rPr lang="fi-FI" b="1" u="sng" dirty="0" err="1"/>
              <a:t>détente</a:t>
            </a:r>
            <a:r>
              <a:rPr lang="fi-FI" b="1" u="sng" dirty="0"/>
              <a:t>: </a:t>
            </a:r>
            <a:r>
              <a:rPr lang="fi-FI" b="1" u="sng" dirty="0" err="1"/>
              <a:t>Arms</a:t>
            </a:r>
            <a:r>
              <a:rPr lang="fi-FI" b="1" u="sng" dirty="0"/>
              <a:t> </a:t>
            </a:r>
            <a:r>
              <a:rPr lang="fi-FI" b="1" u="sng" dirty="0" err="1"/>
              <a:t>race</a:t>
            </a:r>
            <a:r>
              <a:rPr lang="fi-FI" b="1" u="sng" dirty="0"/>
              <a:t> and </a:t>
            </a:r>
            <a:r>
              <a:rPr lang="fi-FI" b="1" u="sng" dirty="0" err="1"/>
              <a:t>and</a:t>
            </a:r>
            <a:r>
              <a:rPr lang="fi-FI" b="1" u="sng" dirty="0"/>
              <a:t> a </a:t>
            </a:r>
            <a:r>
              <a:rPr lang="fi-FI" b="1" u="sng" dirty="0" err="1"/>
              <a:t>fear</a:t>
            </a:r>
            <a:r>
              <a:rPr lang="fi-FI" b="1" u="sng" dirty="0"/>
              <a:t> of a </a:t>
            </a:r>
            <a:r>
              <a:rPr lang="fi-FI" b="1" u="sng" dirty="0" err="1"/>
              <a:t>nuclear</a:t>
            </a:r>
            <a:r>
              <a:rPr lang="fi-FI" b="1" u="sng" dirty="0"/>
              <a:t> </a:t>
            </a:r>
            <a:r>
              <a:rPr lang="fi-FI" b="1" u="sng" dirty="0" err="1"/>
              <a:t>war</a:t>
            </a:r>
            <a:endParaRPr lang="fi-FI" dirty="0"/>
          </a:p>
          <a:p>
            <a:r>
              <a:rPr lang="fi-FI" dirty="0"/>
              <a:t>Truman 1945: The </a:t>
            </a:r>
            <a:r>
              <a:rPr lang="fi-FI" dirty="0" err="1"/>
              <a:t>use</a:t>
            </a:r>
            <a:r>
              <a:rPr lang="fi-FI" dirty="0"/>
              <a:t> of </a:t>
            </a:r>
            <a:r>
              <a:rPr lang="fi-FI" dirty="0" err="1"/>
              <a:t>nuclear</a:t>
            </a:r>
            <a:r>
              <a:rPr lang="fi-FI" dirty="0"/>
              <a:t> </a:t>
            </a:r>
            <a:r>
              <a:rPr lang="fi-FI" dirty="0" err="1"/>
              <a:t>weapons</a:t>
            </a:r>
            <a:r>
              <a:rPr lang="fi-FI" dirty="0"/>
              <a:t> </a:t>
            </a:r>
            <a:r>
              <a:rPr lang="fi-FI" dirty="0" err="1"/>
              <a:t>should</a:t>
            </a:r>
            <a:r>
              <a:rPr lang="fi-FI" dirty="0"/>
              <a:t> </a:t>
            </a:r>
            <a:r>
              <a:rPr lang="fi-FI" dirty="0" err="1"/>
              <a:t>be</a:t>
            </a:r>
            <a:r>
              <a:rPr lang="fi-FI" dirty="0"/>
              <a:t> a </a:t>
            </a:r>
            <a:r>
              <a:rPr lang="fi-FI" dirty="0" err="1"/>
              <a:t>political</a:t>
            </a:r>
            <a:r>
              <a:rPr lang="fi-FI" dirty="0"/>
              <a:t> </a:t>
            </a:r>
            <a:r>
              <a:rPr lang="fi-FI" dirty="0" err="1"/>
              <a:t>decision</a:t>
            </a:r>
            <a:r>
              <a:rPr lang="fi-FI" dirty="0"/>
              <a:t>, </a:t>
            </a:r>
            <a:r>
              <a:rPr lang="fi-FI" dirty="0" err="1"/>
              <a:t>not</a:t>
            </a:r>
            <a:r>
              <a:rPr lang="fi-FI" dirty="0"/>
              <a:t> a </a:t>
            </a:r>
            <a:r>
              <a:rPr lang="fi-FI" dirty="0" err="1"/>
              <a:t>military</a:t>
            </a:r>
            <a:r>
              <a:rPr lang="fi-FI" dirty="0"/>
              <a:t> </a:t>
            </a:r>
            <a:r>
              <a:rPr lang="fi-FI" dirty="0" err="1"/>
              <a:t>one</a:t>
            </a:r>
            <a:r>
              <a:rPr lang="fi-FI" dirty="0"/>
              <a:t> </a:t>
            </a:r>
          </a:p>
          <a:p>
            <a:r>
              <a:rPr lang="fi-FI" dirty="0">
                <a:sym typeface="Wingdings" panose="05000000000000000000" pitchFamily="2" charset="2"/>
              </a:rPr>
              <a:t>Stalin </a:t>
            </a:r>
            <a:r>
              <a:rPr lang="fi-FI" dirty="0" err="1">
                <a:sym typeface="Wingdings" panose="05000000000000000000" pitchFamily="2" charset="2"/>
              </a:rPr>
              <a:t>adopted</a:t>
            </a:r>
            <a:r>
              <a:rPr lang="fi-FI" dirty="0">
                <a:sym typeface="Wingdings" panose="05000000000000000000" pitchFamily="2" charset="2"/>
              </a:rPr>
              <a:t> a </a:t>
            </a:r>
            <a:r>
              <a:rPr lang="fi-FI" dirty="0" err="1">
                <a:sym typeface="Wingdings" panose="05000000000000000000" pitchFamily="2" charset="2"/>
              </a:rPr>
              <a:t>similar</a:t>
            </a:r>
            <a:r>
              <a:rPr lang="fi-FI" dirty="0">
                <a:sym typeface="Wingdings" panose="05000000000000000000" pitchFamily="2" charset="2"/>
              </a:rPr>
              <a:t> </a:t>
            </a:r>
            <a:r>
              <a:rPr lang="fi-FI" dirty="0" err="1">
                <a:sym typeface="Wingdings" panose="05000000000000000000" pitchFamily="2" charset="2"/>
              </a:rPr>
              <a:t>policy</a:t>
            </a:r>
            <a:r>
              <a:rPr lang="fi-FI" dirty="0">
                <a:sym typeface="Wingdings" panose="05000000000000000000" pitchFamily="2" charset="2"/>
              </a:rPr>
              <a:t> </a:t>
            </a:r>
            <a:r>
              <a:rPr lang="fi-FI" dirty="0" err="1">
                <a:sym typeface="Wingdings" panose="05000000000000000000" pitchFamily="2" charset="2"/>
              </a:rPr>
              <a:t>regarding</a:t>
            </a:r>
            <a:r>
              <a:rPr lang="fi-FI" dirty="0">
                <a:sym typeface="Wingdings" panose="05000000000000000000" pitchFamily="2" charset="2"/>
              </a:rPr>
              <a:t> </a:t>
            </a:r>
            <a:r>
              <a:rPr lang="fi-FI" dirty="0" err="1">
                <a:sym typeface="Wingdings" panose="05000000000000000000" pitchFamily="2" charset="2"/>
              </a:rPr>
              <a:t>decision</a:t>
            </a:r>
            <a:r>
              <a:rPr lang="fi-FI" dirty="0">
                <a:sym typeface="Wingdings" panose="05000000000000000000" pitchFamily="2" charset="2"/>
              </a:rPr>
              <a:t> </a:t>
            </a:r>
            <a:r>
              <a:rPr lang="fi-FI" dirty="0" err="1">
                <a:sym typeface="Wingdings" panose="05000000000000000000" pitchFamily="2" charset="2"/>
              </a:rPr>
              <a:t>making</a:t>
            </a:r>
            <a:r>
              <a:rPr lang="fi-FI" dirty="0">
                <a:sym typeface="Wingdings" panose="05000000000000000000" pitchFamily="2" charset="2"/>
              </a:rPr>
              <a:t> </a:t>
            </a:r>
            <a:r>
              <a:rPr lang="fi-FI" dirty="0" err="1">
                <a:sym typeface="Wingdings" panose="05000000000000000000" pitchFamily="2" charset="2"/>
              </a:rPr>
              <a:t>after</a:t>
            </a:r>
            <a:r>
              <a:rPr lang="fi-FI" dirty="0">
                <a:sym typeface="Wingdings" panose="05000000000000000000" pitchFamily="2" charset="2"/>
              </a:rPr>
              <a:t>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successful</a:t>
            </a:r>
            <a:r>
              <a:rPr lang="fi-FI" dirty="0">
                <a:sym typeface="Wingdings" panose="05000000000000000000" pitchFamily="2" charset="2"/>
              </a:rPr>
              <a:t> </a:t>
            </a:r>
            <a:r>
              <a:rPr lang="fi-FI" dirty="0" err="1">
                <a:sym typeface="Wingdings" panose="05000000000000000000" pitchFamily="2" charset="2"/>
              </a:rPr>
              <a:t>detonation</a:t>
            </a:r>
            <a:r>
              <a:rPr lang="fi-FI" dirty="0">
                <a:sym typeface="Wingdings" panose="05000000000000000000" pitchFamily="2" charset="2"/>
              </a:rPr>
              <a:t> of </a:t>
            </a:r>
            <a:r>
              <a:rPr lang="fi-FI" dirty="0" err="1">
                <a:sym typeface="Wingdings" panose="05000000000000000000" pitchFamily="2" charset="2"/>
              </a:rPr>
              <a:t>atom</a:t>
            </a:r>
            <a:r>
              <a:rPr lang="fi-FI" dirty="0">
                <a:sym typeface="Wingdings" panose="05000000000000000000" pitchFamily="2" charset="2"/>
              </a:rPr>
              <a:t> </a:t>
            </a:r>
            <a:r>
              <a:rPr lang="fi-FI" dirty="0" err="1">
                <a:sym typeface="Wingdings" panose="05000000000000000000" pitchFamily="2" charset="2"/>
              </a:rPr>
              <a:t>bomb</a:t>
            </a:r>
            <a:r>
              <a:rPr lang="fi-FI" dirty="0">
                <a:sym typeface="Wingdings" panose="05000000000000000000" pitchFamily="2" charset="2"/>
              </a:rPr>
              <a:t> </a:t>
            </a:r>
            <a:r>
              <a:rPr lang="fi-FI" dirty="0" err="1">
                <a:sym typeface="Wingdings" panose="05000000000000000000" pitchFamily="2" charset="2"/>
              </a:rPr>
              <a:t>by</a:t>
            </a:r>
            <a:r>
              <a:rPr lang="fi-FI" dirty="0">
                <a:sym typeface="Wingdings" panose="05000000000000000000" pitchFamily="2" charset="2"/>
              </a:rPr>
              <a:t>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Soviet</a:t>
            </a:r>
            <a:r>
              <a:rPr lang="fi-FI" dirty="0">
                <a:sym typeface="Wingdings" panose="05000000000000000000" pitchFamily="2" charset="2"/>
              </a:rPr>
              <a:t> in 1949</a:t>
            </a:r>
            <a:endParaRPr lang="fi-FI" i="1" dirty="0">
              <a:sym typeface="Wingdings" panose="05000000000000000000" pitchFamily="2" charset="2"/>
            </a:endParaRPr>
          </a:p>
          <a:p>
            <a:r>
              <a:rPr lang="fi-FI" dirty="0" err="1">
                <a:sym typeface="Wingdings" panose="05000000000000000000" pitchFamily="2" charset="2"/>
              </a:rPr>
              <a:t>Eisenhower’s</a:t>
            </a:r>
            <a:r>
              <a:rPr lang="fi-FI" dirty="0">
                <a:sym typeface="Wingdings" panose="05000000000000000000" pitchFamily="2" charset="2"/>
              </a:rPr>
              <a:t> </a:t>
            </a:r>
            <a:r>
              <a:rPr lang="fi-FI" i="1" dirty="0">
                <a:sym typeface="Wingdings" panose="05000000000000000000" pitchFamily="2" charset="2"/>
              </a:rPr>
              <a:t>’New Look</a:t>
            </a:r>
            <a:r>
              <a:rPr lang="fi-FI" dirty="0">
                <a:sym typeface="Wingdings" panose="05000000000000000000" pitchFamily="2" charset="2"/>
              </a:rPr>
              <a:t>’: The US </a:t>
            </a:r>
            <a:r>
              <a:rPr lang="fi-FI" dirty="0" err="1">
                <a:sym typeface="Wingdings" panose="05000000000000000000" pitchFamily="2" charset="2"/>
              </a:rPr>
              <a:t>should</a:t>
            </a:r>
            <a:r>
              <a:rPr lang="fi-FI" dirty="0">
                <a:sym typeface="Wingdings" panose="05000000000000000000" pitchFamily="2" charset="2"/>
              </a:rPr>
              <a:t> </a:t>
            </a:r>
            <a:r>
              <a:rPr lang="fi-FI" dirty="0" err="1">
                <a:sym typeface="Wingdings" panose="05000000000000000000" pitchFamily="2" charset="2"/>
              </a:rPr>
              <a:t>adopt</a:t>
            </a:r>
            <a:r>
              <a:rPr lang="fi-FI" dirty="0">
                <a:sym typeface="Wingdings" panose="05000000000000000000" pitchFamily="2" charset="2"/>
              </a:rPr>
              <a:t> a </a:t>
            </a:r>
            <a:r>
              <a:rPr lang="fi-FI" dirty="0" err="1">
                <a:sym typeface="Wingdings" panose="05000000000000000000" pitchFamily="2" charset="2"/>
              </a:rPr>
              <a:t>much</a:t>
            </a:r>
            <a:r>
              <a:rPr lang="fi-FI" dirty="0">
                <a:sym typeface="Wingdings" panose="05000000000000000000" pitchFamily="2" charset="2"/>
              </a:rPr>
              <a:t> more confrontational and </a:t>
            </a:r>
            <a:r>
              <a:rPr lang="fi-FI" dirty="0" err="1">
                <a:sym typeface="Wingdings" panose="05000000000000000000" pitchFamily="2" charset="2"/>
              </a:rPr>
              <a:t>aggressive</a:t>
            </a:r>
            <a:r>
              <a:rPr lang="fi-FI" dirty="0">
                <a:sym typeface="Wingdings" panose="05000000000000000000" pitchFamily="2" charset="2"/>
              </a:rPr>
              <a:t> </a:t>
            </a:r>
            <a:r>
              <a:rPr lang="fi-FI" dirty="0" err="1">
                <a:sym typeface="Wingdings" panose="05000000000000000000" pitchFamily="2" charset="2"/>
              </a:rPr>
              <a:t>stance</a:t>
            </a:r>
            <a:r>
              <a:rPr lang="fi-FI" dirty="0">
                <a:sym typeface="Wingdings" panose="05000000000000000000" pitchFamily="2" charset="2"/>
              </a:rPr>
              <a:t> towards </a:t>
            </a:r>
            <a:r>
              <a:rPr lang="fi-FI" dirty="0" err="1">
                <a:sym typeface="Wingdings" panose="05000000000000000000" pitchFamily="2" charset="2"/>
              </a:rPr>
              <a:t>the</a:t>
            </a:r>
            <a:r>
              <a:rPr lang="fi-FI" dirty="0">
                <a:sym typeface="Wingdings" panose="05000000000000000000" pitchFamily="2" charset="2"/>
              </a:rPr>
              <a:t> USSR and China </a:t>
            </a:r>
            <a:r>
              <a:rPr lang="fi-FI" dirty="0" err="1">
                <a:sym typeface="Wingdings" panose="05000000000000000000" pitchFamily="2" charset="2"/>
              </a:rPr>
              <a:t>including</a:t>
            </a:r>
            <a:r>
              <a:rPr lang="fi-FI" dirty="0">
                <a:sym typeface="Wingdings" panose="05000000000000000000" pitchFamily="2" charset="2"/>
              </a:rPr>
              <a:t>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use</a:t>
            </a:r>
            <a:r>
              <a:rPr lang="fi-FI" dirty="0">
                <a:sym typeface="Wingdings" panose="05000000000000000000" pitchFamily="2" charset="2"/>
              </a:rPr>
              <a:t> of </a:t>
            </a:r>
            <a:r>
              <a:rPr lang="fi-FI" dirty="0" err="1">
                <a:sym typeface="Wingdings" panose="05000000000000000000" pitchFamily="2" charset="2"/>
              </a:rPr>
              <a:t>nuclear</a:t>
            </a:r>
            <a:r>
              <a:rPr lang="fi-FI" dirty="0">
                <a:sym typeface="Wingdings" panose="05000000000000000000" pitchFamily="2" charset="2"/>
              </a:rPr>
              <a:t> </a:t>
            </a:r>
            <a:r>
              <a:rPr lang="fi-FI" dirty="0" err="1">
                <a:sym typeface="Wingdings" panose="05000000000000000000" pitchFamily="2" charset="2"/>
              </a:rPr>
              <a:t>weapons</a:t>
            </a:r>
            <a:r>
              <a:rPr lang="fi-FI" dirty="0">
                <a:sym typeface="Wingdings" panose="05000000000000000000" pitchFamily="2" charset="2"/>
              </a:rPr>
              <a:t> (</a:t>
            </a:r>
            <a:r>
              <a:rPr lang="fi-FI" dirty="0" err="1">
                <a:sym typeface="Wingdings" panose="05000000000000000000" pitchFamily="2" charset="2"/>
              </a:rPr>
              <a:t>vs</a:t>
            </a:r>
            <a:r>
              <a:rPr lang="fi-FI" dirty="0">
                <a:sym typeface="Wingdings" panose="05000000000000000000" pitchFamily="2" charset="2"/>
              </a:rPr>
              <a:t> Truman </a:t>
            </a:r>
            <a:r>
              <a:rPr lang="fi-FI" dirty="0" err="1">
                <a:sym typeface="Wingdings" panose="05000000000000000000" pitchFamily="2" charset="2"/>
              </a:rPr>
              <a:t>Doctrine</a:t>
            </a:r>
            <a:r>
              <a:rPr lang="fi-FI" dirty="0">
                <a:sym typeface="Wingdings" panose="05000000000000000000" pitchFamily="2" charset="2"/>
              </a:rPr>
              <a:t>)  </a:t>
            </a:r>
            <a:r>
              <a:rPr lang="fi-FI" dirty="0">
                <a:sym typeface="Wingdings" panose="05000000000000000000" pitchFamily="2" charset="2"/>
                <a:hlinkClick r:id="rId2"/>
              </a:rPr>
              <a:t>’</a:t>
            </a:r>
            <a:r>
              <a:rPr lang="fi-FI" i="1" dirty="0" err="1">
                <a:sym typeface="Wingdings" panose="05000000000000000000" pitchFamily="2" charset="2"/>
                <a:hlinkClick r:id="rId2"/>
              </a:rPr>
              <a:t>Massive</a:t>
            </a:r>
            <a:r>
              <a:rPr lang="fi-FI" i="1" dirty="0">
                <a:sym typeface="Wingdings" panose="05000000000000000000" pitchFamily="2" charset="2"/>
                <a:hlinkClick r:id="rId2"/>
              </a:rPr>
              <a:t> </a:t>
            </a:r>
            <a:r>
              <a:rPr lang="fi-FI" i="1" dirty="0" err="1">
                <a:sym typeface="Wingdings" panose="05000000000000000000" pitchFamily="2" charset="2"/>
                <a:hlinkClick r:id="rId2"/>
              </a:rPr>
              <a:t>retaliation</a:t>
            </a:r>
            <a:r>
              <a:rPr lang="fi-FI" dirty="0">
                <a:sym typeface="Wingdings" panose="05000000000000000000" pitchFamily="2" charset="2"/>
              </a:rPr>
              <a:t>’ (</a:t>
            </a:r>
            <a:r>
              <a:rPr lang="fi-FI" dirty="0" err="1">
                <a:sym typeface="Wingdings" panose="05000000000000000000" pitchFamily="2" charset="2"/>
              </a:rPr>
              <a:t>announced</a:t>
            </a:r>
            <a:r>
              <a:rPr lang="fi-FI" dirty="0">
                <a:sym typeface="Wingdings" panose="05000000000000000000" pitchFamily="2" charset="2"/>
              </a:rPr>
              <a:t> </a:t>
            </a:r>
            <a:r>
              <a:rPr lang="fi-FI" dirty="0" err="1">
                <a:sym typeface="Wingdings" panose="05000000000000000000" pitchFamily="2" charset="2"/>
              </a:rPr>
              <a:t>by</a:t>
            </a:r>
            <a:r>
              <a:rPr lang="fi-FI" dirty="0">
                <a:sym typeface="Wingdings" panose="05000000000000000000" pitchFamily="2" charset="2"/>
              </a:rPr>
              <a:t> </a:t>
            </a:r>
            <a:r>
              <a:rPr lang="fi-FI" dirty="0" err="1">
                <a:sym typeface="Wingdings" panose="05000000000000000000" pitchFamily="2" charset="2"/>
              </a:rPr>
              <a:t>Sect</a:t>
            </a:r>
            <a:r>
              <a:rPr lang="fi-FI" dirty="0">
                <a:sym typeface="Wingdings" panose="05000000000000000000" pitchFamily="2" charset="2"/>
              </a:rPr>
              <a:t> of State John Foster </a:t>
            </a:r>
            <a:r>
              <a:rPr lang="fi-FI" dirty="0" err="1">
                <a:sym typeface="Wingdings" panose="05000000000000000000" pitchFamily="2" charset="2"/>
              </a:rPr>
              <a:t>Dulles</a:t>
            </a:r>
            <a:r>
              <a:rPr lang="fi-FI" dirty="0">
                <a:sym typeface="Wingdings" panose="05000000000000000000" pitchFamily="2" charset="2"/>
              </a:rPr>
              <a:t> in Jan 1954)  The US </a:t>
            </a:r>
            <a:r>
              <a:rPr lang="fi-FI" dirty="0" err="1">
                <a:sym typeface="Wingdings" panose="05000000000000000000" pitchFamily="2" charset="2"/>
              </a:rPr>
              <a:t>nuclear</a:t>
            </a:r>
            <a:r>
              <a:rPr lang="fi-FI" dirty="0">
                <a:sym typeface="Wingdings" panose="05000000000000000000" pitchFamily="2" charset="2"/>
              </a:rPr>
              <a:t> </a:t>
            </a:r>
            <a:r>
              <a:rPr lang="fi-FI" dirty="0" err="1">
                <a:sym typeface="Wingdings" panose="05000000000000000000" pitchFamily="2" charset="2"/>
              </a:rPr>
              <a:t>superiority</a:t>
            </a:r>
            <a:r>
              <a:rPr lang="fi-FI" dirty="0">
                <a:sym typeface="Wingdings" panose="05000000000000000000" pitchFamily="2" charset="2"/>
              </a:rPr>
              <a:t> </a:t>
            </a:r>
            <a:r>
              <a:rPr lang="fi-FI" dirty="0" err="1">
                <a:sym typeface="Wingdings" panose="05000000000000000000" pitchFamily="2" charset="2"/>
              </a:rPr>
              <a:t>would</a:t>
            </a:r>
            <a:r>
              <a:rPr lang="fi-FI" dirty="0">
                <a:sym typeface="Wingdings" panose="05000000000000000000" pitchFamily="2" charset="2"/>
              </a:rPr>
              <a:t> </a:t>
            </a:r>
            <a:r>
              <a:rPr lang="fi-FI" dirty="0" err="1">
                <a:sym typeface="Wingdings" panose="05000000000000000000" pitchFamily="2" charset="2"/>
              </a:rPr>
              <a:t>force</a:t>
            </a:r>
            <a:r>
              <a:rPr lang="fi-FI" dirty="0">
                <a:sym typeface="Wingdings" panose="05000000000000000000" pitchFamily="2" charset="2"/>
              </a:rPr>
              <a:t> </a:t>
            </a:r>
            <a:r>
              <a:rPr lang="fi-FI" dirty="0" err="1">
                <a:sym typeface="Wingdings" panose="05000000000000000000" pitchFamily="2" charset="2"/>
              </a:rPr>
              <a:t>concessions</a:t>
            </a:r>
            <a:r>
              <a:rPr lang="fi-FI" dirty="0">
                <a:sym typeface="Wingdings" panose="05000000000000000000" pitchFamily="2" charset="2"/>
              </a:rPr>
              <a:t> </a:t>
            </a:r>
          </a:p>
          <a:p>
            <a:r>
              <a:rPr lang="fi-FI" dirty="0">
                <a:sym typeface="Wingdings" panose="05000000000000000000" pitchFamily="2" charset="2"/>
              </a:rPr>
              <a:t> </a:t>
            </a:r>
            <a:r>
              <a:rPr lang="fi-FI" dirty="0" err="1">
                <a:sym typeface="Wingdings" panose="05000000000000000000" pitchFamily="2" charset="2"/>
              </a:rPr>
              <a:t>increasing</a:t>
            </a:r>
            <a:r>
              <a:rPr lang="fi-FI" dirty="0">
                <a:sym typeface="Wingdings" panose="05000000000000000000" pitchFamily="2" charset="2"/>
              </a:rPr>
              <a:t> </a:t>
            </a:r>
            <a:r>
              <a:rPr lang="fi-FI" dirty="0" err="1">
                <a:sym typeface="Wingdings" panose="05000000000000000000" pitchFamily="2" charset="2"/>
              </a:rPr>
              <a:t>arms</a:t>
            </a:r>
            <a:r>
              <a:rPr lang="fi-FI" dirty="0">
                <a:sym typeface="Wingdings" panose="05000000000000000000" pitchFamily="2" charset="2"/>
              </a:rPr>
              <a:t> </a:t>
            </a:r>
            <a:r>
              <a:rPr lang="fi-FI" dirty="0" err="1">
                <a:sym typeface="Wingdings" panose="05000000000000000000" pitchFamily="2" charset="2"/>
              </a:rPr>
              <a:t>race</a:t>
            </a:r>
            <a:r>
              <a:rPr lang="fi-FI" dirty="0">
                <a:sym typeface="Wingdings" panose="05000000000000000000" pitchFamily="2" charset="2"/>
              </a:rPr>
              <a:t> (</a:t>
            </a:r>
            <a:r>
              <a:rPr lang="fi-FI" dirty="0" err="1">
                <a:sym typeface="Wingdings" panose="05000000000000000000" pitchFamily="2" charset="2"/>
              </a:rPr>
              <a:t>nuclear</a:t>
            </a:r>
            <a:r>
              <a:rPr lang="fi-FI" dirty="0">
                <a:sym typeface="Wingdings" panose="05000000000000000000" pitchFamily="2" charset="2"/>
              </a:rPr>
              <a:t> and </a:t>
            </a:r>
            <a:r>
              <a:rPr lang="fi-FI" dirty="0" err="1">
                <a:sym typeface="Wingdings" panose="05000000000000000000" pitchFamily="2" charset="2"/>
              </a:rPr>
              <a:t>conventional</a:t>
            </a:r>
            <a:r>
              <a:rPr lang="fi-FI" dirty="0">
                <a:sym typeface="Wingdings" panose="05000000000000000000" pitchFamily="2" charset="2"/>
              </a:rPr>
              <a:t>)</a:t>
            </a:r>
          </a:p>
          <a:p>
            <a:r>
              <a:rPr lang="fi-FI" dirty="0" err="1">
                <a:sym typeface="Wingdings" panose="05000000000000000000" pitchFamily="2" charset="2"/>
              </a:rPr>
              <a:t>However</a:t>
            </a:r>
            <a:r>
              <a:rPr lang="fi-FI" dirty="0">
                <a:sym typeface="Wingdings" panose="05000000000000000000" pitchFamily="2" charset="2"/>
              </a:rPr>
              <a:t>,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fear</a:t>
            </a:r>
            <a:r>
              <a:rPr lang="fi-FI" dirty="0">
                <a:sym typeface="Wingdings" panose="05000000000000000000" pitchFamily="2" charset="2"/>
              </a:rPr>
              <a:t> of (</a:t>
            </a:r>
            <a:r>
              <a:rPr lang="fi-FI" dirty="0" err="1">
                <a:sym typeface="Wingdings" panose="05000000000000000000" pitchFamily="2" charset="2"/>
              </a:rPr>
              <a:t>nuclear</a:t>
            </a:r>
            <a:r>
              <a:rPr lang="fi-FI" dirty="0">
                <a:sym typeface="Wingdings" panose="05000000000000000000" pitchFamily="2" charset="2"/>
              </a:rPr>
              <a:t>) </a:t>
            </a:r>
            <a:r>
              <a:rPr lang="fi-FI" dirty="0" err="1">
                <a:sym typeface="Wingdings" panose="05000000000000000000" pitchFamily="2" charset="2"/>
              </a:rPr>
              <a:t>war</a:t>
            </a:r>
            <a:r>
              <a:rPr lang="fi-FI" dirty="0">
                <a:sym typeface="Wingdings" panose="05000000000000000000" pitchFamily="2" charset="2"/>
              </a:rPr>
              <a:t> </a:t>
            </a:r>
            <a:r>
              <a:rPr lang="fi-FI" dirty="0" err="1">
                <a:sym typeface="Wingdings" panose="05000000000000000000" pitchFamily="2" charset="2"/>
              </a:rPr>
              <a:t>convinced</a:t>
            </a:r>
            <a:r>
              <a:rPr lang="fi-FI" dirty="0">
                <a:sym typeface="Wingdings" panose="05000000000000000000" pitchFamily="2" charset="2"/>
              </a:rPr>
              <a:t>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superpower</a:t>
            </a:r>
            <a:r>
              <a:rPr lang="fi-FI" dirty="0">
                <a:sym typeface="Wingdings" panose="05000000000000000000" pitchFamily="2" charset="2"/>
              </a:rPr>
              <a:t> </a:t>
            </a:r>
            <a:r>
              <a:rPr lang="fi-FI" dirty="0" err="1">
                <a:sym typeface="Wingdings" panose="05000000000000000000" pitchFamily="2" charset="2"/>
              </a:rPr>
              <a:t>leaders</a:t>
            </a:r>
            <a:r>
              <a:rPr lang="fi-FI" dirty="0">
                <a:sym typeface="Wingdings" panose="05000000000000000000" pitchFamily="2" charset="2"/>
              </a:rPr>
              <a:t> to </a:t>
            </a:r>
            <a:r>
              <a:rPr lang="fi-FI" dirty="0" err="1">
                <a:sym typeface="Wingdings" panose="05000000000000000000" pitchFamily="2" charset="2"/>
              </a:rPr>
              <a:t>have</a:t>
            </a:r>
            <a:r>
              <a:rPr lang="fi-FI" dirty="0">
                <a:sym typeface="Wingdings" panose="05000000000000000000" pitchFamily="2" charset="2"/>
              </a:rPr>
              <a:t> </a:t>
            </a:r>
            <a:r>
              <a:rPr lang="fi-FI" dirty="0" err="1">
                <a:sym typeface="Wingdings" panose="05000000000000000000" pitchFamily="2" charset="2"/>
              </a:rPr>
              <a:t>periodic</a:t>
            </a:r>
            <a:r>
              <a:rPr lang="fi-FI" dirty="0">
                <a:sym typeface="Wingdings" panose="05000000000000000000" pitchFamily="2" charset="2"/>
              </a:rPr>
              <a:t> </a:t>
            </a:r>
            <a:r>
              <a:rPr lang="fi-FI" dirty="0" err="1">
                <a:sym typeface="Wingdings" panose="05000000000000000000" pitchFamily="2" charset="2"/>
              </a:rPr>
              <a:t>meetings</a:t>
            </a:r>
            <a:r>
              <a:rPr lang="fi-FI" dirty="0"/>
              <a:t> </a:t>
            </a:r>
          </a:p>
          <a:p>
            <a:r>
              <a:rPr lang="fi-FI" dirty="0"/>
              <a:t>Khrushchev’s </a:t>
            </a:r>
            <a:r>
              <a:rPr lang="fi-FI" i="1" dirty="0">
                <a:hlinkClick r:id="rId3"/>
              </a:rPr>
              <a:t>peaceful </a:t>
            </a:r>
            <a:r>
              <a:rPr lang="fi-FI" i="1" dirty="0" err="1">
                <a:hlinkClick r:id="rId3"/>
              </a:rPr>
              <a:t>coexistence</a:t>
            </a:r>
            <a:endParaRPr lang="fi-FI" i="1" dirty="0"/>
          </a:p>
          <a:p>
            <a:endParaRPr lang="fi-FI" dirty="0"/>
          </a:p>
          <a:p>
            <a:endParaRPr lang="fi-FI" dirty="0"/>
          </a:p>
        </p:txBody>
      </p:sp>
    </p:spTree>
    <p:extLst>
      <p:ext uri="{BB962C8B-B14F-4D97-AF65-F5344CB8AC3E}">
        <p14:creationId xmlns:p14="http://schemas.microsoft.com/office/powerpoint/2010/main" val="288965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a:xfrm>
            <a:off x="941231" y="1854558"/>
            <a:ext cx="10515600" cy="4077706"/>
          </a:xfrm>
        </p:spPr>
        <p:txBody>
          <a:bodyPr/>
          <a:lstStyle/>
          <a:p>
            <a:r>
              <a:rPr lang="fi-FI" dirty="0"/>
              <a:t>The </a:t>
            </a:r>
            <a:r>
              <a:rPr lang="fi-FI" i="1" dirty="0" err="1"/>
              <a:t>Geneva</a:t>
            </a:r>
            <a:r>
              <a:rPr lang="fi-FI" i="1" dirty="0"/>
              <a:t> </a:t>
            </a:r>
            <a:r>
              <a:rPr lang="fi-FI" i="1" dirty="0" err="1"/>
              <a:t>summit</a:t>
            </a:r>
            <a:r>
              <a:rPr lang="fi-FI" b="1" dirty="0"/>
              <a:t> </a:t>
            </a:r>
            <a:r>
              <a:rPr lang="fi-FI" dirty="0"/>
              <a:t>in </a:t>
            </a:r>
            <a:r>
              <a:rPr lang="fi-FI" dirty="0" err="1"/>
              <a:t>July</a:t>
            </a:r>
            <a:r>
              <a:rPr lang="fi-FI" dirty="0"/>
              <a:t> 1955 (</a:t>
            </a:r>
            <a:r>
              <a:rPr lang="fi-FI" dirty="0" err="1"/>
              <a:t>the</a:t>
            </a:r>
            <a:r>
              <a:rPr lang="fi-FI" dirty="0"/>
              <a:t> US, </a:t>
            </a:r>
            <a:r>
              <a:rPr lang="fi-FI" dirty="0" err="1"/>
              <a:t>the</a:t>
            </a:r>
            <a:r>
              <a:rPr lang="fi-FI" dirty="0"/>
              <a:t> USSR, Britain, France)</a:t>
            </a:r>
          </a:p>
          <a:p>
            <a:pPr marL="0" indent="0">
              <a:buNone/>
            </a:pPr>
            <a:r>
              <a:rPr lang="fi-FI" dirty="0"/>
              <a:t>- </a:t>
            </a:r>
            <a:r>
              <a:rPr lang="fi-FI" dirty="0" err="1"/>
              <a:t>the</a:t>
            </a:r>
            <a:r>
              <a:rPr lang="fi-FI" dirty="0"/>
              <a:t> </a:t>
            </a:r>
            <a:r>
              <a:rPr lang="fi-FI" dirty="0" err="1"/>
              <a:t>first</a:t>
            </a:r>
            <a:r>
              <a:rPr lang="fi-FI" dirty="0"/>
              <a:t> </a:t>
            </a:r>
            <a:r>
              <a:rPr lang="fi-FI" dirty="0" err="1"/>
              <a:t>meeting</a:t>
            </a:r>
            <a:r>
              <a:rPr lang="fi-FI" dirty="0"/>
              <a:t> of </a:t>
            </a:r>
            <a:r>
              <a:rPr lang="fi-FI" dirty="0" err="1"/>
              <a:t>the</a:t>
            </a:r>
            <a:r>
              <a:rPr lang="fi-FI" dirty="0"/>
              <a:t> </a:t>
            </a:r>
            <a:r>
              <a:rPr lang="fi-FI" dirty="0" err="1"/>
              <a:t>leaders</a:t>
            </a:r>
            <a:r>
              <a:rPr lang="fi-FI" dirty="0"/>
              <a:t> </a:t>
            </a:r>
            <a:r>
              <a:rPr lang="fi-FI" dirty="0" err="1"/>
              <a:t>since</a:t>
            </a:r>
            <a:r>
              <a:rPr lang="fi-FI" dirty="0"/>
              <a:t> </a:t>
            </a:r>
            <a:r>
              <a:rPr lang="fi-FI" dirty="0" err="1"/>
              <a:t>the</a:t>
            </a:r>
            <a:r>
              <a:rPr lang="fi-FI" dirty="0"/>
              <a:t> Potsdam </a:t>
            </a:r>
            <a:r>
              <a:rPr lang="fi-FI" dirty="0" err="1"/>
              <a:t>conference</a:t>
            </a:r>
            <a:endParaRPr lang="fi-FI" dirty="0"/>
          </a:p>
          <a:p>
            <a:pPr>
              <a:buFontTx/>
              <a:buChar char="-"/>
            </a:pPr>
            <a:r>
              <a:rPr lang="fi-FI" dirty="0" err="1"/>
              <a:t>nuclear</a:t>
            </a:r>
            <a:r>
              <a:rPr lang="fi-FI" dirty="0"/>
              <a:t> </a:t>
            </a:r>
            <a:r>
              <a:rPr lang="fi-FI" dirty="0" err="1"/>
              <a:t>weapons</a:t>
            </a:r>
            <a:r>
              <a:rPr lang="fi-FI" dirty="0"/>
              <a:t> and Germany main </a:t>
            </a:r>
            <a:r>
              <a:rPr lang="fi-FI" dirty="0" err="1"/>
              <a:t>items</a:t>
            </a:r>
            <a:r>
              <a:rPr lang="fi-FI" dirty="0"/>
              <a:t> on </a:t>
            </a:r>
            <a:r>
              <a:rPr lang="fi-FI" dirty="0" err="1"/>
              <a:t>the</a:t>
            </a:r>
            <a:r>
              <a:rPr lang="fi-FI" dirty="0"/>
              <a:t> agenda</a:t>
            </a:r>
          </a:p>
          <a:p>
            <a:pPr>
              <a:buFontTx/>
              <a:buChar char="-"/>
            </a:pPr>
            <a:r>
              <a:rPr lang="fi-FI" dirty="0"/>
              <a:t>some </a:t>
            </a:r>
            <a:r>
              <a:rPr lang="fi-FI" dirty="0" err="1"/>
              <a:t>results</a:t>
            </a:r>
            <a:r>
              <a:rPr lang="fi-FI" dirty="0"/>
              <a:t> of the </a:t>
            </a:r>
            <a:r>
              <a:rPr lang="fi-FI" i="1" dirty="0">
                <a:hlinkClick r:id="rId2"/>
              </a:rPr>
              <a:t>’</a:t>
            </a:r>
            <a:r>
              <a:rPr lang="fi-FI" i="1" dirty="0" err="1">
                <a:hlinkClick r:id="rId2"/>
              </a:rPr>
              <a:t>Geneva</a:t>
            </a:r>
            <a:r>
              <a:rPr lang="fi-FI" i="1" dirty="0">
                <a:hlinkClick r:id="rId2"/>
              </a:rPr>
              <a:t> </a:t>
            </a:r>
            <a:r>
              <a:rPr lang="fi-FI" i="1" dirty="0" err="1">
                <a:hlinkClick r:id="rId2"/>
              </a:rPr>
              <a:t>spirit</a:t>
            </a:r>
            <a:r>
              <a:rPr lang="fi-FI" dirty="0"/>
              <a:t>’: The </a:t>
            </a:r>
            <a:r>
              <a:rPr lang="fi-FI" dirty="0" err="1"/>
              <a:t>allied</a:t>
            </a:r>
            <a:r>
              <a:rPr lang="fi-FI" dirty="0"/>
              <a:t> </a:t>
            </a:r>
            <a:r>
              <a:rPr lang="fi-FI" dirty="0" err="1"/>
              <a:t>occupation</a:t>
            </a:r>
            <a:r>
              <a:rPr lang="fi-FI" dirty="0"/>
              <a:t> in </a:t>
            </a:r>
            <a:r>
              <a:rPr lang="fi-FI" dirty="0" err="1"/>
              <a:t>Austria</a:t>
            </a:r>
            <a:r>
              <a:rPr lang="fi-FI" dirty="0"/>
              <a:t> </a:t>
            </a:r>
            <a:r>
              <a:rPr lang="fi-FI" dirty="0" err="1"/>
              <a:t>ended</a:t>
            </a:r>
            <a:r>
              <a:rPr lang="fi-FI" dirty="0"/>
              <a:t> and its </a:t>
            </a:r>
            <a:r>
              <a:rPr lang="fi-FI" dirty="0" err="1"/>
              <a:t>neutrality</a:t>
            </a:r>
            <a:r>
              <a:rPr lang="fi-FI" dirty="0"/>
              <a:t> </a:t>
            </a:r>
            <a:r>
              <a:rPr lang="fi-FI" dirty="0" err="1"/>
              <a:t>was</a:t>
            </a:r>
            <a:r>
              <a:rPr lang="fi-FI" dirty="0"/>
              <a:t> </a:t>
            </a:r>
            <a:r>
              <a:rPr lang="fi-FI" dirty="0" err="1"/>
              <a:t>guaranteed</a:t>
            </a:r>
            <a:r>
              <a:rPr lang="fi-FI" dirty="0"/>
              <a:t>; the </a:t>
            </a:r>
            <a:r>
              <a:rPr lang="fi-FI" dirty="0" err="1"/>
              <a:t>Soviet</a:t>
            </a:r>
            <a:r>
              <a:rPr lang="fi-FI" dirty="0"/>
              <a:t> </a:t>
            </a:r>
            <a:r>
              <a:rPr lang="fi-FI" dirty="0" err="1"/>
              <a:t>returned</a:t>
            </a:r>
            <a:r>
              <a:rPr lang="fi-FI" dirty="0"/>
              <a:t> the Porkkala </a:t>
            </a:r>
            <a:r>
              <a:rPr lang="fi-FI" dirty="0" err="1"/>
              <a:t>naval</a:t>
            </a:r>
            <a:r>
              <a:rPr lang="fi-FI" dirty="0"/>
              <a:t> </a:t>
            </a:r>
            <a:r>
              <a:rPr lang="fi-FI" dirty="0" err="1"/>
              <a:t>base</a:t>
            </a:r>
            <a:r>
              <a:rPr lang="fi-FI" dirty="0"/>
              <a:t> to Finland</a:t>
            </a:r>
          </a:p>
          <a:p>
            <a:pPr>
              <a:buFontTx/>
              <a:buChar char="-"/>
            </a:pPr>
            <a:r>
              <a:rPr lang="fi-FI" dirty="0"/>
              <a:t>no </a:t>
            </a:r>
            <a:r>
              <a:rPr lang="fi-FI" dirty="0" err="1"/>
              <a:t>concrete</a:t>
            </a:r>
            <a:r>
              <a:rPr lang="fi-FI" dirty="0"/>
              <a:t> </a:t>
            </a:r>
            <a:r>
              <a:rPr lang="fi-FI" dirty="0" err="1"/>
              <a:t>decisions</a:t>
            </a:r>
            <a:r>
              <a:rPr lang="fi-FI" dirty="0"/>
              <a:t> for </a:t>
            </a:r>
            <a:r>
              <a:rPr lang="fi-FI" dirty="0" err="1"/>
              <a:t>disarmament</a:t>
            </a:r>
            <a:r>
              <a:rPr lang="fi-FI" dirty="0"/>
              <a:t> </a:t>
            </a:r>
          </a:p>
        </p:txBody>
      </p:sp>
    </p:spTree>
    <p:extLst>
      <p:ext uri="{BB962C8B-B14F-4D97-AF65-F5344CB8AC3E}">
        <p14:creationId xmlns:p14="http://schemas.microsoft.com/office/powerpoint/2010/main" val="139816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b="1" u="sng" dirty="0"/>
              <a:t>B. </a:t>
            </a:r>
            <a:r>
              <a:rPr lang="fi-FI" b="1" u="sng" dirty="0" err="1"/>
              <a:t>Nuclear</a:t>
            </a:r>
            <a:r>
              <a:rPr lang="fi-FI" b="1" u="sng" dirty="0"/>
              <a:t> </a:t>
            </a:r>
            <a:r>
              <a:rPr lang="fi-FI" b="1" u="sng" dirty="0" err="1"/>
              <a:t>agreements</a:t>
            </a:r>
            <a:r>
              <a:rPr lang="fi-FI" b="1" u="sng" dirty="0"/>
              <a:t> in </a:t>
            </a:r>
            <a:r>
              <a:rPr lang="fi-FI" b="1" u="sng" dirty="0" err="1"/>
              <a:t>the</a:t>
            </a:r>
            <a:r>
              <a:rPr lang="fi-FI" b="1" u="sng" dirty="0"/>
              <a:t> 1960´s</a:t>
            </a:r>
          </a:p>
        </p:txBody>
      </p:sp>
      <p:sp>
        <p:nvSpPr>
          <p:cNvPr id="3" name="Sisällön paikkamerkki 2"/>
          <p:cNvSpPr>
            <a:spLocks noGrp="1"/>
          </p:cNvSpPr>
          <p:nvPr>
            <p:ph idx="1"/>
          </p:nvPr>
        </p:nvSpPr>
        <p:spPr/>
        <p:txBody>
          <a:bodyPr>
            <a:normAutofit fontScale="85000" lnSpcReduction="20000"/>
          </a:bodyPr>
          <a:lstStyle/>
          <a:p>
            <a:r>
              <a:rPr lang="fi-FI" dirty="0" err="1"/>
              <a:t>From</a:t>
            </a:r>
            <a:r>
              <a:rPr lang="fi-FI" dirty="0"/>
              <a:t> </a:t>
            </a:r>
            <a:r>
              <a:rPr lang="fi-FI" dirty="0" err="1"/>
              <a:t>the</a:t>
            </a:r>
            <a:r>
              <a:rPr lang="fi-FI" dirty="0"/>
              <a:t> </a:t>
            </a:r>
            <a:r>
              <a:rPr lang="fi-FI" dirty="0" err="1"/>
              <a:t>beginning</a:t>
            </a:r>
            <a:r>
              <a:rPr lang="fi-FI" dirty="0"/>
              <a:t> of 1960´s: </a:t>
            </a:r>
            <a:r>
              <a:rPr lang="fi-FI" dirty="0" err="1"/>
              <a:t>The</a:t>
            </a:r>
            <a:r>
              <a:rPr lang="fi-FI" dirty="0"/>
              <a:t> </a:t>
            </a:r>
            <a:r>
              <a:rPr lang="fi-FI" dirty="0" err="1"/>
              <a:t>strategies</a:t>
            </a:r>
            <a:r>
              <a:rPr lang="fi-FI" dirty="0"/>
              <a:t> of </a:t>
            </a:r>
            <a:r>
              <a:rPr lang="fi-FI" i="1" dirty="0"/>
              <a:t>Mutual </a:t>
            </a:r>
            <a:r>
              <a:rPr lang="fi-FI" i="1" dirty="0" err="1"/>
              <a:t>Assured</a:t>
            </a:r>
            <a:r>
              <a:rPr lang="fi-FI" i="1" dirty="0"/>
              <a:t> </a:t>
            </a:r>
            <a:r>
              <a:rPr lang="fi-FI" i="1" dirty="0" err="1"/>
              <a:t>Destruction</a:t>
            </a:r>
            <a:r>
              <a:rPr lang="fi-FI" i="1" dirty="0"/>
              <a:t> </a:t>
            </a:r>
            <a:r>
              <a:rPr lang="fi-FI" dirty="0"/>
              <a:t>(MAD) and </a:t>
            </a:r>
            <a:r>
              <a:rPr lang="fi-FI" i="1" dirty="0" err="1">
                <a:hlinkClick r:id="rId2"/>
              </a:rPr>
              <a:t>flexible</a:t>
            </a:r>
            <a:r>
              <a:rPr lang="fi-FI" i="1" dirty="0">
                <a:hlinkClick r:id="rId2"/>
              </a:rPr>
              <a:t> </a:t>
            </a:r>
            <a:r>
              <a:rPr lang="fi-FI" i="1" dirty="0" err="1">
                <a:hlinkClick r:id="rId2"/>
              </a:rPr>
              <a:t>response</a:t>
            </a:r>
            <a:r>
              <a:rPr lang="fi-FI" i="1" dirty="0">
                <a:hlinkClick r:id="rId2"/>
              </a:rPr>
              <a:t> </a:t>
            </a:r>
            <a:r>
              <a:rPr lang="fi-FI" i="1" dirty="0"/>
              <a:t>(</a:t>
            </a:r>
            <a:r>
              <a:rPr lang="fi-FI" dirty="0" err="1"/>
              <a:t>formulated</a:t>
            </a:r>
            <a:r>
              <a:rPr lang="fi-FI" dirty="0"/>
              <a:t> </a:t>
            </a:r>
            <a:r>
              <a:rPr lang="fi-FI" dirty="0" err="1"/>
              <a:t>by</a:t>
            </a:r>
            <a:r>
              <a:rPr lang="fi-FI" dirty="0"/>
              <a:t> R. </a:t>
            </a:r>
            <a:r>
              <a:rPr lang="fi-FI" dirty="0" err="1"/>
              <a:t>McNamara</a:t>
            </a:r>
            <a:r>
              <a:rPr lang="fi-FI" dirty="0"/>
              <a:t> </a:t>
            </a:r>
            <a:r>
              <a:rPr lang="fi-FI" dirty="0" err="1"/>
              <a:t>vs</a:t>
            </a:r>
            <a:r>
              <a:rPr lang="fi-FI" dirty="0"/>
              <a:t> </a:t>
            </a:r>
            <a:r>
              <a:rPr lang="fi-FI" dirty="0" err="1"/>
              <a:t>Dulles</a:t>
            </a:r>
            <a:r>
              <a:rPr lang="fi-FI" dirty="0"/>
              <a:t>’ </a:t>
            </a:r>
            <a:r>
              <a:rPr lang="fi-FI" dirty="0" err="1"/>
              <a:t>Massive</a:t>
            </a:r>
            <a:r>
              <a:rPr lang="fi-FI" dirty="0"/>
              <a:t> </a:t>
            </a:r>
            <a:r>
              <a:rPr lang="fi-FI" dirty="0" err="1"/>
              <a:t>Retalliation</a:t>
            </a:r>
            <a:r>
              <a:rPr lang="fi-FI" dirty="0"/>
              <a:t>)</a:t>
            </a:r>
            <a:r>
              <a:rPr lang="fi-FI" i="1" dirty="0"/>
              <a:t> </a:t>
            </a:r>
            <a:r>
              <a:rPr lang="fi-FI" dirty="0"/>
              <a:t>&gt; ’</a:t>
            </a:r>
            <a:r>
              <a:rPr lang="fi-FI" dirty="0" err="1"/>
              <a:t>nuclear</a:t>
            </a:r>
            <a:r>
              <a:rPr lang="fi-FI" dirty="0"/>
              <a:t> </a:t>
            </a:r>
            <a:r>
              <a:rPr lang="fi-FI" dirty="0" err="1"/>
              <a:t>deterrence</a:t>
            </a:r>
            <a:r>
              <a:rPr lang="fi-FI" dirty="0"/>
              <a:t>’ </a:t>
            </a:r>
            <a:r>
              <a:rPr lang="fi-FI" dirty="0" err="1"/>
              <a:t>based</a:t>
            </a:r>
            <a:r>
              <a:rPr lang="fi-FI" dirty="0"/>
              <a:t> on the </a:t>
            </a:r>
            <a:r>
              <a:rPr lang="fi-FI" dirty="0" err="1"/>
              <a:t>capacity</a:t>
            </a:r>
            <a:r>
              <a:rPr lang="fi-FI" dirty="0"/>
              <a:t> for a </a:t>
            </a:r>
            <a:r>
              <a:rPr lang="fi-FI" dirty="0" err="1"/>
              <a:t>true</a:t>
            </a:r>
            <a:r>
              <a:rPr lang="fi-FI" dirty="0"/>
              <a:t> </a:t>
            </a:r>
            <a:r>
              <a:rPr lang="fi-FI" dirty="0" err="1"/>
              <a:t>second-strike</a:t>
            </a:r>
            <a:r>
              <a:rPr lang="fi-FI" dirty="0"/>
              <a:t> (’</a:t>
            </a:r>
            <a:r>
              <a:rPr lang="fi-FI" dirty="0" err="1"/>
              <a:t>retaliatory</a:t>
            </a:r>
            <a:r>
              <a:rPr lang="fi-FI" dirty="0"/>
              <a:t> </a:t>
            </a:r>
            <a:r>
              <a:rPr lang="fi-FI" dirty="0" err="1"/>
              <a:t>strike</a:t>
            </a:r>
            <a:r>
              <a:rPr lang="fi-FI" dirty="0"/>
              <a:t>’) </a:t>
            </a:r>
            <a:r>
              <a:rPr lang="fi-FI" dirty="0" err="1"/>
              <a:t>after</a:t>
            </a:r>
            <a:r>
              <a:rPr lang="fi-FI" dirty="0"/>
              <a:t> a </a:t>
            </a:r>
            <a:r>
              <a:rPr lang="fi-FI" dirty="0" err="1"/>
              <a:t>first-strike</a:t>
            </a:r>
            <a:r>
              <a:rPr lang="fi-FI" dirty="0"/>
              <a:t> made </a:t>
            </a:r>
            <a:r>
              <a:rPr lang="fi-FI" dirty="0" err="1"/>
              <a:t>by</a:t>
            </a:r>
            <a:r>
              <a:rPr lang="fi-FI" dirty="0"/>
              <a:t> an </a:t>
            </a:r>
            <a:r>
              <a:rPr lang="fi-FI" dirty="0" err="1"/>
              <a:t>enemy</a:t>
            </a:r>
            <a:endParaRPr lang="fi-FI" dirty="0"/>
          </a:p>
          <a:p>
            <a:r>
              <a:rPr lang="fi-FI" dirty="0" err="1"/>
              <a:t>After</a:t>
            </a:r>
            <a:r>
              <a:rPr lang="fi-FI" dirty="0"/>
              <a:t> the </a:t>
            </a:r>
            <a:r>
              <a:rPr lang="fi-FI" i="1" dirty="0" err="1"/>
              <a:t>Cuban</a:t>
            </a:r>
            <a:r>
              <a:rPr lang="fi-FI" i="1" dirty="0"/>
              <a:t> </a:t>
            </a:r>
            <a:r>
              <a:rPr lang="fi-FI" i="1" dirty="0" err="1"/>
              <a:t>Missile</a:t>
            </a:r>
            <a:r>
              <a:rPr lang="fi-FI" i="1" dirty="0"/>
              <a:t> </a:t>
            </a:r>
            <a:r>
              <a:rPr lang="fi-FI" i="1" dirty="0" err="1"/>
              <a:t>Crisis</a:t>
            </a:r>
            <a:r>
              <a:rPr lang="fi-FI" dirty="0"/>
              <a:t> (</a:t>
            </a:r>
            <a:r>
              <a:rPr lang="fi-FI" dirty="0" err="1"/>
              <a:t>Oct</a:t>
            </a:r>
            <a:r>
              <a:rPr lang="fi-FI" dirty="0"/>
              <a:t> 1962) the USA and the USSR </a:t>
            </a:r>
            <a:r>
              <a:rPr lang="fi-FI" dirty="0" err="1"/>
              <a:t>signed</a:t>
            </a:r>
            <a:r>
              <a:rPr lang="fi-FI" dirty="0"/>
              <a:t> (</a:t>
            </a:r>
            <a:r>
              <a:rPr lang="fi-FI" dirty="0" err="1"/>
              <a:t>with</a:t>
            </a:r>
            <a:r>
              <a:rPr lang="fi-FI" dirty="0"/>
              <a:t> the UK) </a:t>
            </a:r>
            <a:r>
              <a:rPr lang="fi-FI" u="sng" dirty="0">
                <a:hlinkClick r:id="rId3"/>
              </a:rPr>
              <a:t>the </a:t>
            </a:r>
            <a:r>
              <a:rPr lang="fi-FI" i="1" u="sng" dirty="0" err="1">
                <a:hlinkClick r:id="rId3"/>
              </a:rPr>
              <a:t>Nuclear</a:t>
            </a:r>
            <a:r>
              <a:rPr lang="fi-FI" i="1" u="sng" dirty="0">
                <a:hlinkClick r:id="rId3"/>
              </a:rPr>
              <a:t> </a:t>
            </a:r>
            <a:r>
              <a:rPr lang="fi-FI" i="1" u="sng" dirty="0" err="1">
                <a:hlinkClick r:id="rId3"/>
              </a:rPr>
              <a:t>Test</a:t>
            </a:r>
            <a:r>
              <a:rPr lang="fi-FI" i="1" u="sng" dirty="0">
                <a:hlinkClick r:id="rId3"/>
              </a:rPr>
              <a:t> </a:t>
            </a:r>
            <a:r>
              <a:rPr lang="fi-FI" i="1" u="sng" dirty="0" err="1">
                <a:hlinkClick r:id="rId3"/>
              </a:rPr>
              <a:t>Ban</a:t>
            </a:r>
            <a:r>
              <a:rPr lang="fi-FI" i="1" u="sng" dirty="0">
                <a:hlinkClick r:id="rId3"/>
              </a:rPr>
              <a:t> </a:t>
            </a:r>
            <a:r>
              <a:rPr lang="fi-FI" i="1" u="sng" dirty="0" err="1">
                <a:hlinkClick r:id="rId3"/>
              </a:rPr>
              <a:t>Treaty</a:t>
            </a:r>
            <a:r>
              <a:rPr lang="fi-FI" i="1" u="sng" dirty="0">
                <a:hlinkClick r:id="rId3"/>
              </a:rPr>
              <a:t> </a:t>
            </a:r>
            <a:r>
              <a:rPr lang="fi-FI" dirty="0"/>
              <a:t>in 1963 </a:t>
            </a:r>
          </a:p>
          <a:p>
            <a:pPr>
              <a:buFontTx/>
              <a:buChar char="-"/>
            </a:pPr>
            <a:r>
              <a:rPr lang="fi-FI" dirty="0" err="1"/>
              <a:t>the</a:t>
            </a:r>
            <a:r>
              <a:rPr lang="fi-FI" dirty="0"/>
              <a:t> </a:t>
            </a:r>
            <a:r>
              <a:rPr lang="fi-FI" dirty="0" err="1"/>
              <a:t>signatories</a:t>
            </a:r>
            <a:r>
              <a:rPr lang="fi-FI" dirty="0"/>
              <a:t> </a:t>
            </a:r>
            <a:r>
              <a:rPr lang="fi-FI" dirty="0" err="1"/>
              <a:t>agreed</a:t>
            </a:r>
            <a:r>
              <a:rPr lang="fi-FI" dirty="0"/>
              <a:t> to </a:t>
            </a:r>
            <a:r>
              <a:rPr lang="fi-FI" dirty="0" err="1"/>
              <a:t>cease</a:t>
            </a:r>
            <a:r>
              <a:rPr lang="fi-FI" dirty="0"/>
              <a:t> </a:t>
            </a:r>
            <a:r>
              <a:rPr lang="fi-FI" dirty="0" err="1"/>
              <a:t>underwater</a:t>
            </a:r>
            <a:r>
              <a:rPr lang="fi-FI" dirty="0"/>
              <a:t>, </a:t>
            </a:r>
            <a:r>
              <a:rPr lang="fi-FI" dirty="0" err="1"/>
              <a:t>space</a:t>
            </a:r>
            <a:r>
              <a:rPr lang="fi-FI" dirty="0"/>
              <a:t> and </a:t>
            </a:r>
            <a:r>
              <a:rPr lang="fi-FI" dirty="0" err="1"/>
              <a:t>atmospheric</a:t>
            </a:r>
            <a:r>
              <a:rPr lang="fi-FI" dirty="0"/>
              <a:t> </a:t>
            </a:r>
            <a:r>
              <a:rPr lang="fi-FI" dirty="0" err="1"/>
              <a:t>testing</a:t>
            </a:r>
            <a:r>
              <a:rPr lang="fi-FI" dirty="0"/>
              <a:t> of </a:t>
            </a:r>
            <a:r>
              <a:rPr lang="fi-FI" dirty="0" err="1"/>
              <a:t>nuclear</a:t>
            </a:r>
            <a:r>
              <a:rPr lang="fi-FI" dirty="0"/>
              <a:t> </a:t>
            </a:r>
            <a:r>
              <a:rPr lang="fi-FI" dirty="0" err="1"/>
              <a:t>weapons</a:t>
            </a:r>
            <a:r>
              <a:rPr lang="fi-FI" dirty="0"/>
              <a:t> (underground </a:t>
            </a:r>
            <a:r>
              <a:rPr lang="fi-FI" dirty="0" err="1"/>
              <a:t>detonations</a:t>
            </a:r>
            <a:r>
              <a:rPr lang="fi-FI" dirty="0"/>
              <a:t> </a:t>
            </a:r>
            <a:r>
              <a:rPr lang="fi-FI" dirty="0" err="1"/>
              <a:t>were</a:t>
            </a:r>
            <a:r>
              <a:rPr lang="fi-FI" dirty="0"/>
              <a:t> </a:t>
            </a:r>
            <a:r>
              <a:rPr lang="fi-FI" dirty="0" err="1"/>
              <a:t>not</a:t>
            </a:r>
            <a:r>
              <a:rPr lang="fi-FI" dirty="0"/>
              <a:t> </a:t>
            </a:r>
            <a:r>
              <a:rPr lang="fi-FI" dirty="0" err="1"/>
              <a:t>denied</a:t>
            </a:r>
            <a:r>
              <a:rPr lang="fi-FI" dirty="0"/>
              <a:t>) </a:t>
            </a:r>
          </a:p>
          <a:p>
            <a:pPr>
              <a:buFontTx/>
              <a:buChar char="-"/>
            </a:pPr>
            <a:r>
              <a:rPr lang="fi-FI" dirty="0"/>
              <a:t>In 1963 </a:t>
            </a:r>
            <a:r>
              <a:rPr lang="fi-FI" dirty="0" err="1"/>
              <a:t>four</a:t>
            </a:r>
            <a:r>
              <a:rPr lang="fi-FI" dirty="0"/>
              <a:t> </a:t>
            </a:r>
            <a:r>
              <a:rPr lang="fi-FI" dirty="0" err="1"/>
              <a:t>countries</a:t>
            </a:r>
            <a:r>
              <a:rPr lang="fi-FI" dirty="0"/>
              <a:t> </a:t>
            </a:r>
            <a:r>
              <a:rPr lang="fi-FI" dirty="0" err="1"/>
              <a:t>had</a:t>
            </a:r>
            <a:r>
              <a:rPr lang="fi-FI" dirty="0"/>
              <a:t> </a:t>
            </a:r>
            <a:r>
              <a:rPr lang="fi-FI" dirty="0" err="1"/>
              <a:t>atom</a:t>
            </a:r>
            <a:r>
              <a:rPr lang="fi-FI" dirty="0"/>
              <a:t> </a:t>
            </a:r>
            <a:r>
              <a:rPr lang="fi-FI" dirty="0" err="1"/>
              <a:t>bombs</a:t>
            </a:r>
            <a:r>
              <a:rPr lang="fi-FI" dirty="0"/>
              <a:t>:</a:t>
            </a:r>
          </a:p>
          <a:p>
            <a:pPr marL="0" indent="0">
              <a:buNone/>
            </a:pPr>
            <a:r>
              <a:rPr lang="fi-FI" dirty="0">
                <a:sym typeface="Wingdings" panose="05000000000000000000" pitchFamily="2" charset="2"/>
              </a:rPr>
              <a:t></a:t>
            </a:r>
            <a:r>
              <a:rPr lang="fi-FI" dirty="0"/>
              <a:t>The USA (</a:t>
            </a:r>
            <a:r>
              <a:rPr lang="fi-FI" dirty="0" err="1"/>
              <a:t>since</a:t>
            </a:r>
            <a:r>
              <a:rPr lang="fi-FI" dirty="0"/>
              <a:t> 1945), </a:t>
            </a:r>
            <a:r>
              <a:rPr lang="fi-FI" dirty="0" err="1"/>
              <a:t>the</a:t>
            </a:r>
            <a:r>
              <a:rPr lang="fi-FI" dirty="0"/>
              <a:t> USSR (1949), Britain (1952), France (1960)</a:t>
            </a:r>
          </a:p>
          <a:p>
            <a:pPr>
              <a:buFontTx/>
              <a:buChar char="-"/>
            </a:pPr>
            <a:r>
              <a:rPr lang="fi-FI" dirty="0"/>
              <a:t>Next </a:t>
            </a:r>
            <a:r>
              <a:rPr lang="fi-FI" dirty="0" err="1"/>
              <a:t>year</a:t>
            </a:r>
            <a:r>
              <a:rPr lang="fi-FI" dirty="0"/>
              <a:t> </a:t>
            </a:r>
            <a:r>
              <a:rPr lang="fi-FI" dirty="0" err="1"/>
              <a:t>also</a:t>
            </a:r>
            <a:r>
              <a:rPr lang="fi-FI" dirty="0"/>
              <a:t> </a:t>
            </a:r>
            <a:r>
              <a:rPr lang="fi-FI" dirty="0" err="1"/>
              <a:t>the</a:t>
            </a:r>
            <a:r>
              <a:rPr lang="fi-FI" dirty="0"/>
              <a:t> PRC </a:t>
            </a:r>
            <a:r>
              <a:rPr lang="fi-FI" dirty="0" err="1"/>
              <a:t>detonated</a:t>
            </a:r>
            <a:r>
              <a:rPr lang="fi-FI" dirty="0"/>
              <a:t> its </a:t>
            </a:r>
            <a:r>
              <a:rPr lang="fi-FI" dirty="0" err="1"/>
              <a:t>first</a:t>
            </a:r>
            <a:r>
              <a:rPr lang="fi-FI" dirty="0"/>
              <a:t> </a:t>
            </a:r>
            <a:r>
              <a:rPr lang="fi-FI" dirty="0" err="1"/>
              <a:t>nuclear</a:t>
            </a:r>
            <a:r>
              <a:rPr lang="fi-FI" dirty="0"/>
              <a:t> </a:t>
            </a:r>
            <a:r>
              <a:rPr lang="fi-FI" dirty="0" err="1"/>
              <a:t>weapons</a:t>
            </a:r>
            <a:endParaRPr lang="fi-FI" dirty="0"/>
          </a:p>
          <a:p>
            <a:pPr>
              <a:buFont typeface="Wingdings" panose="05000000000000000000" pitchFamily="2" charset="2"/>
              <a:buChar char="à"/>
            </a:pPr>
            <a:r>
              <a:rPr lang="en-US" i="1" u="sng" dirty="0">
                <a:hlinkClick r:id="rId4"/>
              </a:rPr>
              <a:t>The Non-Proliferation Treaty</a:t>
            </a:r>
            <a:r>
              <a:rPr lang="en-US" i="1" dirty="0">
                <a:hlinkClick r:id="rId4"/>
              </a:rPr>
              <a:t> </a:t>
            </a:r>
            <a:r>
              <a:rPr lang="en-US" i="1" dirty="0"/>
              <a:t>(NPT) </a:t>
            </a:r>
            <a:r>
              <a:rPr lang="en-US" dirty="0"/>
              <a:t>was made in 1968 to keep nuclear technology among these five countries, they promised not to share it  </a:t>
            </a:r>
            <a:endParaRPr lang="fi-FI" dirty="0"/>
          </a:p>
        </p:txBody>
      </p:sp>
    </p:spTree>
    <p:extLst>
      <p:ext uri="{BB962C8B-B14F-4D97-AF65-F5344CB8AC3E}">
        <p14:creationId xmlns:p14="http://schemas.microsoft.com/office/powerpoint/2010/main" val="148287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br>
              <a:rPr lang="fi-FI" b="1" u="sng" dirty="0"/>
            </a:br>
            <a:r>
              <a:rPr lang="fi-FI" sz="2800" b="1" u="sng" dirty="0"/>
              <a:t>C. </a:t>
            </a:r>
            <a:r>
              <a:rPr lang="fi-FI" sz="2800" b="1" u="sng" dirty="0" err="1"/>
              <a:t>Détente</a:t>
            </a:r>
            <a:r>
              <a:rPr lang="fi-FI" sz="2800" b="1" u="sng" dirty="0"/>
              <a:t>, 1969-75</a:t>
            </a:r>
            <a:endParaRPr lang="fi-FI" sz="2800" dirty="0"/>
          </a:p>
        </p:txBody>
      </p:sp>
      <p:sp>
        <p:nvSpPr>
          <p:cNvPr id="5" name="Sisällön paikkamerkki 4"/>
          <p:cNvSpPr>
            <a:spLocks noGrp="1"/>
          </p:cNvSpPr>
          <p:nvPr>
            <p:ph idx="1"/>
          </p:nvPr>
        </p:nvSpPr>
        <p:spPr/>
        <p:txBody>
          <a:bodyPr>
            <a:normAutofit lnSpcReduction="10000"/>
          </a:bodyPr>
          <a:lstStyle/>
          <a:p>
            <a:pPr marL="0" indent="0">
              <a:buNone/>
            </a:pPr>
            <a:r>
              <a:rPr lang="fi-FI" b="1" dirty="0"/>
              <a:t>A PAIR WORK:</a:t>
            </a:r>
          </a:p>
          <a:p>
            <a:pPr marL="0" indent="0">
              <a:buNone/>
            </a:pPr>
            <a:endParaRPr lang="fi-FI" b="1" dirty="0"/>
          </a:p>
          <a:p>
            <a:pPr marL="0" indent="0">
              <a:buNone/>
            </a:pPr>
            <a:r>
              <a:rPr lang="fi-FI" dirty="0" err="1"/>
              <a:t>Assess</a:t>
            </a:r>
            <a:r>
              <a:rPr lang="fi-FI" dirty="0"/>
              <a:t> </a:t>
            </a:r>
            <a:r>
              <a:rPr lang="fi-FI" dirty="0" err="1"/>
              <a:t>the</a:t>
            </a:r>
            <a:r>
              <a:rPr lang="fi-FI" dirty="0"/>
              <a:t> </a:t>
            </a:r>
            <a:r>
              <a:rPr lang="fi-FI" dirty="0" err="1"/>
              <a:t>importance</a:t>
            </a:r>
            <a:r>
              <a:rPr lang="fi-FI" dirty="0"/>
              <a:t> of </a:t>
            </a:r>
            <a:r>
              <a:rPr lang="fi-FI" dirty="0" err="1"/>
              <a:t>the</a:t>
            </a:r>
            <a:r>
              <a:rPr lang="fi-FI" dirty="0"/>
              <a:t> </a:t>
            </a:r>
            <a:r>
              <a:rPr lang="fi-FI" dirty="0" err="1"/>
              <a:t>following</a:t>
            </a:r>
            <a:r>
              <a:rPr lang="fi-FI" dirty="0"/>
              <a:t> to </a:t>
            </a:r>
            <a:r>
              <a:rPr lang="fi-FI" dirty="0" err="1"/>
              <a:t>the</a:t>
            </a:r>
            <a:r>
              <a:rPr lang="fi-FI" dirty="0"/>
              <a:t> </a:t>
            </a:r>
            <a:r>
              <a:rPr lang="fi-FI" dirty="0" err="1"/>
              <a:t>beginning</a:t>
            </a:r>
            <a:r>
              <a:rPr lang="fi-FI" dirty="0"/>
              <a:t> of </a:t>
            </a:r>
            <a:r>
              <a:rPr lang="fi-FI" dirty="0" err="1"/>
              <a:t>superpower</a:t>
            </a:r>
            <a:r>
              <a:rPr lang="fi-FI" dirty="0"/>
              <a:t> </a:t>
            </a:r>
            <a:r>
              <a:rPr lang="fi-FI" dirty="0" err="1"/>
              <a:t>détente</a:t>
            </a:r>
            <a:r>
              <a:rPr lang="fi-FI" dirty="0"/>
              <a:t>:</a:t>
            </a:r>
          </a:p>
          <a:p>
            <a:pPr marL="0" indent="0">
              <a:buNone/>
            </a:pPr>
            <a:endParaRPr lang="fi-FI" dirty="0"/>
          </a:p>
          <a:p>
            <a:pPr marL="0" indent="0">
              <a:buNone/>
            </a:pPr>
            <a:r>
              <a:rPr lang="fi-FI" dirty="0"/>
              <a:t>- The </a:t>
            </a:r>
            <a:r>
              <a:rPr lang="fi-FI" dirty="0" err="1"/>
              <a:t>economic</a:t>
            </a:r>
            <a:r>
              <a:rPr lang="fi-FI" dirty="0"/>
              <a:t> </a:t>
            </a:r>
            <a:r>
              <a:rPr lang="fi-FI" dirty="0" err="1"/>
              <a:t>stagnation</a:t>
            </a:r>
            <a:r>
              <a:rPr lang="fi-FI" dirty="0"/>
              <a:t> in </a:t>
            </a:r>
            <a:r>
              <a:rPr lang="fi-FI" dirty="0" err="1"/>
              <a:t>the</a:t>
            </a:r>
            <a:r>
              <a:rPr lang="fi-FI" dirty="0"/>
              <a:t> USSR</a:t>
            </a:r>
          </a:p>
          <a:p>
            <a:pPr marL="0" indent="0">
              <a:buNone/>
            </a:pPr>
            <a:r>
              <a:rPr lang="fi-FI" dirty="0"/>
              <a:t>- </a:t>
            </a:r>
            <a:r>
              <a:rPr lang="fi-FI" dirty="0" err="1"/>
              <a:t>Sino-Soviet</a:t>
            </a:r>
            <a:r>
              <a:rPr lang="fi-FI" dirty="0"/>
              <a:t> </a:t>
            </a:r>
            <a:r>
              <a:rPr lang="fi-FI" dirty="0" err="1"/>
              <a:t>border</a:t>
            </a:r>
            <a:r>
              <a:rPr lang="fi-FI" dirty="0"/>
              <a:t> </a:t>
            </a:r>
            <a:r>
              <a:rPr lang="fi-FI" dirty="0" err="1"/>
              <a:t>clashes</a:t>
            </a:r>
            <a:r>
              <a:rPr lang="fi-FI" dirty="0"/>
              <a:t> on </a:t>
            </a:r>
            <a:r>
              <a:rPr lang="fi-FI" dirty="0" err="1"/>
              <a:t>the</a:t>
            </a:r>
            <a:r>
              <a:rPr lang="fi-FI" dirty="0"/>
              <a:t> Ussuri River in 1969 </a:t>
            </a:r>
            <a:r>
              <a:rPr lang="fi-FI" sz="1400" dirty="0"/>
              <a:t>(On </a:t>
            </a:r>
            <a:r>
              <a:rPr lang="fi-FI" sz="1400" dirty="0" err="1"/>
              <a:t>textbook</a:t>
            </a:r>
            <a:r>
              <a:rPr lang="fi-FI" sz="1400" dirty="0"/>
              <a:t> </a:t>
            </a:r>
            <a:r>
              <a:rPr lang="fi-FI" sz="1400" dirty="0" err="1"/>
              <a:t>pgs</a:t>
            </a:r>
            <a:r>
              <a:rPr lang="fi-FI" sz="1400" dirty="0"/>
              <a:t> 154-155)</a:t>
            </a:r>
          </a:p>
          <a:p>
            <a:pPr>
              <a:buFontTx/>
              <a:buChar char="-"/>
            </a:pPr>
            <a:r>
              <a:rPr lang="fi-FI" dirty="0"/>
              <a:t>US-</a:t>
            </a:r>
            <a:r>
              <a:rPr lang="fi-FI" dirty="0" err="1"/>
              <a:t>Chinese</a:t>
            </a:r>
            <a:r>
              <a:rPr lang="fi-FI" dirty="0"/>
              <a:t> </a:t>
            </a:r>
            <a:r>
              <a:rPr lang="fi-FI" dirty="0" err="1"/>
              <a:t>rapprochement</a:t>
            </a:r>
            <a:r>
              <a:rPr lang="fi-FI" dirty="0"/>
              <a:t>, 1971-72 </a:t>
            </a:r>
            <a:r>
              <a:rPr lang="fi-FI" sz="1400" dirty="0"/>
              <a:t>(On </a:t>
            </a:r>
            <a:r>
              <a:rPr lang="fi-FI" sz="1400" dirty="0" err="1"/>
              <a:t>textbook</a:t>
            </a:r>
            <a:r>
              <a:rPr lang="fi-FI" sz="1400" dirty="0"/>
              <a:t> </a:t>
            </a:r>
            <a:r>
              <a:rPr lang="fi-FI" sz="1400" dirty="0" err="1"/>
              <a:t>pgs</a:t>
            </a:r>
            <a:r>
              <a:rPr lang="fi-FI" sz="1400" dirty="0"/>
              <a:t> 155-156)</a:t>
            </a:r>
          </a:p>
          <a:p>
            <a:pPr>
              <a:buFontTx/>
              <a:buChar char="-"/>
            </a:pPr>
            <a:r>
              <a:rPr lang="fi-FI" dirty="0"/>
              <a:t>The Vietnam </a:t>
            </a:r>
            <a:r>
              <a:rPr lang="fi-FI" dirty="0" err="1"/>
              <a:t>War</a:t>
            </a:r>
            <a:r>
              <a:rPr lang="fi-FI" dirty="0"/>
              <a:t> </a:t>
            </a:r>
            <a:r>
              <a:rPr lang="fi-FI" sz="1400" dirty="0"/>
              <a:t>(On </a:t>
            </a:r>
            <a:r>
              <a:rPr lang="fi-FI" sz="1400" dirty="0" err="1"/>
              <a:t>textbook</a:t>
            </a:r>
            <a:r>
              <a:rPr lang="fi-FI" sz="1400" dirty="0"/>
              <a:t> </a:t>
            </a:r>
            <a:r>
              <a:rPr lang="fi-FI" sz="1400" dirty="0" err="1"/>
              <a:t>esp</a:t>
            </a:r>
            <a:r>
              <a:rPr lang="fi-FI" sz="1400" dirty="0"/>
              <a:t> </a:t>
            </a:r>
            <a:r>
              <a:rPr lang="fi-FI" sz="1400" dirty="0" err="1"/>
              <a:t>pg</a:t>
            </a:r>
            <a:r>
              <a:rPr lang="fi-FI" sz="1400" dirty="0"/>
              <a:t> 180)</a:t>
            </a:r>
            <a:r>
              <a:rPr lang="fi-FI" dirty="0"/>
              <a:t> </a:t>
            </a:r>
          </a:p>
          <a:p>
            <a:pPr>
              <a:buFontTx/>
              <a:buChar char="-"/>
            </a:pPr>
            <a:endParaRPr lang="fi-FI" dirty="0"/>
          </a:p>
          <a:p>
            <a:endParaRPr lang="fi-FI" dirty="0"/>
          </a:p>
        </p:txBody>
      </p:sp>
    </p:spTree>
    <p:extLst>
      <p:ext uri="{BB962C8B-B14F-4D97-AF65-F5344CB8AC3E}">
        <p14:creationId xmlns:p14="http://schemas.microsoft.com/office/powerpoint/2010/main" val="3984242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rmAutofit/>
          </a:bodyPr>
          <a:lstStyle/>
          <a:p>
            <a:endParaRPr lang="fi-FI" sz="2800" b="1" u="sng" dirty="0"/>
          </a:p>
        </p:txBody>
      </p:sp>
      <p:pic>
        <p:nvPicPr>
          <p:cNvPr id="9" name="Sisällön paikkamerkki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604962" y="1858169"/>
            <a:ext cx="3648075" cy="4286250"/>
          </a:xfrm>
        </p:spPr>
      </p:pic>
      <p:sp>
        <p:nvSpPr>
          <p:cNvPr id="6" name="Sisällön paikkamerkki 5"/>
          <p:cNvSpPr>
            <a:spLocks noGrp="1"/>
          </p:cNvSpPr>
          <p:nvPr>
            <p:ph sz="half" idx="2"/>
          </p:nvPr>
        </p:nvSpPr>
        <p:spPr/>
        <p:txBody>
          <a:bodyPr>
            <a:normAutofit fontScale="85000" lnSpcReduction="10000"/>
          </a:bodyPr>
          <a:lstStyle/>
          <a:p>
            <a:r>
              <a:rPr lang="fi-FI" b="1" dirty="0"/>
              <a:t>Leonid Brezhnev </a:t>
            </a:r>
            <a:r>
              <a:rPr lang="fi-FI" dirty="0"/>
              <a:t>(b. 1906) </a:t>
            </a:r>
            <a:r>
              <a:rPr lang="fi-FI" dirty="0" err="1"/>
              <a:t>replaced</a:t>
            </a:r>
            <a:r>
              <a:rPr lang="fi-FI" dirty="0"/>
              <a:t> </a:t>
            </a:r>
            <a:r>
              <a:rPr lang="fi-FI" dirty="0" err="1"/>
              <a:t>Khrushchev</a:t>
            </a:r>
            <a:r>
              <a:rPr lang="fi-FI" dirty="0"/>
              <a:t> as </a:t>
            </a:r>
            <a:r>
              <a:rPr lang="fi-FI" dirty="0" err="1"/>
              <a:t>Soviet</a:t>
            </a:r>
            <a:r>
              <a:rPr lang="fi-FI" dirty="0"/>
              <a:t> </a:t>
            </a:r>
            <a:r>
              <a:rPr lang="fi-FI" dirty="0" err="1"/>
              <a:t>leader</a:t>
            </a:r>
            <a:r>
              <a:rPr lang="fi-FI" dirty="0"/>
              <a:t> in 1964</a:t>
            </a:r>
          </a:p>
          <a:p>
            <a:r>
              <a:rPr lang="fi-FI" dirty="0"/>
              <a:t>De-</a:t>
            </a:r>
            <a:r>
              <a:rPr lang="fi-FI" dirty="0" err="1"/>
              <a:t>stalinization</a:t>
            </a:r>
            <a:r>
              <a:rPr lang="fi-FI" dirty="0"/>
              <a:t> and </a:t>
            </a:r>
            <a:r>
              <a:rPr lang="fi-FI" dirty="0" err="1"/>
              <a:t>limited</a:t>
            </a:r>
            <a:r>
              <a:rPr lang="fi-FI" dirty="0"/>
              <a:t> </a:t>
            </a:r>
            <a:r>
              <a:rPr lang="fi-FI" dirty="0" err="1"/>
              <a:t>liberalisation</a:t>
            </a:r>
            <a:r>
              <a:rPr lang="fi-FI" dirty="0"/>
              <a:t> </a:t>
            </a:r>
            <a:r>
              <a:rPr lang="fi-FI" dirty="0" err="1"/>
              <a:t>ended</a:t>
            </a:r>
            <a:r>
              <a:rPr lang="fi-FI" dirty="0"/>
              <a:t> and </a:t>
            </a:r>
            <a:r>
              <a:rPr lang="fi-FI" dirty="0" err="1"/>
              <a:t>economic</a:t>
            </a:r>
            <a:r>
              <a:rPr lang="fi-FI" dirty="0"/>
              <a:t> </a:t>
            </a:r>
            <a:r>
              <a:rPr lang="fi-FI" dirty="0" err="1"/>
              <a:t>policy</a:t>
            </a:r>
            <a:r>
              <a:rPr lang="fi-FI" dirty="0"/>
              <a:t> </a:t>
            </a:r>
            <a:r>
              <a:rPr lang="fi-FI" dirty="0" err="1"/>
              <a:t>became</a:t>
            </a:r>
            <a:r>
              <a:rPr lang="fi-FI" dirty="0"/>
              <a:t> </a:t>
            </a:r>
            <a:r>
              <a:rPr lang="fi-FI" dirty="0" err="1"/>
              <a:t>more</a:t>
            </a:r>
            <a:r>
              <a:rPr lang="fi-FI" dirty="0"/>
              <a:t> </a:t>
            </a:r>
            <a:r>
              <a:rPr lang="fi-FI" dirty="0" err="1"/>
              <a:t>conservative</a:t>
            </a:r>
            <a:endParaRPr lang="fi-FI" dirty="0"/>
          </a:p>
          <a:p>
            <a:r>
              <a:rPr lang="fi-FI" dirty="0"/>
              <a:t>The </a:t>
            </a:r>
            <a:r>
              <a:rPr lang="fi-FI" dirty="0" err="1"/>
              <a:t>invasion</a:t>
            </a:r>
            <a:r>
              <a:rPr lang="fi-FI" dirty="0"/>
              <a:t> of </a:t>
            </a:r>
            <a:r>
              <a:rPr lang="fi-FI" dirty="0" err="1"/>
              <a:t>Czechoslovakia</a:t>
            </a:r>
            <a:r>
              <a:rPr lang="fi-FI" dirty="0"/>
              <a:t> </a:t>
            </a:r>
            <a:r>
              <a:rPr lang="fi-FI" dirty="0" err="1"/>
              <a:t>by</a:t>
            </a:r>
            <a:r>
              <a:rPr lang="fi-FI" dirty="0"/>
              <a:t> </a:t>
            </a:r>
            <a:r>
              <a:rPr lang="fi-FI" dirty="0" err="1"/>
              <a:t>the</a:t>
            </a:r>
            <a:r>
              <a:rPr lang="fi-FI" dirty="0"/>
              <a:t> </a:t>
            </a:r>
            <a:r>
              <a:rPr lang="fi-FI" dirty="0" err="1"/>
              <a:t>the</a:t>
            </a:r>
            <a:r>
              <a:rPr lang="fi-FI" dirty="0"/>
              <a:t> </a:t>
            </a:r>
            <a:r>
              <a:rPr lang="fi-FI" dirty="0" err="1"/>
              <a:t>Warsaw</a:t>
            </a:r>
            <a:r>
              <a:rPr lang="fi-FI" dirty="0"/>
              <a:t> </a:t>
            </a:r>
            <a:r>
              <a:rPr lang="fi-FI" dirty="0" err="1"/>
              <a:t>Pact</a:t>
            </a:r>
            <a:r>
              <a:rPr lang="fi-FI" dirty="0"/>
              <a:t> </a:t>
            </a:r>
            <a:r>
              <a:rPr lang="fi-FI" dirty="0" err="1"/>
              <a:t>against</a:t>
            </a:r>
            <a:r>
              <a:rPr lang="fi-FI" dirty="0"/>
              <a:t> </a:t>
            </a:r>
            <a:r>
              <a:rPr lang="fi-FI" dirty="0" err="1"/>
              <a:t>the</a:t>
            </a:r>
            <a:r>
              <a:rPr lang="fi-FI" dirty="0"/>
              <a:t> </a:t>
            </a:r>
            <a:r>
              <a:rPr lang="fi-FI" i="1" dirty="0">
                <a:hlinkClick r:id="rId3"/>
              </a:rPr>
              <a:t>’</a:t>
            </a:r>
            <a:r>
              <a:rPr lang="fi-FI" i="1" dirty="0" err="1">
                <a:hlinkClick r:id="rId3"/>
              </a:rPr>
              <a:t>Prague</a:t>
            </a:r>
            <a:r>
              <a:rPr lang="fi-FI" i="1" dirty="0">
                <a:hlinkClick r:id="rId3"/>
              </a:rPr>
              <a:t> </a:t>
            </a:r>
            <a:r>
              <a:rPr lang="fi-FI" i="1" dirty="0" err="1">
                <a:hlinkClick r:id="rId3"/>
              </a:rPr>
              <a:t>Spring</a:t>
            </a:r>
            <a:r>
              <a:rPr lang="fi-FI" dirty="0">
                <a:hlinkClick r:id="rId3"/>
              </a:rPr>
              <a:t>’</a:t>
            </a:r>
            <a:r>
              <a:rPr lang="fi-FI" dirty="0"/>
              <a:t> in 1968 </a:t>
            </a:r>
            <a:r>
              <a:rPr lang="fi-FI" dirty="0">
                <a:sym typeface="Wingdings" panose="05000000000000000000" pitchFamily="2" charset="2"/>
              </a:rPr>
              <a:t> </a:t>
            </a:r>
            <a:r>
              <a:rPr lang="fi-FI" i="1" dirty="0">
                <a:sym typeface="Wingdings" panose="05000000000000000000" pitchFamily="2" charset="2"/>
              </a:rPr>
              <a:t>Brezhnev</a:t>
            </a:r>
            <a:r>
              <a:rPr lang="fi-FI" dirty="0">
                <a:sym typeface="Wingdings" panose="05000000000000000000" pitchFamily="2" charset="2"/>
              </a:rPr>
              <a:t> </a:t>
            </a:r>
            <a:r>
              <a:rPr lang="fi-FI" i="1" dirty="0" err="1">
                <a:sym typeface="Wingdings" panose="05000000000000000000" pitchFamily="2" charset="2"/>
              </a:rPr>
              <a:t>Doctrine</a:t>
            </a:r>
            <a:r>
              <a:rPr lang="fi-FI" i="1" dirty="0">
                <a:sym typeface="Wingdings" panose="05000000000000000000" pitchFamily="2" charset="2"/>
              </a:rPr>
              <a:t> </a:t>
            </a:r>
            <a:r>
              <a:rPr lang="fi-FI" sz="1800" dirty="0"/>
              <a:t>(on </a:t>
            </a:r>
            <a:r>
              <a:rPr lang="fi-FI" sz="1800" dirty="0" err="1"/>
              <a:t>textbook</a:t>
            </a:r>
            <a:r>
              <a:rPr lang="fi-FI" sz="1800" dirty="0"/>
              <a:t> </a:t>
            </a:r>
            <a:r>
              <a:rPr lang="fi-FI" sz="1800" dirty="0" err="1"/>
              <a:t>page</a:t>
            </a:r>
            <a:r>
              <a:rPr lang="fi-FI" sz="1800" dirty="0"/>
              <a:t> 145)</a:t>
            </a:r>
            <a:endParaRPr lang="fi-FI" dirty="0"/>
          </a:p>
          <a:p>
            <a:r>
              <a:rPr lang="fi-FI" dirty="0" err="1"/>
              <a:t>However</a:t>
            </a:r>
            <a:r>
              <a:rPr lang="fi-FI" dirty="0"/>
              <a:t>, </a:t>
            </a:r>
            <a:r>
              <a:rPr lang="fi-FI" dirty="0" err="1"/>
              <a:t>the</a:t>
            </a:r>
            <a:r>
              <a:rPr lang="fi-FI" dirty="0"/>
              <a:t> USSR </a:t>
            </a:r>
            <a:r>
              <a:rPr lang="fi-FI" dirty="0" err="1"/>
              <a:t>began</a:t>
            </a:r>
            <a:r>
              <a:rPr lang="fi-FI" dirty="0"/>
              <a:t> to </a:t>
            </a:r>
            <a:r>
              <a:rPr lang="fi-FI" dirty="0" err="1"/>
              <a:t>pursue</a:t>
            </a:r>
            <a:r>
              <a:rPr lang="fi-FI" dirty="0"/>
              <a:t> a </a:t>
            </a:r>
            <a:r>
              <a:rPr lang="fi-FI" dirty="0" err="1"/>
              <a:t>policy</a:t>
            </a:r>
            <a:r>
              <a:rPr lang="fi-FI" dirty="0"/>
              <a:t> of </a:t>
            </a:r>
            <a:r>
              <a:rPr lang="fi-FI" i="1" dirty="0" err="1"/>
              <a:t>détente</a:t>
            </a:r>
            <a:r>
              <a:rPr lang="fi-FI" dirty="0"/>
              <a:t> (</a:t>
            </a:r>
            <a:r>
              <a:rPr lang="fi-FI" dirty="0" err="1"/>
              <a:t>which</a:t>
            </a:r>
            <a:r>
              <a:rPr lang="fi-FI" dirty="0"/>
              <a:t> </a:t>
            </a:r>
            <a:r>
              <a:rPr lang="fi-FI" dirty="0" err="1"/>
              <a:t>was</a:t>
            </a:r>
            <a:r>
              <a:rPr lang="fi-FI" dirty="0"/>
              <a:t> </a:t>
            </a:r>
            <a:r>
              <a:rPr lang="fi-FI" dirty="0" err="1"/>
              <a:t>essentially</a:t>
            </a:r>
            <a:r>
              <a:rPr lang="fi-FI" dirty="0"/>
              <a:t> a </a:t>
            </a:r>
            <a:r>
              <a:rPr lang="fi-FI" dirty="0" err="1"/>
              <a:t>continuation</a:t>
            </a:r>
            <a:r>
              <a:rPr lang="fi-FI" dirty="0"/>
              <a:t> of </a:t>
            </a:r>
            <a:r>
              <a:rPr lang="fi-FI" dirty="0" err="1"/>
              <a:t>the</a:t>
            </a:r>
            <a:r>
              <a:rPr lang="fi-FI" dirty="0"/>
              <a:t> ’</a:t>
            </a:r>
            <a:r>
              <a:rPr lang="fi-FI" dirty="0" err="1"/>
              <a:t>peaceful</a:t>
            </a:r>
            <a:r>
              <a:rPr lang="fi-FI" dirty="0"/>
              <a:t> </a:t>
            </a:r>
            <a:r>
              <a:rPr lang="fi-FI" dirty="0" err="1"/>
              <a:t>coexistence</a:t>
            </a:r>
            <a:r>
              <a:rPr lang="fi-FI" dirty="0"/>
              <a:t>’)</a:t>
            </a:r>
          </a:p>
        </p:txBody>
      </p:sp>
    </p:spTree>
    <p:extLst>
      <p:ext uri="{BB962C8B-B14F-4D97-AF65-F5344CB8AC3E}">
        <p14:creationId xmlns:p14="http://schemas.microsoft.com/office/powerpoint/2010/main" val="13940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xEl>
                                              <p:pRg st="3" end="3"/>
                                            </p:txEl>
                                          </p:spTgt>
                                        </p:tgtEl>
                                        <p:attrNameLst>
                                          <p:attrName>style.visibility</p:attrName>
                                        </p:attrNameLst>
                                      </p:cBhvr>
                                      <p:to>
                                        <p:strVal val="visible"/>
                                      </p:to>
                                    </p:set>
                                    <p:animEffect transition="in" filter="fade">
                                      <p:cBhvr>
                                        <p:cTn id="28" dur="1000"/>
                                        <p:tgtEl>
                                          <p:spTgt spid="6">
                                            <p:txEl>
                                              <p:pRg st="3" end="3"/>
                                            </p:txEl>
                                          </p:spTgt>
                                        </p:tgtEl>
                                      </p:cBhvr>
                                    </p:animEffect>
                                    <p:anim calcmode="lin" valueType="num">
                                      <p:cBhvr>
                                        <p:cTn id="2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half" idx="1"/>
          </p:nvPr>
        </p:nvSpPr>
        <p:spPr/>
        <p:txBody>
          <a:bodyPr>
            <a:normAutofit fontScale="92500" lnSpcReduction="20000"/>
          </a:bodyPr>
          <a:lstStyle/>
          <a:p>
            <a:r>
              <a:rPr lang="fi-FI" b="1" dirty="0"/>
              <a:t>Richard Nixon</a:t>
            </a:r>
            <a:r>
              <a:rPr lang="fi-FI" dirty="0"/>
              <a:t> (b. 1913) </a:t>
            </a:r>
            <a:r>
              <a:rPr lang="fi-FI" dirty="0" err="1"/>
              <a:t>won</a:t>
            </a:r>
            <a:r>
              <a:rPr lang="fi-FI" dirty="0"/>
              <a:t> </a:t>
            </a:r>
            <a:r>
              <a:rPr lang="fi-FI" dirty="0" err="1"/>
              <a:t>the</a:t>
            </a:r>
            <a:r>
              <a:rPr lang="fi-FI" dirty="0"/>
              <a:t> 1968 </a:t>
            </a:r>
            <a:r>
              <a:rPr lang="fi-FI" dirty="0" err="1"/>
              <a:t>presidential</a:t>
            </a:r>
            <a:r>
              <a:rPr lang="fi-FI" dirty="0"/>
              <a:t> </a:t>
            </a:r>
            <a:r>
              <a:rPr lang="fi-FI" dirty="0" err="1"/>
              <a:t>elections</a:t>
            </a:r>
            <a:endParaRPr lang="fi-FI" dirty="0"/>
          </a:p>
          <a:p>
            <a:r>
              <a:rPr lang="fi-FI" dirty="0" err="1"/>
              <a:t>Eisenhower’s</a:t>
            </a:r>
            <a:r>
              <a:rPr lang="fi-FI" dirty="0"/>
              <a:t> </a:t>
            </a:r>
            <a:r>
              <a:rPr lang="fi-FI" dirty="0" err="1"/>
              <a:t>vice-president</a:t>
            </a:r>
            <a:r>
              <a:rPr lang="fi-FI" dirty="0"/>
              <a:t> (1953-61) and a </a:t>
            </a:r>
            <a:r>
              <a:rPr lang="fi-FI" dirty="0" err="1"/>
              <a:t>hardline</a:t>
            </a:r>
            <a:r>
              <a:rPr lang="fi-FI" dirty="0"/>
              <a:t> anti-</a:t>
            </a:r>
            <a:r>
              <a:rPr lang="fi-FI" dirty="0" err="1"/>
              <a:t>communist</a:t>
            </a:r>
            <a:endParaRPr lang="fi-FI" dirty="0"/>
          </a:p>
          <a:p>
            <a:r>
              <a:rPr lang="fi-FI" dirty="0" err="1"/>
              <a:t>However</a:t>
            </a:r>
            <a:r>
              <a:rPr lang="fi-FI" dirty="0"/>
              <a:t>, </a:t>
            </a:r>
            <a:r>
              <a:rPr lang="fi-FI" dirty="0" err="1"/>
              <a:t>was</a:t>
            </a:r>
            <a:r>
              <a:rPr lang="fi-FI" dirty="0"/>
              <a:t> </a:t>
            </a:r>
            <a:r>
              <a:rPr lang="fi-FI" dirty="0" err="1"/>
              <a:t>prepared</a:t>
            </a:r>
            <a:r>
              <a:rPr lang="fi-FI" dirty="0"/>
              <a:t> to </a:t>
            </a:r>
            <a:r>
              <a:rPr lang="fi-FI" dirty="0" err="1"/>
              <a:t>limit</a:t>
            </a:r>
            <a:r>
              <a:rPr lang="fi-FI" dirty="0"/>
              <a:t> </a:t>
            </a:r>
            <a:r>
              <a:rPr lang="fi-FI" dirty="0" err="1"/>
              <a:t>the</a:t>
            </a:r>
            <a:r>
              <a:rPr lang="fi-FI" dirty="0"/>
              <a:t> US </a:t>
            </a:r>
            <a:r>
              <a:rPr lang="fi-FI" dirty="0" err="1"/>
              <a:t>policy</a:t>
            </a:r>
            <a:r>
              <a:rPr lang="fi-FI" dirty="0"/>
              <a:t> of </a:t>
            </a:r>
            <a:r>
              <a:rPr lang="fi-FI" dirty="0" err="1"/>
              <a:t>containing</a:t>
            </a:r>
            <a:r>
              <a:rPr lang="fi-FI" dirty="0"/>
              <a:t> </a:t>
            </a:r>
            <a:r>
              <a:rPr lang="fi-FI" dirty="0" err="1"/>
              <a:t>communism</a:t>
            </a:r>
            <a:r>
              <a:rPr lang="fi-FI" dirty="0"/>
              <a:t> </a:t>
            </a:r>
            <a:r>
              <a:rPr lang="fi-FI" dirty="0" err="1"/>
              <a:t>if</a:t>
            </a:r>
            <a:r>
              <a:rPr lang="fi-FI" dirty="0"/>
              <a:t> </a:t>
            </a:r>
            <a:r>
              <a:rPr lang="fi-FI" dirty="0" err="1"/>
              <a:t>the</a:t>
            </a:r>
            <a:r>
              <a:rPr lang="fi-FI" dirty="0"/>
              <a:t> </a:t>
            </a:r>
            <a:r>
              <a:rPr lang="fi-FI" dirty="0" err="1"/>
              <a:t>overall</a:t>
            </a:r>
            <a:r>
              <a:rPr lang="fi-FI" dirty="0"/>
              <a:t> </a:t>
            </a:r>
            <a:r>
              <a:rPr lang="fi-FI" dirty="0" err="1"/>
              <a:t>consequences</a:t>
            </a:r>
            <a:r>
              <a:rPr lang="fi-FI" dirty="0"/>
              <a:t> </a:t>
            </a:r>
            <a:r>
              <a:rPr lang="fi-FI" dirty="0" err="1"/>
              <a:t>were</a:t>
            </a:r>
            <a:r>
              <a:rPr lang="fi-FI" dirty="0"/>
              <a:t> </a:t>
            </a:r>
            <a:r>
              <a:rPr lang="fi-FI" dirty="0" err="1"/>
              <a:t>beneficial</a:t>
            </a:r>
            <a:r>
              <a:rPr lang="fi-FI" dirty="0"/>
              <a:t> to US </a:t>
            </a:r>
            <a:r>
              <a:rPr lang="fi-FI" dirty="0" err="1"/>
              <a:t>interests</a:t>
            </a:r>
            <a:endParaRPr lang="fi-FI" dirty="0"/>
          </a:p>
          <a:p>
            <a:r>
              <a:rPr lang="fi-FI" dirty="0" err="1"/>
              <a:t>Détente</a:t>
            </a:r>
            <a:r>
              <a:rPr lang="fi-FI" dirty="0"/>
              <a:t> and an </a:t>
            </a:r>
            <a:r>
              <a:rPr lang="fi-FI" dirty="0" err="1"/>
              <a:t>acceptable</a:t>
            </a:r>
            <a:r>
              <a:rPr lang="fi-FI" dirty="0"/>
              <a:t> </a:t>
            </a:r>
            <a:r>
              <a:rPr lang="fi-FI" dirty="0" err="1"/>
              <a:t>withdrawal</a:t>
            </a:r>
            <a:r>
              <a:rPr lang="fi-FI" dirty="0"/>
              <a:t> </a:t>
            </a:r>
            <a:r>
              <a:rPr lang="fi-FI" dirty="0" err="1"/>
              <a:t>from</a:t>
            </a:r>
            <a:r>
              <a:rPr lang="fi-FI" dirty="0"/>
              <a:t> Vietnam </a:t>
            </a:r>
            <a:r>
              <a:rPr lang="fi-FI" dirty="0" err="1"/>
              <a:t>became</a:t>
            </a:r>
            <a:r>
              <a:rPr lang="fi-FI" dirty="0"/>
              <a:t> </a:t>
            </a:r>
            <a:r>
              <a:rPr lang="fi-FI" dirty="0" err="1"/>
              <a:t>the</a:t>
            </a:r>
            <a:r>
              <a:rPr lang="fi-FI" dirty="0"/>
              <a:t> main </a:t>
            </a:r>
            <a:r>
              <a:rPr lang="fi-FI" dirty="0" err="1"/>
              <a:t>focus</a:t>
            </a:r>
            <a:r>
              <a:rPr lang="fi-FI" dirty="0"/>
              <a:t> of </a:t>
            </a:r>
            <a:r>
              <a:rPr lang="fi-FI" dirty="0" err="1"/>
              <a:t>the</a:t>
            </a:r>
            <a:r>
              <a:rPr lang="fi-FI" dirty="0"/>
              <a:t> US </a:t>
            </a:r>
            <a:r>
              <a:rPr lang="fi-FI" dirty="0" err="1"/>
              <a:t>foreign</a:t>
            </a:r>
            <a:r>
              <a:rPr lang="fi-FI" dirty="0"/>
              <a:t> </a:t>
            </a:r>
            <a:r>
              <a:rPr lang="fi-FI" dirty="0" err="1"/>
              <a:t>policy</a:t>
            </a:r>
            <a:endParaRPr lang="fi-FI" dirty="0"/>
          </a:p>
          <a:p>
            <a:endParaRPr lang="fi-FI" dirty="0"/>
          </a:p>
        </p:txBody>
      </p:sp>
      <p:pic>
        <p:nvPicPr>
          <p:cNvPr id="5" name="Sisällön paikkamerkki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182347" y="1825625"/>
            <a:ext cx="3161306" cy="4351338"/>
          </a:xfrm>
        </p:spPr>
      </p:pic>
    </p:spTree>
    <p:extLst>
      <p:ext uri="{BB962C8B-B14F-4D97-AF65-F5344CB8AC3E}">
        <p14:creationId xmlns:p14="http://schemas.microsoft.com/office/powerpoint/2010/main" val="1617091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br>
              <a:rPr lang="fi-FI" sz="2800" dirty="0"/>
            </a:br>
            <a:br>
              <a:rPr lang="fi-FI" sz="2800" dirty="0"/>
            </a:br>
            <a:endParaRPr lang="fi-FI" sz="2800" dirty="0"/>
          </a:p>
        </p:txBody>
      </p:sp>
      <p:sp>
        <p:nvSpPr>
          <p:cNvPr id="3" name="Sisällön paikkamerkki 2"/>
          <p:cNvSpPr>
            <a:spLocks noGrp="1"/>
          </p:cNvSpPr>
          <p:nvPr>
            <p:ph idx="1"/>
          </p:nvPr>
        </p:nvSpPr>
        <p:spPr/>
        <p:txBody>
          <a:bodyPr>
            <a:normAutofit fontScale="85000" lnSpcReduction="10000"/>
          </a:bodyPr>
          <a:lstStyle/>
          <a:p>
            <a:r>
              <a:rPr lang="fi-FI" dirty="0"/>
              <a:t>The </a:t>
            </a:r>
            <a:r>
              <a:rPr lang="fi-FI" i="1" u="sng" dirty="0"/>
              <a:t>Strategic </a:t>
            </a:r>
            <a:r>
              <a:rPr lang="fi-FI" i="1" u="sng" dirty="0" err="1"/>
              <a:t>Arms</a:t>
            </a:r>
            <a:r>
              <a:rPr lang="fi-FI" i="1" u="sng" dirty="0"/>
              <a:t> </a:t>
            </a:r>
            <a:r>
              <a:rPr lang="fi-FI" i="1" u="sng" dirty="0" err="1"/>
              <a:t>Limitation</a:t>
            </a:r>
            <a:r>
              <a:rPr lang="fi-FI" i="1" u="sng" dirty="0"/>
              <a:t> </a:t>
            </a:r>
            <a:r>
              <a:rPr lang="fi-FI" i="1" u="sng" dirty="0" err="1"/>
              <a:t>Talks</a:t>
            </a:r>
            <a:r>
              <a:rPr lang="fi-FI" i="1" u="sng" dirty="0"/>
              <a:t> (SALT</a:t>
            </a:r>
            <a:r>
              <a:rPr lang="fi-FI" u="sng" dirty="0"/>
              <a:t>)</a:t>
            </a:r>
            <a:r>
              <a:rPr lang="fi-FI" dirty="0"/>
              <a:t> </a:t>
            </a:r>
            <a:r>
              <a:rPr lang="fi-FI" dirty="0" err="1"/>
              <a:t>began</a:t>
            </a:r>
            <a:r>
              <a:rPr lang="fi-FI" dirty="0"/>
              <a:t> </a:t>
            </a:r>
            <a:r>
              <a:rPr lang="fi-FI" dirty="0" err="1"/>
              <a:t>formally</a:t>
            </a:r>
            <a:r>
              <a:rPr lang="fi-FI" dirty="0"/>
              <a:t> in 1969 </a:t>
            </a:r>
            <a:r>
              <a:rPr lang="fi-FI" dirty="0" err="1"/>
              <a:t>after</a:t>
            </a:r>
            <a:r>
              <a:rPr lang="fi-FI" dirty="0"/>
              <a:t> Richard Nixon </a:t>
            </a:r>
            <a:r>
              <a:rPr lang="fi-FI" dirty="0" err="1"/>
              <a:t>took</a:t>
            </a:r>
            <a:r>
              <a:rPr lang="fi-FI" dirty="0"/>
              <a:t> </a:t>
            </a:r>
            <a:r>
              <a:rPr lang="fi-FI" dirty="0" err="1"/>
              <a:t>office</a:t>
            </a:r>
            <a:r>
              <a:rPr lang="fi-FI" dirty="0"/>
              <a:t> as US </a:t>
            </a:r>
            <a:r>
              <a:rPr lang="fi-FI" dirty="0" err="1"/>
              <a:t>President</a:t>
            </a:r>
            <a:r>
              <a:rPr lang="fi-FI" dirty="0"/>
              <a:t> </a:t>
            </a:r>
            <a:r>
              <a:rPr lang="fi-FI" dirty="0">
                <a:sym typeface="Wingdings" panose="05000000000000000000" pitchFamily="2" charset="2"/>
              </a:rPr>
              <a:t> i</a:t>
            </a:r>
            <a:r>
              <a:rPr lang="fi-FI" dirty="0"/>
              <a:t>n </a:t>
            </a:r>
            <a:r>
              <a:rPr lang="fi-FI" dirty="0" err="1"/>
              <a:t>May</a:t>
            </a:r>
            <a:r>
              <a:rPr lang="fi-FI" dirty="0"/>
              <a:t> 1972 Brezhnev and Nixon </a:t>
            </a:r>
            <a:r>
              <a:rPr lang="fi-FI" dirty="0" err="1"/>
              <a:t>signed</a:t>
            </a:r>
            <a:r>
              <a:rPr lang="fi-FI" dirty="0"/>
              <a:t> </a:t>
            </a:r>
            <a:r>
              <a:rPr lang="fi-FI" dirty="0" err="1"/>
              <a:t>the</a:t>
            </a:r>
            <a:r>
              <a:rPr lang="fi-FI" dirty="0"/>
              <a:t> SALT I </a:t>
            </a:r>
            <a:r>
              <a:rPr lang="fi-FI" dirty="0" err="1"/>
              <a:t>Treaty</a:t>
            </a:r>
            <a:endParaRPr lang="fi-FI" dirty="0"/>
          </a:p>
          <a:p>
            <a:pPr marL="0" indent="0">
              <a:buNone/>
            </a:pPr>
            <a:r>
              <a:rPr lang="fi-FI" dirty="0">
                <a:sym typeface="Wingdings" panose="05000000000000000000" pitchFamily="2" charset="2"/>
              </a:rPr>
              <a:t> </a:t>
            </a:r>
            <a:r>
              <a:rPr lang="fi-FI" dirty="0" err="1"/>
              <a:t>more</a:t>
            </a:r>
            <a:r>
              <a:rPr lang="fi-FI" dirty="0"/>
              <a:t> </a:t>
            </a:r>
            <a:r>
              <a:rPr lang="fi-FI" dirty="0" err="1"/>
              <a:t>detailed</a:t>
            </a:r>
            <a:r>
              <a:rPr lang="fi-FI" dirty="0"/>
              <a:t> </a:t>
            </a:r>
            <a:r>
              <a:rPr lang="fi-FI" dirty="0" err="1"/>
              <a:t>about</a:t>
            </a:r>
            <a:r>
              <a:rPr lang="fi-FI" dirty="0"/>
              <a:t> </a:t>
            </a:r>
            <a:r>
              <a:rPr lang="fi-FI" dirty="0" err="1"/>
              <a:t>nuclear</a:t>
            </a:r>
            <a:r>
              <a:rPr lang="fi-FI" dirty="0"/>
              <a:t> </a:t>
            </a:r>
            <a:r>
              <a:rPr lang="fi-FI" dirty="0" err="1"/>
              <a:t>agreements</a:t>
            </a:r>
            <a:r>
              <a:rPr lang="fi-FI" dirty="0"/>
              <a:t> (</a:t>
            </a:r>
            <a:r>
              <a:rPr lang="fi-FI" dirty="0" err="1"/>
              <a:t>until</a:t>
            </a:r>
            <a:r>
              <a:rPr lang="fi-FI" dirty="0"/>
              <a:t> </a:t>
            </a:r>
            <a:r>
              <a:rPr lang="fi-FI" dirty="0" err="1"/>
              <a:t>the</a:t>
            </a:r>
            <a:r>
              <a:rPr lang="fi-FI" dirty="0"/>
              <a:t> </a:t>
            </a:r>
            <a:r>
              <a:rPr lang="fi-FI" dirty="0" err="1"/>
              <a:t>end</a:t>
            </a:r>
            <a:r>
              <a:rPr lang="fi-FI" dirty="0"/>
              <a:t> of </a:t>
            </a:r>
            <a:r>
              <a:rPr lang="fi-FI" dirty="0" err="1"/>
              <a:t>the</a:t>
            </a:r>
            <a:r>
              <a:rPr lang="fi-FI" dirty="0"/>
              <a:t> </a:t>
            </a:r>
            <a:r>
              <a:rPr lang="fi-FI" dirty="0" err="1"/>
              <a:t>Cold</a:t>
            </a:r>
            <a:r>
              <a:rPr lang="fi-FI" dirty="0"/>
              <a:t> </a:t>
            </a:r>
            <a:r>
              <a:rPr lang="fi-FI" dirty="0" err="1"/>
              <a:t>War</a:t>
            </a:r>
            <a:r>
              <a:rPr lang="fi-FI" dirty="0"/>
              <a:t>) on </a:t>
            </a:r>
            <a:r>
              <a:rPr lang="fi-FI" dirty="0" err="1"/>
              <a:t>textbook</a:t>
            </a:r>
            <a:r>
              <a:rPr lang="fi-FI" dirty="0"/>
              <a:t> </a:t>
            </a:r>
            <a:r>
              <a:rPr lang="fi-FI" dirty="0" err="1"/>
              <a:t>page</a:t>
            </a:r>
            <a:r>
              <a:rPr lang="fi-FI" dirty="0"/>
              <a:t> 148.</a:t>
            </a:r>
          </a:p>
          <a:p>
            <a:endParaRPr lang="fi-FI" dirty="0"/>
          </a:p>
          <a:p>
            <a:pPr marL="0" indent="0">
              <a:buNone/>
            </a:pPr>
            <a:r>
              <a:rPr lang="fi-FI" b="1" u="sng" dirty="0"/>
              <a:t>A PAIR WORK </a:t>
            </a:r>
            <a:r>
              <a:rPr lang="fi-FI" dirty="0"/>
              <a:t>(</a:t>
            </a:r>
            <a:r>
              <a:rPr lang="fi-FI" dirty="0" err="1"/>
              <a:t>sources</a:t>
            </a:r>
            <a:r>
              <a:rPr lang="fi-FI" dirty="0"/>
              <a:t> on </a:t>
            </a:r>
            <a:r>
              <a:rPr lang="fi-FI" dirty="0" err="1"/>
              <a:t>textbook</a:t>
            </a:r>
            <a:r>
              <a:rPr lang="fi-FI" dirty="0"/>
              <a:t> </a:t>
            </a:r>
            <a:r>
              <a:rPr lang="fi-FI" dirty="0" err="1"/>
              <a:t>pgs</a:t>
            </a:r>
            <a:r>
              <a:rPr lang="fi-FI" dirty="0"/>
              <a:t> 150-151):</a:t>
            </a:r>
          </a:p>
          <a:p>
            <a:r>
              <a:rPr lang="fi-FI" dirty="0"/>
              <a:t>A. Read </a:t>
            </a:r>
            <a:r>
              <a:rPr lang="fi-FI" dirty="0" err="1"/>
              <a:t>about</a:t>
            </a:r>
            <a:r>
              <a:rPr lang="fi-FI" dirty="0"/>
              <a:t> ’Germany and </a:t>
            </a:r>
            <a:r>
              <a:rPr lang="fi-FI" i="1" dirty="0" err="1"/>
              <a:t>Ostpolitik</a:t>
            </a:r>
            <a:r>
              <a:rPr lang="fi-FI" i="1" dirty="0"/>
              <a:t>’</a:t>
            </a:r>
            <a:r>
              <a:rPr lang="fi-FI" dirty="0"/>
              <a:t> and </a:t>
            </a:r>
            <a:r>
              <a:rPr lang="fi-FI" dirty="0" err="1"/>
              <a:t>explain</a:t>
            </a:r>
            <a:r>
              <a:rPr lang="fi-FI" dirty="0"/>
              <a:t> main </a:t>
            </a:r>
            <a:r>
              <a:rPr lang="fi-FI" dirty="0" err="1"/>
              <a:t>points</a:t>
            </a:r>
            <a:r>
              <a:rPr lang="fi-FI" dirty="0"/>
              <a:t> to </a:t>
            </a:r>
            <a:r>
              <a:rPr lang="fi-FI" dirty="0" err="1"/>
              <a:t>your</a:t>
            </a:r>
            <a:r>
              <a:rPr lang="fi-FI" dirty="0"/>
              <a:t> </a:t>
            </a:r>
            <a:r>
              <a:rPr lang="fi-FI" dirty="0" err="1"/>
              <a:t>pair</a:t>
            </a:r>
            <a:r>
              <a:rPr lang="fi-FI" dirty="0"/>
              <a:t>.</a:t>
            </a:r>
          </a:p>
          <a:p>
            <a:r>
              <a:rPr lang="fi-FI" dirty="0"/>
              <a:t>B. Read </a:t>
            </a:r>
            <a:r>
              <a:rPr lang="fi-FI" dirty="0" err="1"/>
              <a:t>about</a:t>
            </a:r>
            <a:r>
              <a:rPr lang="fi-FI" dirty="0"/>
              <a:t> ’</a:t>
            </a:r>
            <a:r>
              <a:rPr lang="fi-FI" dirty="0" err="1"/>
              <a:t>The</a:t>
            </a:r>
            <a:r>
              <a:rPr lang="fi-FI" dirty="0"/>
              <a:t> </a:t>
            </a:r>
            <a:r>
              <a:rPr lang="fi-FI" dirty="0" err="1"/>
              <a:t>Middle</a:t>
            </a:r>
            <a:r>
              <a:rPr lang="fi-FI" dirty="0"/>
              <a:t> East and </a:t>
            </a:r>
            <a:r>
              <a:rPr lang="fi-FI" dirty="0" err="1"/>
              <a:t>détente</a:t>
            </a:r>
            <a:r>
              <a:rPr lang="fi-FI" dirty="0"/>
              <a:t>’ and </a:t>
            </a:r>
            <a:r>
              <a:rPr lang="fi-FI" dirty="0" err="1"/>
              <a:t>explain</a:t>
            </a:r>
            <a:r>
              <a:rPr lang="fi-FI" dirty="0"/>
              <a:t> main </a:t>
            </a:r>
            <a:r>
              <a:rPr lang="fi-FI" dirty="0" err="1"/>
              <a:t>points</a:t>
            </a:r>
            <a:r>
              <a:rPr lang="fi-FI" dirty="0"/>
              <a:t> to </a:t>
            </a:r>
            <a:r>
              <a:rPr lang="fi-FI" dirty="0" err="1"/>
              <a:t>your</a:t>
            </a:r>
            <a:r>
              <a:rPr lang="fi-FI" dirty="0"/>
              <a:t> </a:t>
            </a:r>
            <a:r>
              <a:rPr lang="fi-FI" dirty="0" err="1"/>
              <a:t>pair</a:t>
            </a:r>
            <a:r>
              <a:rPr lang="fi-FI" dirty="0"/>
              <a:t>.</a:t>
            </a:r>
          </a:p>
          <a:p>
            <a:pPr marL="0" indent="0">
              <a:buNone/>
            </a:pPr>
            <a:r>
              <a:rPr lang="fi-FI" dirty="0">
                <a:sym typeface="Wingdings" panose="05000000000000000000" pitchFamily="2" charset="2"/>
              </a:rPr>
              <a:t>	 </a:t>
            </a:r>
            <a:r>
              <a:rPr lang="fi-FI" dirty="0" err="1">
                <a:sym typeface="Wingdings" panose="05000000000000000000" pitchFamily="2" charset="2"/>
              </a:rPr>
              <a:t>Consider</a:t>
            </a:r>
            <a:r>
              <a:rPr lang="fi-FI" dirty="0">
                <a:sym typeface="Wingdings" panose="05000000000000000000" pitchFamily="2" charset="2"/>
              </a:rPr>
              <a:t> </a:t>
            </a:r>
            <a:r>
              <a:rPr lang="fi-FI" dirty="0" err="1">
                <a:sym typeface="Wingdings" panose="05000000000000000000" pitchFamily="2" charset="2"/>
              </a:rPr>
              <a:t>together</a:t>
            </a:r>
            <a:r>
              <a:rPr lang="fi-FI" dirty="0">
                <a:sym typeface="Wingdings" panose="05000000000000000000" pitchFamily="2" charset="2"/>
              </a:rPr>
              <a:t>, </a:t>
            </a:r>
            <a:r>
              <a:rPr lang="fi-FI" dirty="0" err="1">
                <a:sym typeface="Wingdings" panose="05000000000000000000" pitchFamily="2" charset="2"/>
              </a:rPr>
              <a:t>how</a:t>
            </a:r>
            <a:r>
              <a:rPr lang="fi-FI" dirty="0">
                <a:sym typeface="Wingdings" panose="05000000000000000000" pitchFamily="2" charset="2"/>
              </a:rPr>
              <a:t> </a:t>
            </a:r>
            <a:r>
              <a:rPr lang="fi-FI" dirty="0" err="1">
                <a:sym typeface="Wingdings" panose="05000000000000000000" pitchFamily="2" charset="2"/>
              </a:rPr>
              <a:t>did</a:t>
            </a:r>
            <a:r>
              <a:rPr lang="fi-FI" dirty="0">
                <a:sym typeface="Wingdings" panose="05000000000000000000" pitchFamily="2" charset="2"/>
              </a:rPr>
              <a:t> </a:t>
            </a:r>
            <a:r>
              <a:rPr lang="fi-FI" dirty="0" err="1">
                <a:sym typeface="Wingdings" panose="05000000000000000000" pitchFamily="2" charset="2"/>
              </a:rPr>
              <a:t>superpower</a:t>
            </a:r>
            <a:r>
              <a:rPr lang="fi-FI" dirty="0">
                <a:sym typeface="Wingdings" panose="05000000000000000000" pitchFamily="2" charset="2"/>
              </a:rPr>
              <a:t> </a:t>
            </a:r>
            <a:r>
              <a:rPr lang="fi-FI" dirty="0" err="1">
                <a:sym typeface="Wingdings" panose="05000000000000000000" pitchFamily="2" charset="2"/>
              </a:rPr>
              <a:t>détente</a:t>
            </a:r>
            <a:r>
              <a:rPr lang="fi-FI" dirty="0">
                <a:sym typeface="Wingdings" panose="05000000000000000000" pitchFamily="2" charset="2"/>
              </a:rPr>
              <a:t> </a:t>
            </a:r>
            <a:r>
              <a:rPr lang="fi-FI" dirty="0" err="1">
                <a:sym typeface="Wingdings" panose="05000000000000000000" pitchFamily="2" charset="2"/>
              </a:rPr>
              <a:t>lead</a:t>
            </a:r>
            <a:r>
              <a:rPr lang="fi-FI" dirty="0">
                <a:sym typeface="Wingdings" panose="05000000000000000000" pitchFamily="2" charset="2"/>
              </a:rPr>
              <a:t> to </a:t>
            </a:r>
            <a:r>
              <a:rPr lang="fi-FI" dirty="0" err="1">
                <a:sym typeface="Wingdings" panose="05000000000000000000" pitchFamily="2" charset="2"/>
              </a:rPr>
              <a:t>peace</a:t>
            </a:r>
            <a:r>
              <a:rPr lang="fi-FI" dirty="0">
                <a:sym typeface="Wingdings" panose="05000000000000000000" pitchFamily="2" charset="2"/>
              </a:rPr>
              <a:t> 	</a:t>
            </a:r>
            <a:r>
              <a:rPr lang="fi-FI" dirty="0" err="1">
                <a:sym typeface="Wingdings" panose="05000000000000000000" pitchFamily="2" charset="2"/>
              </a:rPr>
              <a:t>overtures</a:t>
            </a:r>
            <a:r>
              <a:rPr lang="fi-FI" dirty="0">
                <a:sym typeface="Wingdings" panose="05000000000000000000" pitchFamily="2" charset="2"/>
              </a:rPr>
              <a:t> in Germany and </a:t>
            </a:r>
            <a:r>
              <a:rPr lang="fi-FI" dirty="0" err="1">
                <a:sym typeface="Wingdings" panose="05000000000000000000" pitchFamily="2" charset="2"/>
              </a:rPr>
              <a:t>the</a:t>
            </a:r>
            <a:r>
              <a:rPr lang="fi-FI" dirty="0">
                <a:sym typeface="Wingdings" panose="05000000000000000000" pitchFamily="2" charset="2"/>
              </a:rPr>
              <a:t> </a:t>
            </a:r>
            <a:r>
              <a:rPr lang="fi-FI" dirty="0" err="1">
                <a:sym typeface="Wingdings" panose="05000000000000000000" pitchFamily="2" charset="2"/>
              </a:rPr>
              <a:t>Middle</a:t>
            </a:r>
            <a:r>
              <a:rPr lang="fi-FI" dirty="0">
                <a:sym typeface="Wingdings" panose="05000000000000000000" pitchFamily="2" charset="2"/>
              </a:rPr>
              <a:t> East.</a:t>
            </a:r>
            <a:endParaRPr lang="fi-FI" dirty="0"/>
          </a:p>
          <a:p>
            <a:pPr marL="0" indent="0">
              <a:buNone/>
            </a:pPr>
            <a:endParaRPr lang="fi-FI" dirty="0"/>
          </a:p>
          <a:p>
            <a:endParaRPr lang="fi-FI" dirty="0"/>
          </a:p>
          <a:p>
            <a:endParaRPr lang="fi-FI" dirty="0"/>
          </a:p>
          <a:p>
            <a:endParaRPr lang="fi-FI" dirty="0"/>
          </a:p>
          <a:p>
            <a:pPr marL="0" indent="0">
              <a:buNone/>
            </a:pPr>
            <a:endParaRPr lang="fi-FI" dirty="0"/>
          </a:p>
          <a:p>
            <a:endParaRPr lang="fi-FI" dirty="0"/>
          </a:p>
          <a:p>
            <a:endParaRPr lang="fi-FI" dirty="0"/>
          </a:p>
          <a:p>
            <a:endParaRPr lang="fi-FI" dirty="0"/>
          </a:p>
          <a:p>
            <a:endParaRPr lang="fi-FI" dirty="0"/>
          </a:p>
        </p:txBody>
      </p:sp>
    </p:spTree>
    <p:extLst>
      <p:ext uri="{BB962C8B-B14F-4D97-AF65-F5344CB8AC3E}">
        <p14:creationId xmlns:p14="http://schemas.microsoft.com/office/powerpoint/2010/main" val="51510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a:t>The Helsinki </a:t>
            </a:r>
            <a:r>
              <a:rPr lang="fi-FI" dirty="0" err="1"/>
              <a:t>Accords</a:t>
            </a:r>
            <a:endParaRPr lang="fi-FI" dirty="0"/>
          </a:p>
        </p:txBody>
      </p:sp>
      <p:sp>
        <p:nvSpPr>
          <p:cNvPr id="5" name="Sisällön paikkamerkki 4"/>
          <p:cNvSpPr>
            <a:spLocks noGrp="1"/>
          </p:cNvSpPr>
          <p:nvPr>
            <p:ph idx="1"/>
          </p:nvPr>
        </p:nvSpPr>
        <p:spPr/>
        <p:txBody>
          <a:bodyPr>
            <a:normAutofit fontScale="85000" lnSpcReduction="10000"/>
          </a:bodyPr>
          <a:lstStyle/>
          <a:p>
            <a:r>
              <a:rPr lang="en-US" dirty="0"/>
              <a:t>In the 1950’s the Soviet Union first proposed the creation of an all-European security conference. In the mid-1960s the Warsaw Pact renewed calls for such a conference. In May 1969, the Government of Finland sent a memorandum to all European countries, the United States and Canada, offering Helsinki as a conference venue. Beginning in November 1972, representatives from the original 35 nations met for nearly three years to work out the arrangements and the framework for the conference, concluding their work in July 1975.</a:t>
            </a:r>
          </a:p>
          <a:p>
            <a:r>
              <a:rPr lang="en-US" dirty="0"/>
              <a:t>On August 1, 1975, the leaders of the original 35 participating States gathered in Helsinki and signed the Final Act of the Conference on Security and Cooperation in Europe. Also known as the Helsinki Accords, the Final Act is not a treaty, but rather a politically binding agreement consisting of three main sections informally known as "baskets," adopted on the basis of consensus. This comprehensive Act contains a broad range of measures designed to enhance security and cooperation in the region extending from Vancouver to Vladivostok.</a:t>
            </a:r>
          </a:p>
        </p:txBody>
      </p:sp>
    </p:spTree>
    <p:extLst>
      <p:ext uri="{BB962C8B-B14F-4D97-AF65-F5344CB8AC3E}">
        <p14:creationId xmlns:p14="http://schemas.microsoft.com/office/powerpoint/2010/main" val="2102218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dirty="0"/>
              <a:t>The </a:t>
            </a:r>
            <a:r>
              <a:rPr lang="fi-FI" dirty="0" err="1"/>
              <a:t>categories</a:t>
            </a:r>
            <a:r>
              <a:rPr lang="fi-FI" dirty="0"/>
              <a:t> (’</a:t>
            </a:r>
            <a:r>
              <a:rPr lang="fi-FI" dirty="0" err="1"/>
              <a:t>baskets</a:t>
            </a:r>
            <a:r>
              <a:rPr lang="fi-FI" dirty="0"/>
              <a:t>’) of </a:t>
            </a:r>
            <a:r>
              <a:rPr lang="fi-FI" dirty="0" err="1"/>
              <a:t>the</a:t>
            </a:r>
            <a:r>
              <a:rPr lang="fi-FI" dirty="0"/>
              <a:t> Helsinki </a:t>
            </a:r>
            <a:r>
              <a:rPr lang="fi-FI" dirty="0" err="1"/>
              <a:t>Final</a:t>
            </a:r>
            <a:r>
              <a:rPr lang="fi-FI" dirty="0"/>
              <a:t> Act</a:t>
            </a:r>
            <a:r>
              <a:rPr lang="fi-FI"/>
              <a:t>, 1 August </a:t>
            </a:r>
            <a:r>
              <a:rPr lang="fi-FI" dirty="0"/>
              <a:t>1975</a:t>
            </a:r>
          </a:p>
        </p:txBody>
      </p:sp>
      <p:sp>
        <p:nvSpPr>
          <p:cNvPr id="5" name="Sisällön paikkamerkki 4"/>
          <p:cNvSpPr>
            <a:spLocks noGrp="1"/>
          </p:cNvSpPr>
          <p:nvPr>
            <p:ph idx="1"/>
          </p:nvPr>
        </p:nvSpPr>
        <p:spPr/>
        <p:txBody>
          <a:bodyPr>
            <a:normAutofit fontScale="92500" lnSpcReduction="20000"/>
          </a:bodyPr>
          <a:lstStyle/>
          <a:p>
            <a:r>
              <a:rPr lang="en-US" dirty="0"/>
              <a:t>Basket I - the </a:t>
            </a:r>
            <a:r>
              <a:rPr lang="en-US" dirty="0">
                <a:hlinkClick r:id="rId2"/>
              </a:rPr>
              <a:t>Security Dimension</a:t>
            </a:r>
            <a:r>
              <a:rPr lang="en-US" dirty="0"/>
              <a:t> - contains a Declaration of Principles Guiding Relations between participating States, including the all-important Principle VII on human rights and fundamental freedoms. It also includes a section on confidence-building measures and other aspects of security and disarmament aimed at increasing military transparency.</a:t>
            </a:r>
          </a:p>
          <a:p>
            <a:r>
              <a:rPr lang="en-US" dirty="0"/>
              <a:t>Basket II - the </a:t>
            </a:r>
            <a:r>
              <a:rPr lang="en-US" dirty="0">
                <a:hlinkClick r:id="rId3"/>
              </a:rPr>
              <a:t>Economic Dimension</a:t>
            </a:r>
            <a:r>
              <a:rPr lang="en-US" dirty="0"/>
              <a:t> - covers economic, scientific, technological and environmental cooperation, as well as migrant labor, vocational training and the promotion of tourism.</a:t>
            </a:r>
          </a:p>
          <a:p>
            <a:r>
              <a:rPr lang="en-US" dirty="0"/>
              <a:t>Basket III is devoted to cooperation in humanitarian and other fields: freer movement of people; human contacts, including family reunification and visits; freedom of information, including working conditions for journalists; and cultural and educational exchanges. Principle VII and Basket III together have come to be known as the "</a:t>
            </a:r>
            <a:r>
              <a:rPr lang="en-US" dirty="0">
                <a:hlinkClick r:id="rId4"/>
              </a:rPr>
              <a:t>Human Dimension</a:t>
            </a:r>
            <a:r>
              <a:rPr lang="en-US" dirty="0"/>
              <a:t>.</a:t>
            </a:r>
            <a:endParaRPr lang="fi-FI" dirty="0"/>
          </a:p>
        </p:txBody>
      </p:sp>
    </p:spTree>
    <p:extLst>
      <p:ext uri="{BB962C8B-B14F-4D97-AF65-F5344CB8AC3E}">
        <p14:creationId xmlns:p14="http://schemas.microsoft.com/office/powerpoint/2010/main" val="286532450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328</TotalTime>
  <Words>1046</Words>
  <Application>Microsoft Office PowerPoint</Application>
  <PresentationFormat>Laajakuva</PresentationFormat>
  <Paragraphs>60</Paragraphs>
  <Slides>9</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9</vt:i4>
      </vt:variant>
    </vt:vector>
  </HeadingPairs>
  <TitlesOfParts>
    <vt:vector size="14" baseType="lpstr">
      <vt:lpstr>Arial</vt:lpstr>
      <vt:lpstr>Calibri</vt:lpstr>
      <vt:lpstr>Calibri Light</vt:lpstr>
      <vt:lpstr>Wingdings</vt:lpstr>
      <vt:lpstr>Office-teema</vt:lpstr>
      <vt:lpstr>Détente</vt:lpstr>
      <vt:lpstr>PowerPoint-esitys</vt:lpstr>
      <vt:lpstr>B. Nuclear agreements in the 1960´s</vt:lpstr>
      <vt:lpstr> C. Détente, 1969-75</vt:lpstr>
      <vt:lpstr>PowerPoint-esitys</vt:lpstr>
      <vt:lpstr>PowerPoint-esitys</vt:lpstr>
      <vt:lpstr>  </vt:lpstr>
      <vt:lpstr>The Helsinki Accords</vt:lpstr>
      <vt:lpstr>The categories (’baskets’) of the Helsinki Final Act, 1 August 1975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Alanko Jukka</dc:creator>
  <cp:lastModifiedBy>Alanko Jukka</cp:lastModifiedBy>
  <cp:revision>131</cp:revision>
  <dcterms:created xsi:type="dcterms:W3CDTF">2016-12-12T08:26:27Z</dcterms:created>
  <dcterms:modified xsi:type="dcterms:W3CDTF">2020-11-19T12:40:46Z</dcterms:modified>
</cp:coreProperties>
</file>