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2" r:id="rId3"/>
    <p:sldId id="304" r:id="rId4"/>
    <p:sldId id="310" r:id="rId5"/>
    <p:sldId id="305" r:id="rId6"/>
    <p:sldId id="308" r:id="rId7"/>
    <p:sldId id="277" r:id="rId8"/>
    <p:sldId id="306" r:id="rId9"/>
    <p:sldId id="314" r:id="rId10"/>
    <p:sldId id="307" r:id="rId11"/>
    <p:sldId id="312" r:id="rId12"/>
    <p:sldId id="269" r:id="rId13"/>
    <p:sldId id="273" r:id="rId14"/>
    <p:sldId id="272" r:id="rId15"/>
    <p:sldId id="275" r:id="rId16"/>
    <p:sldId id="274" r:id="rId17"/>
    <p:sldId id="309" r:id="rId18"/>
    <p:sldId id="267" r:id="rId19"/>
    <p:sldId id="278" r:id="rId20"/>
    <p:sldId id="320" r:id="rId21"/>
    <p:sldId id="280" r:id="rId2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3" autoAdjust="0"/>
    <p:restoredTop sz="94660"/>
  </p:normalViewPr>
  <p:slideViewPr>
    <p:cSldViewPr>
      <p:cViewPr varScale="1">
        <p:scale>
          <a:sx n="54" d="100"/>
          <a:sy n="54" d="100"/>
        </p:scale>
        <p:origin x="37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89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95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544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C479D"/>
                </a:solidFill>
              </a:defRPr>
            </a:lvl1pPr>
          </a:lstStyle>
          <a:p>
            <a:pPr lvl="0"/>
            <a:r>
              <a:rPr lang="fi-FI" altLang="fi-FI" noProof="0"/>
              <a:t>Muokkaa perustyyl. napsautt.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altLang="fi-FI" noProof="0"/>
              <a:t>Muokkaa alaotsikon perustyyliä napsautt.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fi-FI">
                <a:solidFill>
                  <a:srgbClr val="000000"/>
                </a:solidFill>
              </a:rPr>
              <a:t>30.8.2005 LUONNOS</a:t>
            </a:r>
            <a:endParaRPr lang="fi-FI" altLang="fi-FI">
              <a:solidFill>
                <a:srgbClr val="000000"/>
              </a:solidFill>
            </a:endParaRPr>
          </a:p>
        </p:txBody>
      </p:sp>
      <p:grpSp>
        <p:nvGrpSpPr>
          <p:cNvPr id="135173" name="Group 5"/>
          <p:cNvGrpSpPr>
            <a:grpSpLocks/>
          </p:cNvGrpSpPr>
          <p:nvPr/>
        </p:nvGrpSpPr>
        <p:grpSpPr bwMode="auto">
          <a:xfrm>
            <a:off x="3970338" y="6237288"/>
            <a:ext cx="1200150" cy="415925"/>
            <a:chOff x="5162" y="211"/>
            <a:chExt cx="819" cy="262"/>
          </a:xfrm>
        </p:grpSpPr>
        <p:sp>
          <p:nvSpPr>
            <p:cNvPr id="135174" name="Freeform 6"/>
            <p:cNvSpPr>
              <a:spLocks/>
            </p:cNvSpPr>
            <p:nvPr userDrawn="1"/>
          </p:nvSpPr>
          <p:spPr bwMode="auto">
            <a:xfrm>
              <a:off x="5162" y="211"/>
              <a:ext cx="200" cy="262"/>
            </a:xfrm>
            <a:custGeom>
              <a:avLst/>
              <a:gdLst>
                <a:gd name="T0" fmla="*/ 602 w 602"/>
                <a:gd name="T1" fmla="*/ 86 h 788"/>
                <a:gd name="T2" fmla="*/ 600 w 602"/>
                <a:gd name="T3" fmla="*/ 65 h 788"/>
                <a:gd name="T4" fmla="*/ 591 w 602"/>
                <a:gd name="T5" fmla="*/ 45 h 788"/>
                <a:gd name="T6" fmla="*/ 577 w 602"/>
                <a:gd name="T7" fmla="*/ 25 h 788"/>
                <a:gd name="T8" fmla="*/ 557 w 602"/>
                <a:gd name="T9" fmla="*/ 11 h 788"/>
                <a:gd name="T10" fmla="*/ 537 w 602"/>
                <a:gd name="T11" fmla="*/ 2 h 788"/>
                <a:gd name="T12" fmla="*/ 516 w 602"/>
                <a:gd name="T13" fmla="*/ 0 h 788"/>
                <a:gd name="T14" fmla="*/ 79 w 602"/>
                <a:gd name="T15" fmla="*/ 0 h 788"/>
                <a:gd name="T16" fmla="*/ 54 w 602"/>
                <a:gd name="T17" fmla="*/ 7 h 788"/>
                <a:gd name="T18" fmla="*/ 32 w 602"/>
                <a:gd name="T19" fmla="*/ 22 h 788"/>
                <a:gd name="T20" fmla="*/ 15 w 602"/>
                <a:gd name="T21" fmla="*/ 40 h 788"/>
                <a:gd name="T22" fmla="*/ 5 w 602"/>
                <a:gd name="T23" fmla="*/ 63 h 788"/>
                <a:gd name="T24" fmla="*/ 0 w 602"/>
                <a:gd name="T25" fmla="*/ 88 h 788"/>
                <a:gd name="T26" fmla="*/ 5 w 602"/>
                <a:gd name="T27" fmla="*/ 113 h 788"/>
                <a:gd name="T28" fmla="*/ 15 w 602"/>
                <a:gd name="T29" fmla="*/ 135 h 788"/>
                <a:gd name="T30" fmla="*/ 32 w 602"/>
                <a:gd name="T31" fmla="*/ 155 h 788"/>
                <a:gd name="T32" fmla="*/ 54 w 602"/>
                <a:gd name="T33" fmla="*/ 167 h 788"/>
                <a:gd name="T34" fmla="*/ 79 w 602"/>
                <a:gd name="T35" fmla="*/ 173 h 788"/>
                <a:gd name="T36" fmla="*/ 428 w 602"/>
                <a:gd name="T37" fmla="*/ 173 h 788"/>
                <a:gd name="T38" fmla="*/ 428 w 602"/>
                <a:gd name="T39" fmla="*/ 700 h 788"/>
                <a:gd name="T40" fmla="*/ 431 w 602"/>
                <a:gd name="T41" fmla="*/ 725 h 788"/>
                <a:gd name="T42" fmla="*/ 440 w 602"/>
                <a:gd name="T43" fmla="*/ 748 h 788"/>
                <a:gd name="T44" fmla="*/ 458 w 602"/>
                <a:gd name="T45" fmla="*/ 766 h 788"/>
                <a:gd name="T46" fmla="*/ 478 w 602"/>
                <a:gd name="T47" fmla="*/ 781 h 788"/>
                <a:gd name="T48" fmla="*/ 501 w 602"/>
                <a:gd name="T49" fmla="*/ 788 h 788"/>
                <a:gd name="T50" fmla="*/ 526 w 602"/>
                <a:gd name="T51" fmla="*/ 788 h 788"/>
                <a:gd name="T52" fmla="*/ 549 w 602"/>
                <a:gd name="T53" fmla="*/ 781 h 788"/>
                <a:gd name="T54" fmla="*/ 570 w 602"/>
                <a:gd name="T55" fmla="*/ 766 h 788"/>
                <a:gd name="T56" fmla="*/ 587 w 602"/>
                <a:gd name="T57" fmla="*/ 748 h 788"/>
                <a:gd name="T58" fmla="*/ 597 w 602"/>
                <a:gd name="T59" fmla="*/ 725 h 788"/>
                <a:gd name="T60" fmla="*/ 602 w 602"/>
                <a:gd name="T61" fmla="*/ 700 h 788"/>
                <a:gd name="T62" fmla="*/ 602 w 602"/>
                <a:gd name="T63" fmla="*/ 86 h 788"/>
                <a:gd name="T64" fmla="*/ 602 w 602"/>
                <a:gd name="T65" fmla="*/ 86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2" h="788">
                  <a:moveTo>
                    <a:pt x="602" y="86"/>
                  </a:moveTo>
                  <a:lnTo>
                    <a:pt x="600" y="65"/>
                  </a:lnTo>
                  <a:lnTo>
                    <a:pt x="591" y="45"/>
                  </a:lnTo>
                  <a:lnTo>
                    <a:pt x="577" y="25"/>
                  </a:lnTo>
                  <a:lnTo>
                    <a:pt x="557" y="11"/>
                  </a:lnTo>
                  <a:lnTo>
                    <a:pt x="537" y="2"/>
                  </a:lnTo>
                  <a:lnTo>
                    <a:pt x="516" y="0"/>
                  </a:lnTo>
                  <a:lnTo>
                    <a:pt x="79" y="0"/>
                  </a:lnTo>
                  <a:lnTo>
                    <a:pt x="54" y="7"/>
                  </a:lnTo>
                  <a:lnTo>
                    <a:pt x="32" y="22"/>
                  </a:lnTo>
                  <a:lnTo>
                    <a:pt x="15" y="40"/>
                  </a:lnTo>
                  <a:lnTo>
                    <a:pt x="5" y="63"/>
                  </a:lnTo>
                  <a:lnTo>
                    <a:pt x="0" y="88"/>
                  </a:lnTo>
                  <a:lnTo>
                    <a:pt x="5" y="113"/>
                  </a:lnTo>
                  <a:lnTo>
                    <a:pt x="15" y="135"/>
                  </a:lnTo>
                  <a:lnTo>
                    <a:pt x="32" y="155"/>
                  </a:lnTo>
                  <a:lnTo>
                    <a:pt x="54" y="167"/>
                  </a:lnTo>
                  <a:lnTo>
                    <a:pt x="79" y="173"/>
                  </a:lnTo>
                  <a:lnTo>
                    <a:pt x="428" y="173"/>
                  </a:lnTo>
                  <a:lnTo>
                    <a:pt x="428" y="700"/>
                  </a:lnTo>
                  <a:lnTo>
                    <a:pt x="431" y="725"/>
                  </a:lnTo>
                  <a:lnTo>
                    <a:pt x="440" y="748"/>
                  </a:lnTo>
                  <a:lnTo>
                    <a:pt x="458" y="766"/>
                  </a:lnTo>
                  <a:lnTo>
                    <a:pt x="478" y="781"/>
                  </a:lnTo>
                  <a:lnTo>
                    <a:pt x="501" y="788"/>
                  </a:lnTo>
                  <a:lnTo>
                    <a:pt x="526" y="788"/>
                  </a:lnTo>
                  <a:lnTo>
                    <a:pt x="549" y="781"/>
                  </a:lnTo>
                  <a:lnTo>
                    <a:pt x="570" y="766"/>
                  </a:lnTo>
                  <a:lnTo>
                    <a:pt x="587" y="748"/>
                  </a:lnTo>
                  <a:lnTo>
                    <a:pt x="597" y="725"/>
                  </a:lnTo>
                  <a:lnTo>
                    <a:pt x="602" y="700"/>
                  </a:lnTo>
                  <a:lnTo>
                    <a:pt x="602" y="86"/>
                  </a:lnTo>
                  <a:lnTo>
                    <a:pt x="602" y="86"/>
                  </a:lnTo>
                  <a:close/>
                </a:path>
              </a:pathLst>
            </a:custGeom>
            <a:solidFill>
              <a:srgbClr val="0C4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000000"/>
                </a:solidFill>
              </a:endParaRPr>
            </a:p>
          </p:txBody>
        </p:sp>
        <p:sp>
          <p:nvSpPr>
            <p:cNvPr id="135175" name="Freeform 7"/>
            <p:cNvSpPr>
              <a:spLocks/>
            </p:cNvSpPr>
            <p:nvPr userDrawn="1"/>
          </p:nvSpPr>
          <p:spPr bwMode="auto">
            <a:xfrm>
              <a:off x="5363" y="211"/>
              <a:ext cx="618" cy="262"/>
            </a:xfrm>
            <a:custGeom>
              <a:avLst/>
              <a:gdLst>
                <a:gd name="T0" fmla="*/ 1339 w 1855"/>
                <a:gd name="T1" fmla="*/ 0 h 788"/>
                <a:gd name="T2" fmla="*/ 1363 w 1855"/>
                <a:gd name="T3" fmla="*/ 2 h 788"/>
                <a:gd name="T4" fmla="*/ 1383 w 1855"/>
                <a:gd name="T5" fmla="*/ 11 h 788"/>
                <a:gd name="T6" fmla="*/ 1402 w 1855"/>
                <a:gd name="T7" fmla="*/ 25 h 788"/>
                <a:gd name="T8" fmla="*/ 1417 w 1855"/>
                <a:gd name="T9" fmla="*/ 42 h 788"/>
                <a:gd name="T10" fmla="*/ 1424 w 1855"/>
                <a:gd name="T11" fmla="*/ 63 h 788"/>
                <a:gd name="T12" fmla="*/ 1427 w 1855"/>
                <a:gd name="T13" fmla="*/ 86 h 788"/>
                <a:gd name="T14" fmla="*/ 1427 w 1855"/>
                <a:gd name="T15" fmla="*/ 613 h 788"/>
                <a:gd name="T16" fmla="*/ 1776 w 1855"/>
                <a:gd name="T17" fmla="*/ 613 h 788"/>
                <a:gd name="T18" fmla="*/ 1801 w 1855"/>
                <a:gd name="T19" fmla="*/ 619 h 788"/>
                <a:gd name="T20" fmla="*/ 1823 w 1855"/>
                <a:gd name="T21" fmla="*/ 633 h 788"/>
                <a:gd name="T22" fmla="*/ 1840 w 1855"/>
                <a:gd name="T23" fmla="*/ 655 h 788"/>
                <a:gd name="T24" fmla="*/ 1850 w 1855"/>
                <a:gd name="T25" fmla="*/ 677 h 788"/>
                <a:gd name="T26" fmla="*/ 1855 w 1855"/>
                <a:gd name="T27" fmla="*/ 705 h 788"/>
                <a:gd name="T28" fmla="*/ 1848 w 1855"/>
                <a:gd name="T29" fmla="*/ 729 h 788"/>
                <a:gd name="T30" fmla="*/ 1835 w 1855"/>
                <a:gd name="T31" fmla="*/ 752 h 788"/>
                <a:gd name="T32" fmla="*/ 1817 w 1855"/>
                <a:gd name="T33" fmla="*/ 771 h 788"/>
                <a:gd name="T34" fmla="*/ 1792 w 1855"/>
                <a:gd name="T35" fmla="*/ 784 h 788"/>
                <a:gd name="T36" fmla="*/ 1767 w 1855"/>
                <a:gd name="T37" fmla="*/ 786 h 788"/>
                <a:gd name="T38" fmla="*/ 1331 w 1855"/>
                <a:gd name="T39" fmla="*/ 786 h 788"/>
                <a:gd name="T40" fmla="*/ 1307 w 1855"/>
                <a:gd name="T41" fmla="*/ 784 h 788"/>
                <a:gd name="T42" fmla="*/ 1289 w 1855"/>
                <a:gd name="T43" fmla="*/ 775 h 788"/>
                <a:gd name="T44" fmla="*/ 1273 w 1855"/>
                <a:gd name="T45" fmla="*/ 761 h 788"/>
                <a:gd name="T46" fmla="*/ 1260 w 1855"/>
                <a:gd name="T47" fmla="*/ 743 h 788"/>
                <a:gd name="T48" fmla="*/ 1251 w 1855"/>
                <a:gd name="T49" fmla="*/ 723 h 788"/>
                <a:gd name="T50" fmla="*/ 1251 w 1855"/>
                <a:gd name="T51" fmla="*/ 700 h 788"/>
                <a:gd name="T52" fmla="*/ 1251 w 1855"/>
                <a:gd name="T53" fmla="*/ 173 h 788"/>
                <a:gd name="T54" fmla="*/ 918 w 1855"/>
                <a:gd name="T55" fmla="*/ 173 h 788"/>
                <a:gd name="T56" fmla="*/ 918 w 1855"/>
                <a:gd name="T57" fmla="*/ 709 h 788"/>
                <a:gd name="T58" fmla="*/ 910 w 1855"/>
                <a:gd name="T59" fmla="*/ 736 h 788"/>
                <a:gd name="T60" fmla="*/ 897 w 1855"/>
                <a:gd name="T61" fmla="*/ 759 h 788"/>
                <a:gd name="T62" fmla="*/ 876 w 1855"/>
                <a:gd name="T63" fmla="*/ 775 h 788"/>
                <a:gd name="T64" fmla="*/ 851 w 1855"/>
                <a:gd name="T65" fmla="*/ 786 h 788"/>
                <a:gd name="T66" fmla="*/ 826 w 1855"/>
                <a:gd name="T67" fmla="*/ 788 h 788"/>
                <a:gd name="T68" fmla="*/ 799 w 1855"/>
                <a:gd name="T69" fmla="*/ 784 h 788"/>
                <a:gd name="T70" fmla="*/ 776 w 1855"/>
                <a:gd name="T71" fmla="*/ 771 h 788"/>
                <a:gd name="T72" fmla="*/ 757 w 1855"/>
                <a:gd name="T73" fmla="*/ 750 h 788"/>
                <a:gd name="T74" fmla="*/ 747 w 1855"/>
                <a:gd name="T75" fmla="*/ 727 h 788"/>
                <a:gd name="T76" fmla="*/ 743 w 1855"/>
                <a:gd name="T77" fmla="*/ 700 h 788"/>
                <a:gd name="T78" fmla="*/ 745 w 1855"/>
                <a:gd name="T79" fmla="*/ 173 h 788"/>
                <a:gd name="T80" fmla="*/ 456 w 1855"/>
                <a:gd name="T81" fmla="*/ 173 h 788"/>
                <a:gd name="T82" fmla="*/ 246 w 1855"/>
                <a:gd name="T83" fmla="*/ 383 h 788"/>
                <a:gd name="T84" fmla="*/ 502 w 1855"/>
                <a:gd name="T85" fmla="*/ 640 h 788"/>
                <a:gd name="T86" fmla="*/ 517 w 1855"/>
                <a:gd name="T87" fmla="*/ 662 h 788"/>
                <a:gd name="T88" fmla="*/ 526 w 1855"/>
                <a:gd name="T89" fmla="*/ 687 h 788"/>
                <a:gd name="T90" fmla="*/ 526 w 1855"/>
                <a:gd name="T91" fmla="*/ 712 h 788"/>
                <a:gd name="T92" fmla="*/ 517 w 1855"/>
                <a:gd name="T93" fmla="*/ 738 h 788"/>
                <a:gd name="T94" fmla="*/ 502 w 1855"/>
                <a:gd name="T95" fmla="*/ 759 h 788"/>
                <a:gd name="T96" fmla="*/ 483 w 1855"/>
                <a:gd name="T97" fmla="*/ 775 h 788"/>
                <a:gd name="T98" fmla="*/ 459 w 1855"/>
                <a:gd name="T99" fmla="*/ 786 h 788"/>
                <a:gd name="T100" fmla="*/ 434 w 1855"/>
                <a:gd name="T101" fmla="*/ 788 h 788"/>
                <a:gd name="T102" fmla="*/ 407 w 1855"/>
                <a:gd name="T103" fmla="*/ 784 h 788"/>
                <a:gd name="T104" fmla="*/ 386 w 1855"/>
                <a:gd name="T105" fmla="*/ 768 h 788"/>
                <a:gd name="T106" fmla="*/ 0 w 1855"/>
                <a:gd name="T107" fmla="*/ 383 h 788"/>
                <a:gd name="T108" fmla="*/ 369 w 1855"/>
                <a:gd name="T109" fmla="*/ 17 h 788"/>
                <a:gd name="T110" fmla="*/ 382 w 1855"/>
                <a:gd name="T111" fmla="*/ 9 h 788"/>
                <a:gd name="T112" fmla="*/ 398 w 1855"/>
                <a:gd name="T113" fmla="*/ 2 h 788"/>
                <a:gd name="T114" fmla="*/ 415 w 1855"/>
                <a:gd name="T115" fmla="*/ 0 h 788"/>
                <a:gd name="T116" fmla="*/ 1339 w 1855"/>
                <a:gd name="T117" fmla="*/ 0 h 788"/>
                <a:gd name="T118" fmla="*/ 1339 w 1855"/>
                <a:gd name="T119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55" h="788">
                  <a:moveTo>
                    <a:pt x="1339" y="0"/>
                  </a:moveTo>
                  <a:lnTo>
                    <a:pt x="1363" y="2"/>
                  </a:lnTo>
                  <a:lnTo>
                    <a:pt x="1383" y="11"/>
                  </a:lnTo>
                  <a:lnTo>
                    <a:pt x="1402" y="25"/>
                  </a:lnTo>
                  <a:lnTo>
                    <a:pt x="1417" y="42"/>
                  </a:lnTo>
                  <a:lnTo>
                    <a:pt x="1424" y="63"/>
                  </a:lnTo>
                  <a:lnTo>
                    <a:pt x="1427" y="86"/>
                  </a:lnTo>
                  <a:lnTo>
                    <a:pt x="1427" y="613"/>
                  </a:lnTo>
                  <a:lnTo>
                    <a:pt x="1776" y="613"/>
                  </a:lnTo>
                  <a:lnTo>
                    <a:pt x="1801" y="619"/>
                  </a:lnTo>
                  <a:lnTo>
                    <a:pt x="1823" y="633"/>
                  </a:lnTo>
                  <a:lnTo>
                    <a:pt x="1840" y="655"/>
                  </a:lnTo>
                  <a:lnTo>
                    <a:pt x="1850" y="677"/>
                  </a:lnTo>
                  <a:lnTo>
                    <a:pt x="1855" y="705"/>
                  </a:lnTo>
                  <a:lnTo>
                    <a:pt x="1848" y="729"/>
                  </a:lnTo>
                  <a:lnTo>
                    <a:pt x="1835" y="752"/>
                  </a:lnTo>
                  <a:lnTo>
                    <a:pt x="1817" y="771"/>
                  </a:lnTo>
                  <a:lnTo>
                    <a:pt x="1792" y="784"/>
                  </a:lnTo>
                  <a:lnTo>
                    <a:pt x="1767" y="786"/>
                  </a:lnTo>
                  <a:lnTo>
                    <a:pt x="1331" y="786"/>
                  </a:lnTo>
                  <a:lnTo>
                    <a:pt x="1307" y="784"/>
                  </a:lnTo>
                  <a:lnTo>
                    <a:pt x="1289" y="775"/>
                  </a:lnTo>
                  <a:lnTo>
                    <a:pt x="1273" y="761"/>
                  </a:lnTo>
                  <a:lnTo>
                    <a:pt x="1260" y="743"/>
                  </a:lnTo>
                  <a:lnTo>
                    <a:pt x="1251" y="723"/>
                  </a:lnTo>
                  <a:lnTo>
                    <a:pt x="1251" y="700"/>
                  </a:lnTo>
                  <a:lnTo>
                    <a:pt x="1251" y="173"/>
                  </a:lnTo>
                  <a:lnTo>
                    <a:pt x="918" y="173"/>
                  </a:lnTo>
                  <a:lnTo>
                    <a:pt x="918" y="709"/>
                  </a:lnTo>
                  <a:lnTo>
                    <a:pt x="910" y="736"/>
                  </a:lnTo>
                  <a:lnTo>
                    <a:pt x="897" y="759"/>
                  </a:lnTo>
                  <a:lnTo>
                    <a:pt x="876" y="775"/>
                  </a:lnTo>
                  <a:lnTo>
                    <a:pt x="851" y="786"/>
                  </a:lnTo>
                  <a:lnTo>
                    <a:pt x="826" y="788"/>
                  </a:lnTo>
                  <a:lnTo>
                    <a:pt x="799" y="784"/>
                  </a:lnTo>
                  <a:lnTo>
                    <a:pt x="776" y="771"/>
                  </a:lnTo>
                  <a:lnTo>
                    <a:pt x="757" y="750"/>
                  </a:lnTo>
                  <a:lnTo>
                    <a:pt x="747" y="727"/>
                  </a:lnTo>
                  <a:lnTo>
                    <a:pt x="743" y="700"/>
                  </a:lnTo>
                  <a:lnTo>
                    <a:pt x="745" y="173"/>
                  </a:lnTo>
                  <a:lnTo>
                    <a:pt x="456" y="173"/>
                  </a:lnTo>
                  <a:lnTo>
                    <a:pt x="246" y="383"/>
                  </a:lnTo>
                  <a:lnTo>
                    <a:pt x="502" y="640"/>
                  </a:lnTo>
                  <a:lnTo>
                    <a:pt x="517" y="662"/>
                  </a:lnTo>
                  <a:lnTo>
                    <a:pt x="526" y="687"/>
                  </a:lnTo>
                  <a:lnTo>
                    <a:pt x="526" y="712"/>
                  </a:lnTo>
                  <a:lnTo>
                    <a:pt x="517" y="738"/>
                  </a:lnTo>
                  <a:lnTo>
                    <a:pt x="502" y="759"/>
                  </a:lnTo>
                  <a:lnTo>
                    <a:pt x="483" y="775"/>
                  </a:lnTo>
                  <a:lnTo>
                    <a:pt x="459" y="786"/>
                  </a:lnTo>
                  <a:lnTo>
                    <a:pt x="434" y="788"/>
                  </a:lnTo>
                  <a:lnTo>
                    <a:pt x="407" y="784"/>
                  </a:lnTo>
                  <a:lnTo>
                    <a:pt x="386" y="768"/>
                  </a:lnTo>
                  <a:lnTo>
                    <a:pt x="0" y="383"/>
                  </a:lnTo>
                  <a:lnTo>
                    <a:pt x="369" y="17"/>
                  </a:lnTo>
                  <a:lnTo>
                    <a:pt x="382" y="9"/>
                  </a:lnTo>
                  <a:lnTo>
                    <a:pt x="398" y="2"/>
                  </a:lnTo>
                  <a:lnTo>
                    <a:pt x="415" y="0"/>
                  </a:lnTo>
                  <a:lnTo>
                    <a:pt x="1339" y="0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0C4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000000"/>
                </a:solidFill>
              </a:endParaRPr>
            </a:p>
          </p:txBody>
        </p:sp>
        <p:sp>
          <p:nvSpPr>
            <p:cNvPr id="135176" name="Freeform 8"/>
            <p:cNvSpPr>
              <a:spLocks/>
            </p:cNvSpPr>
            <p:nvPr userDrawn="1"/>
          </p:nvSpPr>
          <p:spPr bwMode="auto">
            <a:xfrm>
              <a:off x="5875" y="211"/>
              <a:ext cx="72" cy="72"/>
            </a:xfrm>
            <a:custGeom>
              <a:avLst/>
              <a:gdLst>
                <a:gd name="T0" fmla="*/ 111 w 217"/>
                <a:gd name="T1" fmla="*/ 217 h 217"/>
                <a:gd name="T2" fmla="*/ 81 w 217"/>
                <a:gd name="T3" fmla="*/ 213 h 217"/>
                <a:gd name="T4" fmla="*/ 54 w 217"/>
                <a:gd name="T5" fmla="*/ 202 h 217"/>
                <a:gd name="T6" fmla="*/ 34 w 217"/>
                <a:gd name="T7" fmla="*/ 186 h 217"/>
                <a:gd name="T8" fmla="*/ 15 w 217"/>
                <a:gd name="T9" fmla="*/ 162 h 217"/>
                <a:gd name="T10" fmla="*/ 4 w 217"/>
                <a:gd name="T11" fmla="*/ 138 h 217"/>
                <a:gd name="T12" fmla="*/ 0 w 217"/>
                <a:gd name="T13" fmla="*/ 108 h 217"/>
                <a:gd name="T14" fmla="*/ 4 w 217"/>
                <a:gd name="T15" fmla="*/ 79 h 217"/>
                <a:gd name="T16" fmla="*/ 15 w 217"/>
                <a:gd name="T17" fmla="*/ 54 h 217"/>
                <a:gd name="T18" fmla="*/ 34 w 217"/>
                <a:gd name="T19" fmla="*/ 32 h 217"/>
                <a:gd name="T20" fmla="*/ 54 w 217"/>
                <a:gd name="T21" fmla="*/ 15 h 217"/>
                <a:gd name="T22" fmla="*/ 81 w 217"/>
                <a:gd name="T23" fmla="*/ 4 h 217"/>
                <a:gd name="T24" fmla="*/ 111 w 217"/>
                <a:gd name="T25" fmla="*/ 0 h 217"/>
                <a:gd name="T26" fmla="*/ 138 w 217"/>
                <a:gd name="T27" fmla="*/ 4 h 217"/>
                <a:gd name="T28" fmla="*/ 163 w 217"/>
                <a:gd name="T29" fmla="*/ 15 h 217"/>
                <a:gd name="T30" fmla="*/ 186 w 217"/>
                <a:gd name="T31" fmla="*/ 32 h 217"/>
                <a:gd name="T32" fmla="*/ 203 w 217"/>
                <a:gd name="T33" fmla="*/ 54 h 217"/>
                <a:gd name="T34" fmla="*/ 214 w 217"/>
                <a:gd name="T35" fmla="*/ 81 h 217"/>
                <a:gd name="T36" fmla="*/ 217 w 217"/>
                <a:gd name="T37" fmla="*/ 108 h 217"/>
                <a:gd name="T38" fmla="*/ 214 w 217"/>
                <a:gd name="T39" fmla="*/ 135 h 217"/>
                <a:gd name="T40" fmla="*/ 203 w 217"/>
                <a:gd name="T41" fmla="*/ 162 h 217"/>
                <a:gd name="T42" fmla="*/ 186 w 217"/>
                <a:gd name="T43" fmla="*/ 186 h 217"/>
                <a:gd name="T44" fmla="*/ 163 w 217"/>
                <a:gd name="T45" fmla="*/ 202 h 217"/>
                <a:gd name="T46" fmla="*/ 138 w 217"/>
                <a:gd name="T47" fmla="*/ 213 h 217"/>
                <a:gd name="T48" fmla="*/ 111 w 217"/>
                <a:gd name="T49" fmla="*/ 217 h 217"/>
                <a:gd name="T50" fmla="*/ 111 w 217"/>
                <a:gd name="T51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7" h="217">
                  <a:moveTo>
                    <a:pt x="111" y="217"/>
                  </a:moveTo>
                  <a:lnTo>
                    <a:pt x="81" y="213"/>
                  </a:lnTo>
                  <a:lnTo>
                    <a:pt x="54" y="202"/>
                  </a:lnTo>
                  <a:lnTo>
                    <a:pt x="34" y="186"/>
                  </a:lnTo>
                  <a:lnTo>
                    <a:pt x="15" y="162"/>
                  </a:lnTo>
                  <a:lnTo>
                    <a:pt x="4" y="138"/>
                  </a:lnTo>
                  <a:lnTo>
                    <a:pt x="0" y="108"/>
                  </a:lnTo>
                  <a:lnTo>
                    <a:pt x="4" y="79"/>
                  </a:lnTo>
                  <a:lnTo>
                    <a:pt x="15" y="54"/>
                  </a:lnTo>
                  <a:lnTo>
                    <a:pt x="34" y="32"/>
                  </a:lnTo>
                  <a:lnTo>
                    <a:pt x="54" y="15"/>
                  </a:lnTo>
                  <a:lnTo>
                    <a:pt x="81" y="4"/>
                  </a:lnTo>
                  <a:lnTo>
                    <a:pt x="111" y="0"/>
                  </a:lnTo>
                  <a:lnTo>
                    <a:pt x="138" y="4"/>
                  </a:lnTo>
                  <a:lnTo>
                    <a:pt x="163" y="15"/>
                  </a:lnTo>
                  <a:lnTo>
                    <a:pt x="186" y="32"/>
                  </a:lnTo>
                  <a:lnTo>
                    <a:pt x="203" y="54"/>
                  </a:lnTo>
                  <a:lnTo>
                    <a:pt x="214" y="81"/>
                  </a:lnTo>
                  <a:lnTo>
                    <a:pt x="217" y="108"/>
                  </a:lnTo>
                  <a:lnTo>
                    <a:pt x="214" y="135"/>
                  </a:lnTo>
                  <a:lnTo>
                    <a:pt x="203" y="162"/>
                  </a:lnTo>
                  <a:lnTo>
                    <a:pt x="186" y="186"/>
                  </a:lnTo>
                  <a:lnTo>
                    <a:pt x="163" y="202"/>
                  </a:lnTo>
                  <a:lnTo>
                    <a:pt x="138" y="213"/>
                  </a:lnTo>
                  <a:lnTo>
                    <a:pt x="111" y="217"/>
                  </a:lnTo>
                  <a:lnTo>
                    <a:pt x="111" y="21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000000"/>
                </a:solidFill>
              </a:endParaRPr>
            </a:p>
          </p:txBody>
        </p:sp>
        <p:sp>
          <p:nvSpPr>
            <p:cNvPr id="135177" name="Freeform 9"/>
            <p:cNvSpPr>
              <a:spLocks/>
            </p:cNvSpPr>
            <p:nvPr userDrawn="1"/>
          </p:nvSpPr>
          <p:spPr bwMode="auto">
            <a:xfrm>
              <a:off x="5875" y="313"/>
              <a:ext cx="72" cy="72"/>
            </a:xfrm>
            <a:custGeom>
              <a:avLst/>
              <a:gdLst>
                <a:gd name="T0" fmla="*/ 111 w 217"/>
                <a:gd name="T1" fmla="*/ 217 h 217"/>
                <a:gd name="T2" fmla="*/ 81 w 217"/>
                <a:gd name="T3" fmla="*/ 212 h 217"/>
                <a:gd name="T4" fmla="*/ 54 w 217"/>
                <a:gd name="T5" fmla="*/ 203 h 217"/>
                <a:gd name="T6" fmla="*/ 34 w 217"/>
                <a:gd name="T7" fmla="*/ 185 h 217"/>
                <a:gd name="T8" fmla="*/ 15 w 217"/>
                <a:gd name="T9" fmla="*/ 163 h 217"/>
                <a:gd name="T10" fmla="*/ 4 w 217"/>
                <a:gd name="T11" fmla="*/ 138 h 217"/>
                <a:gd name="T12" fmla="*/ 0 w 217"/>
                <a:gd name="T13" fmla="*/ 109 h 217"/>
                <a:gd name="T14" fmla="*/ 4 w 217"/>
                <a:gd name="T15" fmla="*/ 79 h 217"/>
                <a:gd name="T16" fmla="*/ 15 w 217"/>
                <a:gd name="T17" fmla="*/ 54 h 217"/>
                <a:gd name="T18" fmla="*/ 34 w 217"/>
                <a:gd name="T19" fmla="*/ 32 h 217"/>
                <a:gd name="T20" fmla="*/ 54 w 217"/>
                <a:gd name="T21" fmla="*/ 16 h 217"/>
                <a:gd name="T22" fmla="*/ 81 w 217"/>
                <a:gd name="T23" fmla="*/ 5 h 217"/>
                <a:gd name="T24" fmla="*/ 111 w 217"/>
                <a:gd name="T25" fmla="*/ 0 h 217"/>
                <a:gd name="T26" fmla="*/ 138 w 217"/>
                <a:gd name="T27" fmla="*/ 5 h 217"/>
                <a:gd name="T28" fmla="*/ 163 w 217"/>
                <a:gd name="T29" fmla="*/ 16 h 217"/>
                <a:gd name="T30" fmla="*/ 186 w 217"/>
                <a:gd name="T31" fmla="*/ 32 h 217"/>
                <a:gd name="T32" fmla="*/ 203 w 217"/>
                <a:gd name="T33" fmla="*/ 54 h 217"/>
                <a:gd name="T34" fmla="*/ 214 w 217"/>
                <a:gd name="T35" fmla="*/ 79 h 217"/>
                <a:gd name="T36" fmla="*/ 217 w 217"/>
                <a:gd name="T37" fmla="*/ 109 h 217"/>
                <a:gd name="T38" fmla="*/ 214 w 217"/>
                <a:gd name="T39" fmla="*/ 136 h 217"/>
                <a:gd name="T40" fmla="*/ 203 w 217"/>
                <a:gd name="T41" fmla="*/ 163 h 217"/>
                <a:gd name="T42" fmla="*/ 186 w 217"/>
                <a:gd name="T43" fmla="*/ 185 h 217"/>
                <a:gd name="T44" fmla="*/ 163 w 217"/>
                <a:gd name="T45" fmla="*/ 203 h 217"/>
                <a:gd name="T46" fmla="*/ 138 w 217"/>
                <a:gd name="T47" fmla="*/ 212 h 217"/>
                <a:gd name="T48" fmla="*/ 111 w 217"/>
                <a:gd name="T49" fmla="*/ 217 h 217"/>
                <a:gd name="T50" fmla="*/ 111 w 217"/>
                <a:gd name="T51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7" h="217">
                  <a:moveTo>
                    <a:pt x="111" y="217"/>
                  </a:moveTo>
                  <a:lnTo>
                    <a:pt x="81" y="212"/>
                  </a:lnTo>
                  <a:lnTo>
                    <a:pt x="54" y="203"/>
                  </a:lnTo>
                  <a:lnTo>
                    <a:pt x="34" y="185"/>
                  </a:lnTo>
                  <a:lnTo>
                    <a:pt x="15" y="163"/>
                  </a:lnTo>
                  <a:lnTo>
                    <a:pt x="4" y="138"/>
                  </a:lnTo>
                  <a:lnTo>
                    <a:pt x="0" y="109"/>
                  </a:lnTo>
                  <a:lnTo>
                    <a:pt x="4" y="79"/>
                  </a:lnTo>
                  <a:lnTo>
                    <a:pt x="15" y="54"/>
                  </a:lnTo>
                  <a:lnTo>
                    <a:pt x="34" y="32"/>
                  </a:lnTo>
                  <a:lnTo>
                    <a:pt x="54" y="16"/>
                  </a:lnTo>
                  <a:lnTo>
                    <a:pt x="81" y="5"/>
                  </a:lnTo>
                  <a:lnTo>
                    <a:pt x="111" y="0"/>
                  </a:lnTo>
                  <a:lnTo>
                    <a:pt x="138" y="5"/>
                  </a:lnTo>
                  <a:lnTo>
                    <a:pt x="163" y="16"/>
                  </a:lnTo>
                  <a:lnTo>
                    <a:pt x="186" y="32"/>
                  </a:lnTo>
                  <a:lnTo>
                    <a:pt x="203" y="54"/>
                  </a:lnTo>
                  <a:lnTo>
                    <a:pt x="214" y="79"/>
                  </a:lnTo>
                  <a:lnTo>
                    <a:pt x="217" y="109"/>
                  </a:lnTo>
                  <a:lnTo>
                    <a:pt x="214" y="136"/>
                  </a:lnTo>
                  <a:lnTo>
                    <a:pt x="203" y="163"/>
                  </a:lnTo>
                  <a:lnTo>
                    <a:pt x="186" y="185"/>
                  </a:lnTo>
                  <a:lnTo>
                    <a:pt x="163" y="203"/>
                  </a:lnTo>
                  <a:lnTo>
                    <a:pt x="138" y="212"/>
                  </a:lnTo>
                  <a:lnTo>
                    <a:pt x="111" y="217"/>
                  </a:lnTo>
                  <a:lnTo>
                    <a:pt x="111" y="21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000000"/>
                </a:solidFill>
              </a:endParaRPr>
            </a:p>
          </p:txBody>
        </p:sp>
        <p:sp>
          <p:nvSpPr>
            <p:cNvPr id="135178" name="Freeform 10"/>
            <p:cNvSpPr>
              <a:spLocks/>
            </p:cNvSpPr>
            <p:nvPr userDrawn="1"/>
          </p:nvSpPr>
          <p:spPr bwMode="auto">
            <a:xfrm>
              <a:off x="5195" y="300"/>
              <a:ext cx="72" cy="72"/>
            </a:xfrm>
            <a:custGeom>
              <a:avLst/>
              <a:gdLst>
                <a:gd name="T0" fmla="*/ 110 w 217"/>
                <a:gd name="T1" fmla="*/ 217 h 217"/>
                <a:gd name="T2" fmla="*/ 81 w 217"/>
                <a:gd name="T3" fmla="*/ 212 h 217"/>
                <a:gd name="T4" fmla="*/ 56 w 217"/>
                <a:gd name="T5" fmla="*/ 202 h 217"/>
                <a:gd name="T6" fmla="*/ 33 w 217"/>
                <a:gd name="T7" fmla="*/ 185 h 217"/>
                <a:gd name="T8" fmla="*/ 14 w 217"/>
                <a:gd name="T9" fmla="*/ 163 h 217"/>
                <a:gd name="T10" fmla="*/ 4 w 217"/>
                <a:gd name="T11" fmla="*/ 138 h 217"/>
                <a:gd name="T12" fmla="*/ 0 w 217"/>
                <a:gd name="T13" fmla="*/ 109 h 217"/>
                <a:gd name="T14" fmla="*/ 4 w 217"/>
                <a:gd name="T15" fmla="*/ 79 h 217"/>
                <a:gd name="T16" fmla="*/ 14 w 217"/>
                <a:gd name="T17" fmla="*/ 55 h 217"/>
                <a:gd name="T18" fmla="*/ 33 w 217"/>
                <a:gd name="T19" fmla="*/ 31 h 217"/>
                <a:gd name="T20" fmla="*/ 56 w 217"/>
                <a:gd name="T21" fmla="*/ 14 h 217"/>
                <a:gd name="T22" fmla="*/ 81 w 217"/>
                <a:gd name="T23" fmla="*/ 4 h 217"/>
                <a:gd name="T24" fmla="*/ 110 w 217"/>
                <a:gd name="T25" fmla="*/ 0 h 217"/>
                <a:gd name="T26" fmla="*/ 137 w 217"/>
                <a:gd name="T27" fmla="*/ 4 h 217"/>
                <a:gd name="T28" fmla="*/ 162 w 217"/>
                <a:gd name="T29" fmla="*/ 14 h 217"/>
                <a:gd name="T30" fmla="*/ 185 w 217"/>
                <a:gd name="T31" fmla="*/ 31 h 217"/>
                <a:gd name="T32" fmla="*/ 201 w 217"/>
                <a:gd name="T33" fmla="*/ 55 h 217"/>
                <a:gd name="T34" fmla="*/ 212 w 217"/>
                <a:gd name="T35" fmla="*/ 82 h 217"/>
                <a:gd name="T36" fmla="*/ 217 w 217"/>
                <a:gd name="T37" fmla="*/ 109 h 217"/>
                <a:gd name="T38" fmla="*/ 212 w 217"/>
                <a:gd name="T39" fmla="*/ 136 h 217"/>
                <a:gd name="T40" fmla="*/ 201 w 217"/>
                <a:gd name="T41" fmla="*/ 163 h 217"/>
                <a:gd name="T42" fmla="*/ 185 w 217"/>
                <a:gd name="T43" fmla="*/ 185 h 217"/>
                <a:gd name="T44" fmla="*/ 162 w 217"/>
                <a:gd name="T45" fmla="*/ 202 h 217"/>
                <a:gd name="T46" fmla="*/ 137 w 217"/>
                <a:gd name="T47" fmla="*/ 212 h 217"/>
                <a:gd name="T48" fmla="*/ 110 w 217"/>
                <a:gd name="T49" fmla="*/ 217 h 217"/>
                <a:gd name="T50" fmla="*/ 110 w 217"/>
                <a:gd name="T51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7" h="217">
                  <a:moveTo>
                    <a:pt x="110" y="217"/>
                  </a:moveTo>
                  <a:lnTo>
                    <a:pt x="81" y="212"/>
                  </a:lnTo>
                  <a:lnTo>
                    <a:pt x="56" y="202"/>
                  </a:lnTo>
                  <a:lnTo>
                    <a:pt x="33" y="185"/>
                  </a:lnTo>
                  <a:lnTo>
                    <a:pt x="14" y="163"/>
                  </a:lnTo>
                  <a:lnTo>
                    <a:pt x="4" y="138"/>
                  </a:lnTo>
                  <a:lnTo>
                    <a:pt x="0" y="109"/>
                  </a:lnTo>
                  <a:lnTo>
                    <a:pt x="4" y="79"/>
                  </a:lnTo>
                  <a:lnTo>
                    <a:pt x="14" y="55"/>
                  </a:lnTo>
                  <a:lnTo>
                    <a:pt x="33" y="31"/>
                  </a:lnTo>
                  <a:lnTo>
                    <a:pt x="56" y="14"/>
                  </a:lnTo>
                  <a:lnTo>
                    <a:pt x="81" y="4"/>
                  </a:lnTo>
                  <a:lnTo>
                    <a:pt x="110" y="0"/>
                  </a:lnTo>
                  <a:lnTo>
                    <a:pt x="137" y="4"/>
                  </a:lnTo>
                  <a:lnTo>
                    <a:pt x="162" y="14"/>
                  </a:lnTo>
                  <a:lnTo>
                    <a:pt x="185" y="31"/>
                  </a:lnTo>
                  <a:lnTo>
                    <a:pt x="201" y="55"/>
                  </a:lnTo>
                  <a:lnTo>
                    <a:pt x="212" y="82"/>
                  </a:lnTo>
                  <a:lnTo>
                    <a:pt x="217" y="109"/>
                  </a:lnTo>
                  <a:lnTo>
                    <a:pt x="212" y="136"/>
                  </a:lnTo>
                  <a:lnTo>
                    <a:pt x="201" y="163"/>
                  </a:lnTo>
                  <a:lnTo>
                    <a:pt x="185" y="185"/>
                  </a:lnTo>
                  <a:lnTo>
                    <a:pt x="162" y="202"/>
                  </a:lnTo>
                  <a:lnTo>
                    <a:pt x="137" y="212"/>
                  </a:lnTo>
                  <a:lnTo>
                    <a:pt x="110" y="217"/>
                  </a:lnTo>
                  <a:lnTo>
                    <a:pt x="110" y="21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000000"/>
                </a:solidFill>
              </a:endParaRPr>
            </a:p>
          </p:txBody>
        </p:sp>
        <p:sp>
          <p:nvSpPr>
            <p:cNvPr id="135179" name="Freeform 11"/>
            <p:cNvSpPr>
              <a:spLocks/>
            </p:cNvSpPr>
            <p:nvPr userDrawn="1"/>
          </p:nvSpPr>
          <p:spPr bwMode="auto">
            <a:xfrm>
              <a:off x="5195" y="402"/>
              <a:ext cx="72" cy="71"/>
            </a:xfrm>
            <a:custGeom>
              <a:avLst/>
              <a:gdLst>
                <a:gd name="T0" fmla="*/ 110 w 217"/>
                <a:gd name="T1" fmla="*/ 214 h 214"/>
                <a:gd name="T2" fmla="*/ 81 w 217"/>
                <a:gd name="T3" fmla="*/ 212 h 214"/>
                <a:gd name="T4" fmla="*/ 56 w 217"/>
                <a:gd name="T5" fmla="*/ 201 h 214"/>
                <a:gd name="T6" fmla="*/ 33 w 217"/>
                <a:gd name="T7" fmla="*/ 185 h 214"/>
                <a:gd name="T8" fmla="*/ 14 w 217"/>
                <a:gd name="T9" fmla="*/ 162 h 214"/>
                <a:gd name="T10" fmla="*/ 4 w 217"/>
                <a:gd name="T11" fmla="*/ 135 h 214"/>
                <a:gd name="T12" fmla="*/ 0 w 217"/>
                <a:gd name="T13" fmla="*/ 106 h 214"/>
                <a:gd name="T14" fmla="*/ 4 w 217"/>
                <a:gd name="T15" fmla="*/ 79 h 214"/>
                <a:gd name="T16" fmla="*/ 14 w 217"/>
                <a:gd name="T17" fmla="*/ 52 h 214"/>
                <a:gd name="T18" fmla="*/ 33 w 217"/>
                <a:gd name="T19" fmla="*/ 28 h 214"/>
                <a:gd name="T20" fmla="*/ 56 w 217"/>
                <a:gd name="T21" fmla="*/ 12 h 214"/>
                <a:gd name="T22" fmla="*/ 81 w 217"/>
                <a:gd name="T23" fmla="*/ 1 h 214"/>
                <a:gd name="T24" fmla="*/ 110 w 217"/>
                <a:gd name="T25" fmla="*/ 0 h 214"/>
                <a:gd name="T26" fmla="*/ 137 w 217"/>
                <a:gd name="T27" fmla="*/ 1 h 214"/>
                <a:gd name="T28" fmla="*/ 162 w 217"/>
                <a:gd name="T29" fmla="*/ 12 h 214"/>
                <a:gd name="T30" fmla="*/ 185 w 217"/>
                <a:gd name="T31" fmla="*/ 30 h 214"/>
                <a:gd name="T32" fmla="*/ 201 w 217"/>
                <a:gd name="T33" fmla="*/ 52 h 214"/>
                <a:gd name="T34" fmla="*/ 212 w 217"/>
                <a:gd name="T35" fmla="*/ 79 h 214"/>
                <a:gd name="T36" fmla="*/ 217 w 217"/>
                <a:gd name="T37" fmla="*/ 106 h 214"/>
                <a:gd name="T38" fmla="*/ 212 w 217"/>
                <a:gd name="T39" fmla="*/ 135 h 214"/>
                <a:gd name="T40" fmla="*/ 201 w 217"/>
                <a:gd name="T41" fmla="*/ 160 h 214"/>
                <a:gd name="T42" fmla="*/ 185 w 217"/>
                <a:gd name="T43" fmla="*/ 182 h 214"/>
                <a:gd name="T44" fmla="*/ 162 w 217"/>
                <a:gd name="T45" fmla="*/ 201 h 214"/>
                <a:gd name="T46" fmla="*/ 137 w 217"/>
                <a:gd name="T47" fmla="*/ 212 h 214"/>
                <a:gd name="T48" fmla="*/ 110 w 217"/>
                <a:gd name="T49" fmla="*/ 214 h 214"/>
                <a:gd name="T50" fmla="*/ 110 w 217"/>
                <a:gd name="T5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7" h="214">
                  <a:moveTo>
                    <a:pt x="110" y="214"/>
                  </a:moveTo>
                  <a:lnTo>
                    <a:pt x="81" y="212"/>
                  </a:lnTo>
                  <a:lnTo>
                    <a:pt x="56" y="201"/>
                  </a:lnTo>
                  <a:lnTo>
                    <a:pt x="33" y="185"/>
                  </a:lnTo>
                  <a:lnTo>
                    <a:pt x="14" y="162"/>
                  </a:lnTo>
                  <a:lnTo>
                    <a:pt x="4" y="135"/>
                  </a:lnTo>
                  <a:lnTo>
                    <a:pt x="0" y="106"/>
                  </a:lnTo>
                  <a:lnTo>
                    <a:pt x="4" y="79"/>
                  </a:lnTo>
                  <a:lnTo>
                    <a:pt x="14" y="52"/>
                  </a:lnTo>
                  <a:lnTo>
                    <a:pt x="33" y="28"/>
                  </a:lnTo>
                  <a:lnTo>
                    <a:pt x="56" y="12"/>
                  </a:lnTo>
                  <a:lnTo>
                    <a:pt x="81" y="1"/>
                  </a:lnTo>
                  <a:lnTo>
                    <a:pt x="110" y="0"/>
                  </a:lnTo>
                  <a:lnTo>
                    <a:pt x="137" y="1"/>
                  </a:lnTo>
                  <a:lnTo>
                    <a:pt x="162" y="12"/>
                  </a:lnTo>
                  <a:lnTo>
                    <a:pt x="185" y="30"/>
                  </a:lnTo>
                  <a:lnTo>
                    <a:pt x="201" y="52"/>
                  </a:lnTo>
                  <a:lnTo>
                    <a:pt x="212" y="79"/>
                  </a:lnTo>
                  <a:lnTo>
                    <a:pt x="217" y="106"/>
                  </a:lnTo>
                  <a:lnTo>
                    <a:pt x="212" y="135"/>
                  </a:lnTo>
                  <a:lnTo>
                    <a:pt x="201" y="160"/>
                  </a:lnTo>
                  <a:lnTo>
                    <a:pt x="185" y="182"/>
                  </a:lnTo>
                  <a:lnTo>
                    <a:pt x="162" y="201"/>
                  </a:lnTo>
                  <a:lnTo>
                    <a:pt x="137" y="212"/>
                  </a:lnTo>
                  <a:lnTo>
                    <a:pt x="110" y="214"/>
                  </a:lnTo>
                  <a:lnTo>
                    <a:pt x="110" y="21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01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C1071-E4F0-4422-928D-C153C9230055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56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1C39C-4E7D-4CED-A8DD-21E927B0EEF9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8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68A60-D327-4B8D-8EB1-F3EA9E167764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72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4C0A1-19DC-4A61-91F2-DEBC31AF0E40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1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CE472-2EFE-485E-8487-D7992D0A5CD2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3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CF780-D3BA-4A06-85F2-7D82E74973B6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0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E2865-256D-442E-A264-18F8F8D798B0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4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6201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D6E52-A9BC-4D4F-A5B5-2923C9D9D190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54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D4A2F-6D64-427F-84A6-A9C21FBC5D70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68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72E87-2C54-49AA-87D4-631C5486A081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41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Otsikko sekä teksti sisällön yläpuol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6725" y="188913"/>
            <a:ext cx="6646863" cy="99377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0A6D50-D4B6-4DBD-AAC8-BA2BABD4E5FC}" type="slidenum">
              <a:rPr lang="fi-FI" altLang="fi-FI">
                <a:solidFill>
                  <a:srgbClr val="009999"/>
                </a:solidFill>
              </a:rPr>
              <a:pPr/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0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511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051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03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2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51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300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93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2420-6174-4E8D-9FA4-A6CF64DDDCB3}" type="datetimeFigureOut">
              <a:rPr lang="fi-FI" smtClean="0"/>
              <a:t>8.8.2018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8132-D526-4165-8C3E-D5A44178E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83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0F7AB5-FC7D-413C-BED5-CC258DA23A98}" type="slidenum">
              <a:rPr lang="fi-FI" altLang="fi-FI" smtClean="0">
                <a:solidFill>
                  <a:srgbClr val="00999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188913"/>
            <a:ext cx="664686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 userDrawn="1"/>
        </p:nvSpPr>
        <p:spPr bwMode="auto">
          <a:xfrm>
            <a:off x="7451725" y="260350"/>
            <a:ext cx="1368425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i-FI" altLang="fi-FI" b="1">
                <a:solidFill>
                  <a:srgbClr val="FFFFFF"/>
                </a:solidFill>
              </a:rPr>
              <a:t>TEROKA</a:t>
            </a:r>
            <a:endParaRPr lang="en-US" altLang="fi-FI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3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rgbClr val="0C479D"/>
          </a:solidFill>
          <a:latin typeface="+mn-lt"/>
          <a:ea typeface="+mn-ea"/>
          <a:cs typeface="+mn-cs"/>
        </a:defRPr>
      </a:lvl1pPr>
      <a:lvl2pPr marL="877888" indent="-42068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800" kern="1200">
          <a:solidFill>
            <a:srgbClr val="0C479D"/>
          </a:solidFill>
          <a:latin typeface="+mn-lt"/>
          <a:ea typeface="+mn-ea"/>
          <a:cs typeface="+mn-cs"/>
        </a:defRPr>
      </a:lvl2pPr>
      <a:lvl3pPr marL="1309688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400" kern="1200">
          <a:solidFill>
            <a:srgbClr val="0C479D"/>
          </a:solidFill>
          <a:latin typeface="+mn-lt"/>
          <a:ea typeface="+mn-ea"/>
          <a:cs typeface="+mn-cs"/>
        </a:defRPr>
      </a:lvl3pPr>
      <a:lvl4pPr marL="1717675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−"/>
        <a:defRPr sz="2000" kern="1200">
          <a:solidFill>
            <a:srgbClr val="0C479D"/>
          </a:solidFill>
          <a:latin typeface="+mn-lt"/>
          <a:ea typeface="+mn-ea"/>
          <a:cs typeface="+mn-cs"/>
        </a:defRPr>
      </a:lvl4pPr>
      <a:lvl5pPr marL="2125663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rgbClr val="0C479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14761"/>
            <a:ext cx="91440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i-FI" sz="3600" b="1" dirty="0"/>
              <a:t/>
            </a:r>
            <a:br>
              <a:rPr lang="fi-FI" sz="3600" b="1" dirty="0"/>
            </a:br>
            <a:r>
              <a:rPr lang="fi-FI" sz="3600" b="1" dirty="0"/>
              <a:t>Terveyserot Suomessa s. 78-83</a:t>
            </a:r>
            <a:br>
              <a:rPr lang="fi-FI" sz="3600" b="1" dirty="0"/>
            </a:br>
            <a:r>
              <a:rPr lang="fi-FI" sz="2200" b="1" dirty="0">
                <a:sym typeface="Wingdings" panose="05000000000000000000" pitchFamily="2" charset="2"/>
              </a:rPr>
              <a:t> </a:t>
            </a:r>
            <a:r>
              <a:rPr lang="fi-FI" sz="2200" i="1" dirty="0">
                <a:sym typeface="Wingdings" panose="05000000000000000000" pitchFamily="2" charset="2"/>
              </a:rPr>
              <a:t>Kuolleisuus, sairastavuus, toimintakyky, koettu terveys…</a:t>
            </a:r>
            <a:r>
              <a:rPr lang="fi-FI" sz="3600" i="1" dirty="0"/>
              <a:t/>
            </a:r>
            <a:br>
              <a:rPr lang="fi-FI" sz="3600" i="1" dirty="0"/>
            </a:br>
            <a:endParaRPr lang="fi-FI" sz="36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128239"/>
            <a:ext cx="9144000" cy="572368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fi-FI" sz="1800" b="1" dirty="0"/>
          </a:p>
          <a:p>
            <a:pPr marL="0" indent="0">
              <a:buNone/>
            </a:pPr>
            <a:r>
              <a:rPr lang="fi-FI" sz="1800" b="1" dirty="0"/>
              <a:t>1. Ikä</a:t>
            </a:r>
          </a:p>
          <a:p>
            <a:pPr marL="0" indent="0">
              <a:buNone/>
            </a:pPr>
            <a:r>
              <a:rPr lang="fi-FI" sz="1800" b="1" dirty="0"/>
              <a:t>2. Sukupuoli</a:t>
            </a:r>
          </a:p>
          <a:p>
            <a:pPr marL="0" indent="0">
              <a:buNone/>
            </a:pPr>
            <a:r>
              <a:rPr lang="fi-FI" sz="1800" b="1" dirty="0"/>
              <a:t>3. Siviilisääty</a:t>
            </a:r>
          </a:p>
          <a:p>
            <a:pPr marL="0" indent="0">
              <a:buNone/>
            </a:pPr>
            <a:r>
              <a:rPr lang="fi-FI" sz="1800" b="1" dirty="0"/>
              <a:t>4. Kieliryhmä</a:t>
            </a:r>
          </a:p>
          <a:p>
            <a:pPr marL="0" indent="0">
              <a:buNone/>
            </a:pPr>
            <a:r>
              <a:rPr lang="fi-FI" sz="1800" b="1" dirty="0"/>
              <a:t>5. Asuinalue</a:t>
            </a:r>
          </a:p>
          <a:p>
            <a:pPr marL="0" lvl="0" indent="0">
              <a:buNone/>
            </a:pPr>
            <a:r>
              <a:rPr lang="fi-FI" sz="1800" b="1" dirty="0">
                <a:solidFill>
                  <a:prstClr val="black"/>
                </a:solidFill>
              </a:rPr>
              <a:t>6. Sosioekonominen asema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prstClr val="black"/>
                </a:solidFill>
              </a:rPr>
              <a:t>Koulutus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prstClr val="black"/>
                </a:solidFill>
              </a:rPr>
              <a:t>Ammatti, asema työelämässä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prstClr val="black"/>
                </a:solidFill>
              </a:rPr>
              <a:t>Tulot ja varallisuus</a:t>
            </a:r>
            <a:endParaRPr lang="fi-FI" sz="1800" b="1" dirty="0"/>
          </a:p>
          <a:p>
            <a:pPr marL="0" indent="0">
              <a:buNone/>
            </a:pPr>
            <a:r>
              <a:rPr lang="fi-FI" sz="1800" b="1" dirty="0"/>
              <a:t>7. Etninen tausta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427" y="3391111"/>
            <a:ext cx="1153528" cy="92101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308" y="1268760"/>
            <a:ext cx="2394267" cy="252028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282" y="1333753"/>
            <a:ext cx="2282677" cy="168795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204" y="1261033"/>
            <a:ext cx="1466397" cy="2080699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033" y="2990803"/>
            <a:ext cx="2614498" cy="1686773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60858"/>
            <a:ext cx="2016224" cy="1591064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618" y="4681942"/>
            <a:ext cx="2109116" cy="1408241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2809" y="4726955"/>
            <a:ext cx="1794600" cy="2151799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248" y="5015711"/>
            <a:ext cx="2894954" cy="18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04AA7488-D4B3-4F94-9978-63A35D5D7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" y="620688"/>
            <a:ext cx="8966434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5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583"/>
            <a:ext cx="9144001" cy="686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2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379"/>
            <a:ext cx="8396523" cy="63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31"/>
            <a:ext cx="9036496" cy="678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5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036496" cy="678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2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0" y="2327475"/>
            <a:ext cx="5759754" cy="453052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42" y="803292"/>
            <a:ext cx="3400425" cy="134302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750" y="580524"/>
            <a:ext cx="1619673" cy="166838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" y="-51420"/>
            <a:ext cx="3947706" cy="222058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864" y="2132856"/>
            <a:ext cx="4272136" cy="2136068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670" y="4634001"/>
            <a:ext cx="3344987" cy="2231080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2694389" y="-60306"/>
            <a:ext cx="644907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3600" b="1" dirty="0"/>
              <a:t>7. Etninen tausta ja terveyserot…</a:t>
            </a:r>
          </a:p>
        </p:txBody>
      </p:sp>
    </p:spTree>
    <p:extLst>
      <p:ext uri="{BB962C8B-B14F-4D97-AF65-F5344CB8AC3E}">
        <p14:creationId xmlns:p14="http://schemas.microsoft.com/office/powerpoint/2010/main" val="34144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3216F841-B895-40E5-8CC1-0AB6F6F14714}"/>
              </a:ext>
            </a:extLst>
          </p:cNvPr>
          <p:cNvSpPr txBox="1"/>
          <p:nvPr/>
        </p:nvSpPr>
        <p:spPr>
          <a:xfrm>
            <a:off x="7452320" y="2483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s. 83</a:t>
            </a:r>
          </a:p>
        </p:txBody>
      </p:sp>
    </p:spTree>
    <p:extLst>
      <p:ext uri="{BB962C8B-B14F-4D97-AF65-F5344CB8AC3E}">
        <p14:creationId xmlns:p14="http://schemas.microsoft.com/office/powerpoint/2010/main" val="8319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i-FI" sz="2800" b="1" dirty="0"/>
              <a:t>Terveyseroja kärjistävät…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519" y="908720"/>
            <a:ext cx="9144000" cy="597294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AutoNum type="arabicPeriod"/>
            </a:pPr>
            <a:endParaRPr lang="fi-FI" sz="1600" b="1" dirty="0"/>
          </a:p>
          <a:p>
            <a:pPr algn="ctr">
              <a:buAutoNum type="arabicPeriod"/>
            </a:pPr>
            <a:r>
              <a:rPr lang="fi-FI" sz="2000" dirty="0"/>
              <a:t>Joukkotyöttömyys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2. Tuloerot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3. Köyhien lapsiperheiden määrä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4. Kotoutumaton maahanmuuttajaväestö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5. Ehkäisevien palvelujen puute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6. Alkoholin ja tupakoinnin väestöryhmittäiset erot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7. Jyrkät erot nuorilla aikuisilla</a:t>
            </a:r>
          </a:p>
          <a:p>
            <a:pPr marL="0" indent="0" algn="ctr">
              <a:buNone/>
            </a:pPr>
            <a:endParaRPr lang="fi-FI" sz="2000" dirty="0"/>
          </a:p>
          <a:p>
            <a:pPr marL="0" indent="0" algn="ctr">
              <a:buNone/>
            </a:pPr>
            <a:r>
              <a:rPr lang="fi-FI" sz="2000" dirty="0"/>
              <a:t>8. Terveydenhuollon riittämättömät resurssit</a:t>
            </a:r>
          </a:p>
        </p:txBody>
      </p:sp>
    </p:spTree>
    <p:extLst>
      <p:ext uri="{BB962C8B-B14F-4D97-AF65-F5344CB8AC3E}">
        <p14:creationId xmlns:p14="http://schemas.microsoft.com/office/powerpoint/2010/main" val="15563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EE6EA44-BFCC-42E3-B21C-656EF12C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fi-FI" sz="2800" b="1" dirty="0"/>
              <a:t>Miten terveyseroja voidaan kaventaa?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4ED6CF2F-1483-4E2E-87EC-417841912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1838"/>
            <a:ext cx="9144000" cy="612616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1800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i-FI" sz="2400" b="1" dirty="0">
                <a:sym typeface="Wingdings" panose="05000000000000000000" pitchFamily="2" charset="2"/>
              </a:rPr>
              <a:t>1. Ehkäistään köyhyyttä ja syrjäytymistä </a:t>
            </a:r>
          </a:p>
          <a:p>
            <a:pPr marL="0" indent="0">
              <a:buNone/>
            </a:pPr>
            <a:r>
              <a:rPr lang="fi-FI" sz="2400" b="1" dirty="0">
                <a:sym typeface="Wingdings" panose="05000000000000000000" pitchFamily="2" charset="2"/>
              </a:rPr>
              <a:t>	</a:t>
            </a:r>
            <a:r>
              <a:rPr lang="fi-FI" sz="2000" dirty="0">
                <a:sym typeface="Wingdings" panose="05000000000000000000" pitchFamily="2" charset="2"/>
              </a:rPr>
              <a:t>– työ-, palkka-, koulutus- ja sosiaalipolitiikka &gt; Erityishuomio ja resurssia 	huono-osaisiin, haavoittuviin ryhmiin – ikääntyvät, työttömät, sairaat</a:t>
            </a:r>
          </a:p>
          <a:p>
            <a:pPr marL="0" indent="0">
              <a:buNone/>
            </a:pPr>
            <a:endParaRPr lang="fi-FI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i-FI" sz="2400" b="1" dirty="0">
                <a:sym typeface="Wingdings" panose="05000000000000000000" pitchFamily="2" charset="2"/>
              </a:rPr>
              <a:t>2. Vahvistetaan varhaisen puuttumisen järjestelmiä </a:t>
            </a:r>
          </a:p>
          <a:p>
            <a:pPr marL="0" indent="0">
              <a:buNone/>
            </a:pPr>
            <a:r>
              <a:rPr lang="fi-FI" sz="2000" b="1" dirty="0">
                <a:sym typeface="Wingdings" panose="05000000000000000000" pitchFamily="2" charset="2"/>
              </a:rPr>
              <a:t>	</a:t>
            </a:r>
            <a:r>
              <a:rPr lang="fi-FI" sz="2000" dirty="0">
                <a:sym typeface="Wingdings" panose="05000000000000000000" pitchFamily="2" charset="2"/>
              </a:rPr>
              <a:t>– neuvola, kouluterveydenhuolto, terveyssisar-malli, etsivä työ, kotikäynnit, 	vertaistuki</a:t>
            </a:r>
          </a:p>
          <a:p>
            <a:pPr>
              <a:buFont typeface="Wingdings" panose="05000000000000000000" pitchFamily="2" charset="2"/>
              <a:buChar char="à"/>
            </a:pPr>
            <a:endParaRPr lang="fi-FI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i-FI" sz="2400" b="1" dirty="0">
                <a:sym typeface="Wingdings" panose="05000000000000000000" pitchFamily="2" charset="2"/>
              </a:rPr>
              <a:t>3. Vahvistetaan asuin- ja työympäristöä, joka tukee fyysistä, psyykkistä ja sosiaalista terveyttä </a:t>
            </a:r>
          </a:p>
          <a:p>
            <a:pPr marL="0" indent="0">
              <a:buNone/>
            </a:pPr>
            <a:r>
              <a:rPr lang="fi-FI" sz="2000" b="1" dirty="0">
                <a:sym typeface="Wingdings" panose="05000000000000000000" pitchFamily="2" charset="2"/>
              </a:rPr>
              <a:t>	- </a:t>
            </a:r>
            <a:r>
              <a:rPr lang="fi-FI" sz="2000" dirty="0">
                <a:sym typeface="Wingdings" panose="05000000000000000000" pitchFamily="2" charset="2"/>
              </a:rPr>
              <a:t>ihmisen koulutuksesta, asuinpaikasta, tulotasosta ja sukupuolesta 	riippumatta</a:t>
            </a:r>
          </a:p>
          <a:p>
            <a:pPr marL="0" indent="0" algn="ctr">
              <a:buNone/>
            </a:pPr>
            <a:r>
              <a:rPr lang="fi-FI" sz="2400" b="1" i="1" dirty="0">
                <a:sym typeface="Wingdings" panose="05000000000000000000" pitchFamily="2" charset="2"/>
              </a:rPr>
              <a:t>Terveys kaikissa politiikoissa ja </a:t>
            </a:r>
          </a:p>
          <a:p>
            <a:pPr marL="0" indent="0" algn="ctr">
              <a:buNone/>
            </a:pPr>
            <a:r>
              <a:rPr lang="fi-FI" sz="2400" b="1" i="1" dirty="0">
                <a:sym typeface="Wingdings" panose="05000000000000000000" pitchFamily="2" charset="2"/>
              </a:rPr>
              <a:t>systemaattisen seurantajärjestelmän luominen!</a:t>
            </a:r>
            <a:endParaRPr lang="fi-FI" sz="2400" b="1" i="1" dirty="0"/>
          </a:p>
        </p:txBody>
      </p:sp>
    </p:spTree>
    <p:extLst>
      <p:ext uri="{BB962C8B-B14F-4D97-AF65-F5344CB8AC3E}">
        <p14:creationId xmlns:p14="http://schemas.microsoft.com/office/powerpoint/2010/main" val="32386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4683"/>
            <a:ext cx="2684998" cy="205079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902" y="4683"/>
            <a:ext cx="2641476" cy="264147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88840"/>
            <a:ext cx="2518172" cy="2895898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446" y="1996745"/>
            <a:ext cx="3675036" cy="240986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464" y="3973846"/>
            <a:ext cx="2857500" cy="28575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6" y="5133713"/>
            <a:ext cx="2597578" cy="1735182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935" y="4110942"/>
            <a:ext cx="4084545" cy="272303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589" y="1986214"/>
            <a:ext cx="3249960" cy="2140931"/>
          </a:xfrm>
          <a:prstGeom prst="rect">
            <a:avLst/>
          </a:prstGeom>
        </p:spPr>
      </p:pic>
      <p:sp>
        <p:nvSpPr>
          <p:cNvPr id="13" name="Tekstiruutu 12"/>
          <p:cNvSpPr txBox="1"/>
          <p:nvPr/>
        </p:nvSpPr>
        <p:spPr>
          <a:xfrm rot="20511606">
            <a:off x="-27079" y="3834670"/>
            <a:ext cx="6468447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4400" b="1" dirty="0"/>
              <a:t>1. Eri ikäisten terveyserot…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H="1">
            <a:off x="509865" y="-516890"/>
            <a:ext cx="1981350" cy="30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fi-FI">
                <a:solidFill>
                  <a:srgbClr val="009999"/>
                </a:solidFill>
              </a:rPr>
              <a:t>31.10.2005</a:t>
            </a:r>
            <a:endParaRPr lang="fi-FI" altLang="fi-FI">
              <a:solidFill>
                <a:srgbClr val="009999"/>
              </a:solidFill>
            </a:endParaRP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3999" cy="874013"/>
          </a:xfrm>
          <a:solidFill>
            <a:srgbClr val="FF9933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i-FI" altLang="fi-FI" sz="2000" dirty="0">
                <a:solidFill>
                  <a:schemeClr val="tx1"/>
                </a:solidFill>
              </a:rPr>
              <a:t>Terveyserot ovat </a:t>
            </a:r>
            <a:r>
              <a:rPr lang="fi-FI" altLang="fi-FI" sz="2000" b="1" dirty="0">
                <a:solidFill>
                  <a:schemeClr val="tx1"/>
                </a:solidFill>
              </a:rPr>
              <a:t>yhteiskuntapoliittinen </a:t>
            </a:r>
            <a:r>
              <a:rPr lang="fi-FI" altLang="fi-FI" sz="2000" dirty="0">
                <a:solidFill>
                  <a:schemeClr val="tx1"/>
                </a:solidFill>
              </a:rPr>
              <a:t>ongelma </a:t>
            </a:r>
            <a:br>
              <a:rPr lang="fi-FI" altLang="fi-FI" sz="2000" dirty="0">
                <a:solidFill>
                  <a:schemeClr val="tx1"/>
                </a:solidFill>
              </a:rPr>
            </a:br>
            <a:r>
              <a:rPr lang="fi-FI" altLang="fi-FI" sz="20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i-FI" altLang="fi-FI" sz="2000" dirty="0">
                <a:solidFill>
                  <a:schemeClr val="tx1"/>
                </a:solidFill>
              </a:rPr>
              <a:t>kaventamiseen voidaan pyrkiä… s. 84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4015"/>
            <a:ext cx="9144000" cy="5983986"/>
          </a:xfrm>
          <a:solidFill>
            <a:srgbClr val="FFCC99"/>
          </a:solidFill>
          <a:ln>
            <a:solidFill>
              <a:schemeClr val="accent2"/>
            </a:solidFill>
          </a:ln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endParaRPr lang="fi-FI" altLang="fi-FI" sz="1800" b="1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fi-FI" altLang="fi-FI" sz="1800" b="1" dirty="0">
                <a:solidFill>
                  <a:schemeClr val="tx1"/>
                </a:solidFill>
              </a:rPr>
              <a:t>”Terveys kaikissa politiikoissa” – lähestymistapa    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fi-FI" altLang="fi-FI" sz="1800" dirty="0">
                <a:solidFill>
                  <a:schemeClr val="tx1"/>
                </a:solidFill>
              </a:rPr>
              <a:t>     - Terveys huomioon terveys-, talous-, sosiaali-, koulutus-, kulttuuri-, asunto-, työ-, elinkeino-, alue-,  ympäristö- ja maatalouspolitiikan keinoin</a:t>
            </a:r>
          </a:p>
          <a:p>
            <a:pPr>
              <a:lnSpc>
                <a:spcPct val="90000"/>
              </a:lnSpc>
              <a:buFontTx/>
              <a:buNone/>
            </a:pPr>
            <a:endParaRPr lang="fi-FI" altLang="fi-FI" sz="1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i-FI" altLang="fi-FI" sz="1800" b="1" dirty="0">
                <a:solidFill>
                  <a:schemeClr val="tx1"/>
                </a:solidFill>
              </a:rPr>
              <a:t>Yksilön ja yhteiskunnan vastuu terveyskysymyksissä</a:t>
            </a:r>
            <a:endParaRPr lang="fi-FI" altLang="fi-FI" sz="18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800" b="1" dirty="0">
                <a:solidFill>
                  <a:schemeClr val="tx1"/>
                </a:solidFill>
                <a:sym typeface="Wingdings" panose="05000000000000000000" pitchFamily="2" charset="2"/>
              </a:rPr>
              <a:t>1. Elintapoihin vaikuttaminen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i-FI" altLang="fi-FI" sz="1800" dirty="0">
                <a:solidFill>
                  <a:schemeClr val="tx1"/>
                </a:solidFill>
                <a:sym typeface="Wingdings" panose="05000000000000000000" pitchFamily="2" charset="2"/>
              </a:rPr>
              <a:t>henkilökohtaiset valinnat, oma terveyskäyttäytyminen ja terveysosaaminen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i-FI" altLang="fi-FI" sz="1800" dirty="0">
                <a:solidFill>
                  <a:schemeClr val="tx1"/>
                </a:solidFill>
                <a:sym typeface="Wingdings" panose="05000000000000000000" pitchFamily="2" charset="2"/>
              </a:rPr>
              <a:t>tieto, valistus, kasvatus, neuvonta</a:t>
            </a:r>
            <a:endParaRPr lang="fi-FI" altLang="fi-FI" sz="18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800" b="1" dirty="0">
                <a:solidFill>
                  <a:schemeClr val="tx1"/>
                </a:solidFill>
                <a:sym typeface="Wingdings" panose="05000000000000000000" pitchFamily="2" charset="2"/>
              </a:rPr>
              <a:t>2. Rakenteisiin vaikuttaminen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i-FI" altLang="fi-FI" sz="1800" dirty="0">
                <a:solidFill>
                  <a:schemeClr val="tx1"/>
                </a:solidFill>
                <a:sym typeface="Wingdings" panose="05000000000000000000" pitchFamily="2" charset="2"/>
              </a:rPr>
              <a:t>taloudelliset edellytykset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i-FI" altLang="fi-FI" sz="1800" dirty="0">
                <a:solidFill>
                  <a:schemeClr val="tx1"/>
                </a:solidFill>
                <a:sym typeface="Wingdings" panose="05000000000000000000" pitchFamily="2" charset="2"/>
              </a:rPr>
              <a:t>toimiva terveydenhuoltojärjestelmä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i-FI" altLang="fi-FI" sz="1800" dirty="0">
                <a:solidFill>
                  <a:schemeClr val="tx1"/>
                </a:solidFill>
                <a:sym typeface="Wingdings" panose="05000000000000000000" pitchFamily="2" charset="2"/>
              </a:rPr>
              <a:t>mahdollisuuksien luominen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Esim.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Maksuttomat tai kohtuuhintaiset, helposti saavutettavat liikuntamahdollisuudet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Tasa-arvoiset terveyspalvelut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Turvallinen asuin- ja liikkumisympäristö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Ruoan hinta- ja veropolitiikka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Päiväkoti-, koulu- ja työpaikkaruokailu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Päihteiden hinta- ja veropolitiikka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altLang="fi-FI" sz="1600" i="1" dirty="0">
                <a:solidFill>
                  <a:schemeClr val="tx1"/>
                </a:solidFill>
                <a:sym typeface="Wingdings" panose="05000000000000000000" pitchFamily="2" charset="2"/>
              </a:rPr>
              <a:t>- Lainsäädäntö, mainonta, saatavuus</a:t>
            </a:r>
          </a:p>
          <a:p>
            <a:pPr marL="0" indent="0">
              <a:lnSpc>
                <a:spcPct val="90000"/>
              </a:lnSpc>
              <a:buNone/>
            </a:pPr>
            <a:endParaRPr lang="fi-FI" altLang="fi-FI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altLang="fi-FI" sz="1400" dirty="0"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altLang="fi-FI" sz="1400" dirty="0"/>
          </a:p>
        </p:txBody>
      </p:sp>
    </p:spTree>
    <p:extLst>
      <p:ext uri="{BB962C8B-B14F-4D97-AF65-F5344CB8AC3E}">
        <p14:creationId xmlns:p14="http://schemas.microsoft.com/office/powerpoint/2010/main" val="29493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/>
          <p:cNvSpPr txBox="1"/>
          <p:nvPr/>
        </p:nvSpPr>
        <p:spPr>
          <a:xfrm>
            <a:off x="0" y="0"/>
            <a:ext cx="547093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3200" b="1" dirty="0"/>
              <a:t>2. Sukupuolten väliset terveyserot…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69678"/>
            <a:ext cx="2402275" cy="191806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xmlns="" id="{6A5A84ED-E547-4F5D-B371-672FF3896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72" y="369332"/>
            <a:ext cx="5188927" cy="3152066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xmlns="" id="{1B805AE6-D77F-4F94-91F1-C78F40FCDA79}"/>
              </a:ext>
            </a:extLst>
          </p:cNvPr>
          <p:cNvSpPr txBox="1"/>
          <p:nvPr/>
        </p:nvSpPr>
        <p:spPr>
          <a:xfrm>
            <a:off x="5821022" y="0"/>
            <a:ext cx="228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Elinajanodote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xmlns="" id="{BB8007C9-731D-422C-AE7B-3646A093C230}"/>
              </a:ext>
            </a:extLst>
          </p:cNvPr>
          <p:cNvSpPr txBox="1"/>
          <p:nvPr/>
        </p:nvSpPr>
        <p:spPr>
          <a:xfrm>
            <a:off x="8280823" y="702826"/>
            <a:ext cx="85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84 v.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xmlns="" id="{6CB282B6-E319-4F2B-9E75-F2D1E646AFBB}"/>
              </a:ext>
            </a:extLst>
          </p:cNvPr>
          <p:cNvSpPr txBox="1"/>
          <p:nvPr/>
        </p:nvSpPr>
        <p:spPr>
          <a:xfrm>
            <a:off x="8280823" y="2063243"/>
            <a:ext cx="68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79 v.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xmlns="" id="{37BB0652-0BFA-4F7B-ABD1-E6CD2AB6F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7744"/>
            <a:ext cx="5721917" cy="347025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xmlns="" id="{A776A600-5E79-41CE-B298-B89471ED7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934322"/>
            <a:ext cx="3419872" cy="192367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xmlns="" id="{33D23C97-1CEA-4D87-A394-4201E4C79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938" y="3429000"/>
            <a:ext cx="1992713" cy="181464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xmlns="" id="{3BB1ECD7-1AFF-4C61-BAC8-1A30A8DAB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759" y="3521398"/>
            <a:ext cx="16954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5532"/>
            <a:ext cx="2123728" cy="21237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240" y="26387"/>
            <a:ext cx="4001469" cy="250091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" y="2928113"/>
            <a:ext cx="3899108" cy="240269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080" y="4558720"/>
            <a:ext cx="3448920" cy="229928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900" y="-17191"/>
            <a:ext cx="2994281" cy="16002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748" y="1583009"/>
            <a:ext cx="2994281" cy="1682992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8779" y="2672332"/>
            <a:ext cx="3196875" cy="2127375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8744" y="5074267"/>
            <a:ext cx="3168473" cy="1783733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 rot="20908875">
            <a:off x="4223" y="4734768"/>
            <a:ext cx="659904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4000" b="1" dirty="0"/>
              <a:t>3. Siviilisääty ja terveyserot…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xmlns="" id="{AA779A8E-13E9-4F8E-92C2-297D6BCEE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4342" y="2356462"/>
            <a:ext cx="2519658" cy="22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472" y="17892"/>
            <a:ext cx="3267527" cy="326752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7816"/>
            <a:ext cx="4559687" cy="341976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45" y="536298"/>
            <a:ext cx="3826396" cy="139280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37" y="1722240"/>
            <a:ext cx="2273238" cy="1592339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0" y="-17138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/>
              <a:t>4. Kieliryhmä ja terveyserot…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xmlns="" id="{C64D5029-8EA5-4A5A-B11F-A621BA342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3289881"/>
            <a:ext cx="4752528" cy="356812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xmlns="" id="{F16FF6BE-D66C-4284-8A2F-94EF19FC2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441" y="1745057"/>
            <a:ext cx="2438031" cy="15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0106"/>
          </a:xfrm>
          <a:solidFill>
            <a:schemeClr val="accent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i-FI" sz="3200" b="1" dirty="0"/>
              <a:t>Sosiaalinen pääoma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850106"/>
            <a:ext cx="9144000" cy="6007894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i-FI" sz="1600" b="1" dirty="0"/>
              <a:t>Kansalaistoiminta</a:t>
            </a:r>
          </a:p>
          <a:p>
            <a:pPr>
              <a:buFontTx/>
              <a:buChar char="-"/>
            </a:pPr>
            <a:r>
              <a:rPr lang="fi-FI" sz="1400" dirty="0"/>
              <a:t>ryhmät, yhteisöt; vapaa-aika, kulttuuri, harrastaminen, vapaaehtoistyö, uskonnollinen tai poliittinen aktiivisuus &gt; osallistumisen määrä ja voimakkuus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1600" b="1" dirty="0"/>
              <a:t>Kansalaisvaikuttaminen</a:t>
            </a:r>
          </a:p>
          <a:p>
            <a:pPr>
              <a:buFontTx/>
              <a:buChar char="-"/>
            </a:pPr>
            <a:r>
              <a:rPr lang="fi-FI" sz="1400" dirty="0"/>
              <a:t>paikallinen, alueellinen, kansallinen, kansainvälinen osallistuminen</a:t>
            </a:r>
          </a:p>
          <a:p>
            <a:pPr>
              <a:buFontTx/>
              <a:buChar char="-"/>
            </a:pPr>
            <a:r>
              <a:rPr lang="fi-FI" sz="1400" dirty="0"/>
              <a:t>yhteiset asiat, yhteydenpito virkamiehiin, poliitikkoihin</a:t>
            </a:r>
          </a:p>
          <a:p>
            <a:pPr>
              <a:buFontTx/>
              <a:buChar char="-"/>
            </a:pPr>
            <a:r>
              <a:rPr lang="fi-FI" sz="1400" dirty="0"/>
              <a:t>Äänestyshalukkuus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1600" b="1" dirty="0"/>
              <a:t>Sosiaaliset verkostot ja tuki</a:t>
            </a:r>
          </a:p>
          <a:p>
            <a:pPr>
              <a:buFontTx/>
              <a:buChar char="-"/>
            </a:pPr>
            <a:r>
              <a:rPr lang="fi-FI" sz="1400" dirty="0"/>
              <a:t>perhe, suku, ystävät, työyhteisö, naapurit, SOME…</a:t>
            </a:r>
          </a:p>
          <a:p>
            <a:pPr>
              <a:buFontTx/>
              <a:buChar char="-"/>
            </a:pPr>
            <a:r>
              <a:rPr lang="fi-FI" sz="1400" dirty="0"/>
              <a:t>vuorovaikutus, tapaamiset, avunanto</a:t>
            </a:r>
          </a:p>
          <a:p>
            <a:pPr>
              <a:buFontTx/>
              <a:buChar char="-"/>
            </a:pPr>
            <a:r>
              <a:rPr lang="fi-FI" sz="1400" dirty="0"/>
              <a:t>elämänhallinta, tyytyväisyys</a:t>
            </a:r>
          </a:p>
          <a:p>
            <a:pPr marL="0" indent="0">
              <a:buNone/>
            </a:pPr>
            <a:endParaRPr lang="fi-FI" sz="1600" dirty="0"/>
          </a:p>
          <a:p>
            <a:r>
              <a:rPr lang="fi-FI" sz="1600" b="1" dirty="0"/>
              <a:t>Vastavuoroisuus ja luottamus</a:t>
            </a:r>
          </a:p>
          <a:p>
            <a:pPr>
              <a:buFontTx/>
              <a:buChar char="-"/>
            </a:pPr>
            <a:r>
              <a:rPr lang="fi-FI" sz="1400" dirty="0"/>
              <a:t>luottamus ihmisiin ja instituutioihin</a:t>
            </a:r>
          </a:p>
          <a:p>
            <a:pPr>
              <a:buFontTx/>
              <a:buChar char="-"/>
            </a:pPr>
            <a:r>
              <a:rPr lang="fi-FI" sz="1400" dirty="0"/>
              <a:t>yhteiset arvot</a:t>
            </a:r>
          </a:p>
          <a:p>
            <a:pPr>
              <a:buFontTx/>
              <a:buChar char="-"/>
            </a:pPr>
            <a:r>
              <a:rPr lang="fi-FI" sz="1400" dirty="0"/>
              <a:t>auttaminen ja avun vastaanottaminen</a:t>
            </a:r>
          </a:p>
          <a:p>
            <a:pPr>
              <a:buFontTx/>
              <a:buChar char="-"/>
            </a:pPr>
            <a:endParaRPr lang="fi-FI" sz="1600" dirty="0"/>
          </a:p>
          <a:p>
            <a:r>
              <a:rPr lang="fi-FI" sz="1600" b="1" dirty="0"/>
              <a:t>Näkemys paikallisesta alueesta</a:t>
            </a:r>
          </a:p>
          <a:p>
            <a:pPr>
              <a:buFontTx/>
              <a:buChar char="-"/>
            </a:pPr>
            <a:r>
              <a:rPr lang="fi-FI" sz="1400" dirty="0"/>
              <a:t>fyysinen ympäristö; turvallisuus, viihtyvyys, esteettisyys</a:t>
            </a:r>
          </a:p>
          <a:p>
            <a:pPr>
              <a:buFontTx/>
              <a:buChar char="-"/>
            </a:pPr>
            <a:r>
              <a:rPr lang="fi-FI" sz="1400" dirty="0"/>
              <a:t>palvelujen määrä ja laatu</a:t>
            </a:r>
          </a:p>
        </p:txBody>
      </p:sp>
    </p:spTree>
    <p:extLst>
      <p:ext uri="{BB962C8B-B14F-4D97-AF65-F5344CB8AC3E}">
        <p14:creationId xmlns:p14="http://schemas.microsoft.com/office/powerpoint/2010/main" val="42462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693" y="4604703"/>
            <a:ext cx="3716900" cy="226461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255" y="4604703"/>
            <a:ext cx="3387477" cy="225329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6" y="4476750"/>
            <a:ext cx="905964" cy="157744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30" y="4440260"/>
            <a:ext cx="946964" cy="1650423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0" y="5796"/>
            <a:ext cx="493204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3200" b="1" dirty="0"/>
              <a:t>5. Alueelliset terveyserot…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xmlns="" id="{0131D9C2-E0B3-46D8-8CA3-AC15D10A3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359" y="0"/>
            <a:ext cx="1715284" cy="241906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xmlns="" id="{B840FD8D-3185-4EFF-B2B8-C8ADD10E4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333" y="3554282"/>
            <a:ext cx="3974512" cy="9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21DE4139-CAD9-4A6E-A394-070EA303B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5" y="767317"/>
            <a:ext cx="5117178" cy="3732317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xmlns="" id="{2717E07F-C81E-4420-8481-C84FBB63F0FD}"/>
              </a:ext>
            </a:extLst>
          </p:cNvPr>
          <p:cNvSpPr txBox="1"/>
          <p:nvPr/>
        </p:nvSpPr>
        <p:spPr>
          <a:xfrm>
            <a:off x="2033743" y="779965"/>
            <a:ext cx="226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Sairastavuusindeksi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xmlns="" id="{83FF37B9-4D61-4E9E-9E53-8BB398ECE6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003" y="1368152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xmlns="" id="{DF7D9523-68FB-4FAA-BCE5-D99F573B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02"/>
            <a:ext cx="9144000" cy="613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076" y="117604"/>
            <a:ext cx="3600400" cy="276953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938"/>
            <a:ext cx="3873394" cy="235856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0282"/>
            <a:ext cx="4556344" cy="297871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394083"/>
            <a:ext cx="3810000" cy="245565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3673" y="1992206"/>
            <a:ext cx="3919403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3600" b="1" dirty="0"/>
              <a:t>6. Sosioekonomiset terveyserot: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dirty="0"/>
              <a:t>Koulutus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dirty="0"/>
              <a:t>Ammatti ja asema työelämässä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dirty="0"/>
              <a:t>Tulot ja varallisuus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4402726" y="2837635"/>
            <a:ext cx="3085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B050"/>
                </a:solidFill>
              </a:rPr>
              <a:t>elintavat – ravinto, liikunta</a:t>
            </a:r>
          </a:p>
        </p:txBody>
      </p:sp>
      <p:sp>
        <p:nvSpPr>
          <p:cNvPr id="8" name="Tekstiruutu 7"/>
          <p:cNvSpPr txBox="1"/>
          <p:nvPr/>
        </p:nvSpPr>
        <p:spPr>
          <a:xfrm rot="20576903">
            <a:off x="5919774" y="3555328"/>
            <a:ext cx="2838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terveyspalvelujen käyttö</a:t>
            </a:r>
          </a:p>
        </p:txBody>
      </p:sp>
      <p:sp>
        <p:nvSpPr>
          <p:cNvPr id="9" name="Tekstiruutu 8"/>
          <p:cNvSpPr txBox="1"/>
          <p:nvPr/>
        </p:nvSpPr>
        <p:spPr>
          <a:xfrm rot="20384900">
            <a:off x="3870056" y="822864"/>
            <a:ext cx="234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FF0000"/>
                </a:solidFill>
              </a:rPr>
              <a:t>terveysosaaminen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4037476" y="211809"/>
            <a:ext cx="255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FF0000"/>
                </a:solidFill>
              </a:rPr>
              <a:t>terveyden arvostus</a:t>
            </a:r>
          </a:p>
        </p:txBody>
      </p:sp>
      <p:sp>
        <p:nvSpPr>
          <p:cNvPr id="11" name="Tekstiruutu 10"/>
          <p:cNvSpPr txBox="1"/>
          <p:nvPr/>
        </p:nvSpPr>
        <p:spPr>
          <a:xfrm rot="1446538">
            <a:off x="3936663" y="236947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0070C0"/>
                </a:solidFill>
              </a:rPr>
              <a:t>harrastukset</a:t>
            </a:r>
          </a:p>
        </p:txBody>
      </p:sp>
      <p:sp>
        <p:nvSpPr>
          <p:cNvPr id="12" name="Tekstiruutu 11"/>
          <p:cNvSpPr txBox="1"/>
          <p:nvPr/>
        </p:nvSpPr>
        <p:spPr>
          <a:xfrm rot="1276758">
            <a:off x="4175906" y="3756471"/>
            <a:ext cx="194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6">
                    <a:lumMod val="75000"/>
                  </a:schemeClr>
                </a:solidFill>
              </a:rPr>
              <a:t>työolot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3873394" y="3936962"/>
            <a:ext cx="288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6">
                    <a:lumMod val="75000"/>
                  </a:schemeClr>
                </a:solidFill>
              </a:rPr>
              <a:t>työterveyshuolto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6884686" y="3989149"/>
            <a:ext cx="222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yksityiset palvelut</a:t>
            </a:r>
          </a:p>
        </p:txBody>
      </p:sp>
    </p:spTree>
    <p:extLst>
      <p:ext uri="{BB962C8B-B14F-4D97-AF65-F5344CB8AC3E}">
        <p14:creationId xmlns:p14="http://schemas.microsoft.com/office/powerpoint/2010/main" val="10941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">
  <a:themeElements>
    <a:clrScheme name="4_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360</Words>
  <Application>Microsoft Office PowerPoint</Application>
  <PresentationFormat>Näytössä katseltava diaesitys (4:3)</PresentationFormat>
  <Paragraphs>109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Office-teema</vt:lpstr>
      <vt:lpstr>4_default</vt:lpstr>
      <vt:lpstr> Terveyserot Suomessa s. 78-83  Kuolleisuus, sairastavuus, toimintakyky, koettu terveys… </vt:lpstr>
      <vt:lpstr>PowerPoint-esitys</vt:lpstr>
      <vt:lpstr>PowerPoint-esitys</vt:lpstr>
      <vt:lpstr>PowerPoint-esitys</vt:lpstr>
      <vt:lpstr>PowerPoint-esitys</vt:lpstr>
      <vt:lpstr>Sosiaalinen pääoma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Terveyseroja kärjistävät…</vt:lpstr>
      <vt:lpstr>Miten terveyseroja voidaan kaventaa?</vt:lpstr>
      <vt:lpstr>Terveyserot ovat yhteiskuntapoliittinen ongelma   kaventamiseen voidaan pyrkiä… s. 84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Kansanterveys ;  koko väestön terveys                                s. 30-41</dc:title>
  <dc:creator>Sannaleena Tuomikoski</dc:creator>
  <cp:lastModifiedBy>oppilas lukio</cp:lastModifiedBy>
  <cp:revision>94</cp:revision>
  <dcterms:created xsi:type="dcterms:W3CDTF">2015-08-19T19:14:36Z</dcterms:created>
  <dcterms:modified xsi:type="dcterms:W3CDTF">2018-08-08T07:37:03Z</dcterms:modified>
</cp:coreProperties>
</file>