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2761A0-6C45-486A-A106-2F133FF854BD}" type="doc">
      <dgm:prSet loTypeId="urn:microsoft.com/office/officeart/2005/8/layout/cycle8" loCatId="cycle" qsTypeId="urn:microsoft.com/office/officeart/2005/8/quickstyle/simple1" qsCatId="simple" csTypeId="urn:microsoft.com/office/officeart/2005/8/colors/accent4_1" csCatId="accent4" phldr="1"/>
      <dgm:spPr/>
    </dgm:pt>
    <dgm:pt modelId="{7E25BB67-4900-447F-97B7-9537F9DFD4E7}">
      <dgm:prSet phldrT="[Teksti]"/>
      <dgm:spPr/>
      <dgm:t>
        <a:bodyPr/>
        <a:lstStyle/>
        <a:p>
          <a:r>
            <a:rPr lang="fi-FI" i="1" dirty="0" smtClean="0">
              <a:solidFill>
                <a:srgbClr val="FF0000"/>
              </a:solidFill>
            </a:rPr>
            <a:t>aiheuttaa</a:t>
          </a:r>
          <a:endParaRPr lang="fi-FI" i="1" dirty="0">
            <a:solidFill>
              <a:srgbClr val="FF0000"/>
            </a:solidFill>
          </a:endParaRPr>
        </a:p>
      </dgm:t>
    </dgm:pt>
    <dgm:pt modelId="{D91917C9-BE12-4885-806F-FCE8215F498E}" type="parTrans" cxnId="{8E2D5EA7-9ACB-4F1B-81FC-98F5F76839FC}">
      <dgm:prSet/>
      <dgm:spPr/>
      <dgm:t>
        <a:bodyPr/>
        <a:lstStyle/>
        <a:p>
          <a:endParaRPr lang="fi-FI"/>
        </a:p>
      </dgm:t>
    </dgm:pt>
    <dgm:pt modelId="{242DF555-76AD-4DA8-98B8-B7D22428FB96}" type="sibTrans" cxnId="{8E2D5EA7-9ACB-4F1B-81FC-98F5F76839FC}">
      <dgm:prSet/>
      <dgm:spPr/>
      <dgm:t>
        <a:bodyPr/>
        <a:lstStyle/>
        <a:p>
          <a:endParaRPr lang="fi-FI"/>
        </a:p>
      </dgm:t>
    </dgm:pt>
    <dgm:pt modelId="{55E73DC4-3971-4C7B-8A49-497DBE6EDB91}">
      <dgm:prSet phldrT="[Teksti]" custT="1"/>
      <dgm:spPr/>
      <dgm:t>
        <a:bodyPr/>
        <a:lstStyle/>
        <a:p>
          <a:r>
            <a:rPr lang="fi-FI" sz="2400" b="1" dirty="0" smtClean="0"/>
            <a:t>Kehon reaktio</a:t>
          </a:r>
          <a:endParaRPr lang="fi-FI" sz="2400" b="1" dirty="0"/>
        </a:p>
      </dgm:t>
    </dgm:pt>
    <dgm:pt modelId="{F7700F6F-3300-4D0B-9CEB-C8151EB49D93}" type="parTrans" cxnId="{80C6DB5B-25DD-491D-8C48-713B0C1CC28A}">
      <dgm:prSet/>
      <dgm:spPr/>
      <dgm:t>
        <a:bodyPr/>
        <a:lstStyle/>
        <a:p>
          <a:endParaRPr lang="fi-FI"/>
        </a:p>
      </dgm:t>
    </dgm:pt>
    <dgm:pt modelId="{95FE14FB-06E1-4F41-803F-D5997BCD804C}" type="sibTrans" cxnId="{80C6DB5B-25DD-491D-8C48-713B0C1CC28A}">
      <dgm:prSet/>
      <dgm:spPr/>
      <dgm:t>
        <a:bodyPr/>
        <a:lstStyle/>
        <a:p>
          <a:endParaRPr lang="fi-FI"/>
        </a:p>
      </dgm:t>
    </dgm:pt>
    <dgm:pt modelId="{2A7C92FD-59E9-4277-BB63-ABD7AB7CB2DB}">
      <dgm:prSet phldrT="[Teksti]"/>
      <dgm:spPr/>
      <dgm:t>
        <a:bodyPr/>
        <a:lstStyle/>
        <a:p>
          <a:r>
            <a:rPr lang="fi-FI" dirty="0" smtClean="0">
              <a:solidFill>
                <a:srgbClr val="FF0000"/>
              </a:solidFill>
            </a:rPr>
            <a:t>vahvistaa</a:t>
          </a:r>
          <a:endParaRPr lang="fi-FI" dirty="0">
            <a:solidFill>
              <a:srgbClr val="FF0000"/>
            </a:solidFill>
          </a:endParaRPr>
        </a:p>
      </dgm:t>
    </dgm:pt>
    <dgm:pt modelId="{3960F539-00F1-4070-89CE-B346F112257A}" type="parTrans" cxnId="{513727C8-E5E5-4DD2-B7C4-A54CC554C452}">
      <dgm:prSet/>
      <dgm:spPr/>
      <dgm:t>
        <a:bodyPr/>
        <a:lstStyle/>
        <a:p>
          <a:endParaRPr lang="fi-FI"/>
        </a:p>
      </dgm:t>
    </dgm:pt>
    <dgm:pt modelId="{F1053047-B0D4-40B1-A265-A353C571E4DB}" type="sibTrans" cxnId="{513727C8-E5E5-4DD2-B7C4-A54CC554C452}">
      <dgm:prSet/>
      <dgm:spPr/>
      <dgm:t>
        <a:bodyPr/>
        <a:lstStyle/>
        <a:p>
          <a:endParaRPr lang="fi-FI"/>
        </a:p>
      </dgm:t>
    </dgm:pt>
    <dgm:pt modelId="{57ABB499-5821-4EF2-9307-6ED2F4B73B00}">
      <dgm:prSet phldrT="[Teksti]" custT="1"/>
      <dgm:spPr/>
      <dgm:t>
        <a:bodyPr/>
        <a:lstStyle/>
        <a:p>
          <a:r>
            <a:rPr lang="fi-FI" sz="2400" b="1" dirty="0" smtClean="0">
              <a:effectLst/>
            </a:rPr>
            <a:t>Tunnekokemus</a:t>
          </a:r>
          <a:endParaRPr lang="fi-FI" sz="2400" b="1" dirty="0">
            <a:effectLst/>
          </a:endParaRPr>
        </a:p>
      </dgm:t>
    </dgm:pt>
    <dgm:pt modelId="{CC639BBA-09E2-4D86-BCA5-7F30932CC649}" type="parTrans" cxnId="{57BEC4A2-FFC0-4BF5-AB0B-DD2EB382F84B}">
      <dgm:prSet/>
      <dgm:spPr/>
      <dgm:t>
        <a:bodyPr/>
        <a:lstStyle/>
        <a:p>
          <a:endParaRPr lang="fi-FI"/>
        </a:p>
      </dgm:t>
    </dgm:pt>
    <dgm:pt modelId="{6F7446A2-75F3-4F33-BDB1-241A74925713}" type="sibTrans" cxnId="{57BEC4A2-FFC0-4BF5-AB0B-DD2EB382F84B}">
      <dgm:prSet/>
      <dgm:spPr/>
      <dgm:t>
        <a:bodyPr/>
        <a:lstStyle/>
        <a:p>
          <a:endParaRPr lang="fi-FI"/>
        </a:p>
      </dgm:t>
    </dgm:pt>
    <dgm:pt modelId="{036DAC62-39C0-46A9-864E-B396E47ADCD5}" type="pres">
      <dgm:prSet presAssocID="{612761A0-6C45-486A-A106-2F133FF854BD}" presName="compositeShape" presStyleCnt="0">
        <dgm:presLayoutVars>
          <dgm:chMax val="7"/>
          <dgm:dir/>
          <dgm:resizeHandles val="exact"/>
        </dgm:presLayoutVars>
      </dgm:prSet>
      <dgm:spPr/>
    </dgm:pt>
    <dgm:pt modelId="{74663150-44EC-4189-A605-B579B54CA65A}" type="pres">
      <dgm:prSet presAssocID="{612761A0-6C45-486A-A106-2F133FF854BD}" presName="wedge1" presStyleLbl="node1" presStyleIdx="0" presStyleCnt="4"/>
      <dgm:spPr/>
      <dgm:t>
        <a:bodyPr/>
        <a:lstStyle/>
        <a:p>
          <a:endParaRPr lang="fi-FI"/>
        </a:p>
      </dgm:t>
    </dgm:pt>
    <dgm:pt modelId="{3EA04007-A728-43BF-B5CB-13E1B34F66F1}" type="pres">
      <dgm:prSet presAssocID="{612761A0-6C45-486A-A106-2F133FF854BD}" presName="dummy1a" presStyleCnt="0"/>
      <dgm:spPr/>
    </dgm:pt>
    <dgm:pt modelId="{B2AE8712-16DB-43BC-A75E-53F038A3ABF5}" type="pres">
      <dgm:prSet presAssocID="{612761A0-6C45-486A-A106-2F133FF854BD}" presName="dummy1b" presStyleCnt="0"/>
      <dgm:spPr/>
    </dgm:pt>
    <dgm:pt modelId="{B77AB6E7-74FE-49E4-AF37-7F97AE3E9AA5}" type="pres">
      <dgm:prSet presAssocID="{612761A0-6C45-486A-A106-2F133FF854BD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8E0B876-004C-43DA-9984-46761F24BF3C}" type="pres">
      <dgm:prSet presAssocID="{612761A0-6C45-486A-A106-2F133FF854BD}" presName="wedge2" presStyleLbl="node1" presStyleIdx="1" presStyleCnt="4"/>
      <dgm:spPr/>
      <dgm:t>
        <a:bodyPr/>
        <a:lstStyle/>
        <a:p>
          <a:endParaRPr lang="fi-FI"/>
        </a:p>
      </dgm:t>
    </dgm:pt>
    <dgm:pt modelId="{8754510F-550F-405C-9F6A-EFC86803B215}" type="pres">
      <dgm:prSet presAssocID="{612761A0-6C45-486A-A106-2F133FF854BD}" presName="dummy2a" presStyleCnt="0"/>
      <dgm:spPr/>
    </dgm:pt>
    <dgm:pt modelId="{E4D58E6E-D2B4-49F7-A7F2-83CF3B43EF21}" type="pres">
      <dgm:prSet presAssocID="{612761A0-6C45-486A-A106-2F133FF854BD}" presName="dummy2b" presStyleCnt="0"/>
      <dgm:spPr/>
    </dgm:pt>
    <dgm:pt modelId="{5C646E99-A8F6-4695-B5D4-61568D773FA0}" type="pres">
      <dgm:prSet presAssocID="{612761A0-6C45-486A-A106-2F133FF854BD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2003D17-A7B3-4341-B8CD-FCA5481BC27E}" type="pres">
      <dgm:prSet presAssocID="{612761A0-6C45-486A-A106-2F133FF854BD}" presName="wedge3" presStyleLbl="node1" presStyleIdx="2" presStyleCnt="4"/>
      <dgm:spPr/>
      <dgm:t>
        <a:bodyPr/>
        <a:lstStyle/>
        <a:p>
          <a:endParaRPr lang="fi-FI"/>
        </a:p>
      </dgm:t>
    </dgm:pt>
    <dgm:pt modelId="{F650B8A5-8984-4D7B-A3DF-630842F0DAA3}" type="pres">
      <dgm:prSet presAssocID="{612761A0-6C45-486A-A106-2F133FF854BD}" presName="dummy3a" presStyleCnt="0"/>
      <dgm:spPr/>
    </dgm:pt>
    <dgm:pt modelId="{4C7BD1DF-AF74-438B-B431-73C96DD69FD7}" type="pres">
      <dgm:prSet presAssocID="{612761A0-6C45-486A-A106-2F133FF854BD}" presName="dummy3b" presStyleCnt="0"/>
      <dgm:spPr/>
    </dgm:pt>
    <dgm:pt modelId="{7381DD3F-6DA8-40D6-B2B7-76334B86E501}" type="pres">
      <dgm:prSet presAssocID="{612761A0-6C45-486A-A106-2F133FF854BD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62C9E6B-724C-4930-9110-2112572F6392}" type="pres">
      <dgm:prSet presAssocID="{612761A0-6C45-486A-A106-2F133FF854BD}" presName="wedge4" presStyleLbl="node1" presStyleIdx="3" presStyleCnt="4"/>
      <dgm:spPr/>
      <dgm:t>
        <a:bodyPr/>
        <a:lstStyle/>
        <a:p>
          <a:endParaRPr lang="fi-FI"/>
        </a:p>
      </dgm:t>
    </dgm:pt>
    <dgm:pt modelId="{245C687F-B8ED-49AB-A9EE-7C56044CFF46}" type="pres">
      <dgm:prSet presAssocID="{612761A0-6C45-486A-A106-2F133FF854BD}" presName="dummy4a" presStyleCnt="0"/>
      <dgm:spPr/>
    </dgm:pt>
    <dgm:pt modelId="{85562B65-08CA-4171-B341-5CE28D0C4352}" type="pres">
      <dgm:prSet presAssocID="{612761A0-6C45-486A-A106-2F133FF854BD}" presName="dummy4b" presStyleCnt="0"/>
      <dgm:spPr/>
    </dgm:pt>
    <dgm:pt modelId="{D70EAC45-ECBA-4A4E-97D1-53B80002854B}" type="pres">
      <dgm:prSet presAssocID="{612761A0-6C45-486A-A106-2F133FF854BD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9709996-5DFC-4073-B205-C3895A9FA60A}" type="pres">
      <dgm:prSet presAssocID="{242DF555-76AD-4DA8-98B8-B7D22428FB96}" presName="arrowWedge1" presStyleLbl="fgSibTrans2D1" presStyleIdx="0" presStyleCnt="4"/>
      <dgm:spPr/>
    </dgm:pt>
    <dgm:pt modelId="{C0D867BB-8884-4DC6-8D79-82971EF4F39D}" type="pres">
      <dgm:prSet presAssocID="{95FE14FB-06E1-4F41-803F-D5997BCD804C}" presName="arrowWedge2" presStyleLbl="fgSibTrans2D1" presStyleIdx="1" presStyleCnt="4"/>
      <dgm:spPr/>
    </dgm:pt>
    <dgm:pt modelId="{9D17F1B8-01CA-4979-AAA4-84111EAC6639}" type="pres">
      <dgm:prSet presAssocID="{F1053047-B0D4-40B1-A265-A353C571E4DB}" presName="arrowWedge3" presStyleLbl="fgSibTrans2D1" presStyleIdx="2" presStyleCnt="4"/>
      <dgm:spPr/>
    </dgm:pt>
    <dgm:pt modelId="{66BA937D-16D2-4CB7-A450-FABD10D668FB}" type="pres">
      <dgm:prSet presAssocID="{6F7446A2-75F3-4F33-BDB1-241A74925713}" presName="arrowWedge4" presStyleLbl="fgSibTrans2D1" presStyleIdx="3" presStyleCnt="4"/>
      <dgm:spPr/>
    </dgm:pt>
  </dgm:ptLst>
  <dgm:cxnLst>
    <dgm:cxn modelId="{B50E8CD2-A0D0-440A-B38F-24290489B74D}" type="presOf" srcId="{612761A0-6C45-486A-A106-2F133FF854BD}" destId="{036DAC62-39C0-46A9-864E-B396E47ADCD5}" srcOrd="0" destOrd="0" presId="urn:microsoft.com/office/officeart/2005/8/layout/cycle8"/>
    <dgm:cxn modelId="{E3CBA227-E642-43D4-93EC-E6497E283BE3}" type="presOf" srcId="{57ABB499-5821-4EF2-9307-6ED2F4B73B00}" destId="{C62C9E6B-724C-4930-9110-2112572F6392}" srcOrd="0" destOrd="0" presId="urn:microsoft.com/office/officeart/2005/8/layout/cycle8"/>
    <dgm:cxn modelId="{D776F392-6087-420F-9A5F-74E32B0F10D2}" type="presOf" srcId="{2A7C92FD-59E9-4277-BB63-ABD7AB7CB2DB}" destId="{92003D17-A7B3-4341-B8CD-FCA5481BC27E}" srcOrd="0" destOrd="0" presId="urn:microsoft.com/office/officeart/2005/8/layout/cycle8"/>
    <dgm:cxn modelId="{6097A921-DD9D-4B27-A040-C73F99CC8A92}" type="presOf" srcId="{57ABB499-5821-4EF2-9307-6ED2F4B73B00}" destId="{D70EAC45-ECBA-4A4E-97D1-53B80002854B}" srcOrd="1" destOrd="0" presId="urn:microsoft.com/office/officeart/2005/8/layout/cycle8"/>
    <dgm:cxn modelId="{57BEC4A2-FFC0-4BF5-AB0B-DD2EB382F84B}" srcId="{612761A0-6C45-486A-A106-2F133FF854BD}" destId="{57ABB499-5821-4EF2-9307-6ED2F4B73B00}" srcOrd="3" destOrd="0" parTransId="{CC639BBA-09E2-4D86-BCA5-7F30932CC649}" sibTransId="{6F7446A2-75F3-4F33-BDB1-241A74925713}"/>
    <dgm:cxn modelId="{BF912B35-719B-40E6-AAA8-3E5277BBEF6E}" type="presOf" srcId="{55E73DC4-3971-4C7B-8A49-497DBE6EDB91}" destId="{5C646E99-A8F6-4695-B5D4-61568D773FA0}" srcOrd="1" destOrd="0" presId="urn:microsoft.com/office/officeart/2005/8/layout/cycle8"/>
    <dgm:cxn modelId="{8E2D5EA7-9ACB-4F1B-81FC-98F5F76839FC}" srcId="{612761A0-6C45-486A-A106-2F133FF854BD}" destId="{7E25BB67-4900-447F-97B7-9537F9DFD4E7}" srcOrd="0" destOrd="0" parTransId="{D91917C9-BE12-4885-806F-FCE8215F498E}" sibTransId="{242DF555-76AD-4DA8-98B8-B7D22428FB96}"/>
    <dgm:cxn modelId="{53259840-E925-4786-A3B5-2BB7F918E1CF}" type="presOf" srcId="{7E25BB67-4900-447F-97B7-9537F9DFD4E7}" destId="{B77AB6E7-74FE-49E4-AF37-7F97AE3E9AA5}" srcOrd="1" destOrd="0" presId="urn:microsoft.com/office/officeart/2005/8/layout/cycle8"/>
    <dgm:cxn modelId="{B5987410-AF87-4A30-A326-85A4261062B9}" type="presOf" srcId="{7E25BB67-4900-447F-97B7-9537F9DFD4E7}" destId="{74663150-44EC-4189-A605-B579B54CA65A}" srcOrd="0" destOrd="0" presId="urn:microsoft.com/office/officeart/2005/8/layout/cycle8"/>
    <dgm:cxn modelId="{80C6DB5B-25DD-491D-8C48-713B0C1CC28A}" srcId="{612761A0-6C45-486A-A106-2F133FF854BD}" destId="{55E73DC4-3971-4C7B-8A49-497DBE6EDB91}" srcOrd="1" destOrd="0" parTransId="{F7700F6F-3300-4D0B-9CEB-C8151EB49D93}" sibTransId="{95FE14FB-06E1-4F41-803F-D5997BCD804C}"/>
    <dgm:cxn modelId="{CB1AE4C3-CDA4-408D-8AF5-A8728915BBEB}" type="presOf" srcId="{55E73DC4-3971-4C7B-8A49-497DBE6EDB91}" destId="{A8E0B876-004C-43DA-9984-46761F24BF3C}" srcOrd="0" destOrd="0" presId="urn:microsoft.com/office/officeart/2005/8/layout/cycle8"/>
    <dgm:cxn modelId="{E9B4ABE9-545B-40C0-B397-43D7F59EEC2A}" type="presOf" srcId="{2A7C92FD-59E9-4277-BB63-ABD7AB7CB2DB}" destId="{7381DD3F-6DA8-40D6-B2B7-76334B86E501}" srcOrd="1" destOrd="0" presId="urn:microsoft.com/office/officeart/2005/8/layout/cycle8"/>
    <dgm:cxn modelId="{513727C8-E5E5-4DD2-B7C4-A54CC554C452}" srcId="{612761A0-6C45-486A-A106-2F133FF854BD}" destId="{2A7C92FD-59E9-4277-BB63-ABD7AB7CB2DB}" srcOrd="2" destOrd="0" parTransId="{3960F539-00F1-4070-89CE-B346F112257A}" sibTransId="{F1053047-B0D4-40B1-A265-A353C571E4DB}"/>
    <dgm:cxn modelId="{18C08222-92F5-47DC-8ED5-91D7997CCA83}" type="presParOf" srcId="{036DAC62-39C0-46A9-864E-B396E47ADCD5}" destId="{74663150-44EC-4189-A605-B579B54CA65A}" srcOrd="0" destOrd="0" presId="urn:microsoft.com/office/officeart/2005/8/layout/cycle8"/>
    <dgm:cxn modelId="{D175371D-67A0-4382-AC2B-FF2418627DA2}" type="presParOf" srcId="{036DAC62-39C0-46A9-864E-B396E47ADCD5}" destId="{3EA04007-A728-43BF-B5CB-13E1B34F66F1}" srcOrd="1" destOrd="0" presId="urn:microsoft.com/office/officeart/2005/8/layout/cycle8"/>
    <dgm:cxn modelId="{E14E0A44-9EDB-43B6-8A3B-14289153CA10}" type="presParOf" srcId="{036DAC62-39C0-46A9-864E-B396E47ADCD5}" destId="{B2AE8712-16DB-43BC-A75E-53F038A3ABF5}" srcOrd="2" destOrd="0" presId="urn:microsoft.com/office/officeart/2005/8/layout/cycle8"/>
    <dgm:cxn modelId="{8298A5C5-A452-42B8-BC65-A55E3FED55DC}" type="presParOf" srcId="{036DAC62-39C0-46A9-864E-B396E47ADCD5}" destId="{B77AB6E7-74FE-49E4-AF37-7F97AE3E9AA5}" srcOrd="3" destOrd="0" presId="urn:microsoft.com/office/officeart/2005/8/layout/cycle8"/>
    <dgm:cxn modelId="{38214C6D-10A6-4A30-8656-69BBAFA5CB64}" type="presParOf" srcId="{036DAC62-39C0-46A9-864E-B396E47ADCD5}" destId="{A8E0B876-004C-43DA-9984-46761F24BF3C}" srcOrd="4" destOrd="0" presId="urn:microsoft.com/office/officeart/2005/8/layout/cycle8"/>
    <dgm:cxn modelId="{774FCF10-6844-40A1-BEF3-01F19544714F}" type="presParOf" srcId="{036DAC62-39C0-46A9-864E-B396E47ADCD5}" destId="{8754510F-550F-405C-9F6A-EFC86803B215}" srcOrd="5" destOrd="0" presId="urn:microsoft.com/office/officeart/2005/8/layout/cycle8"/>
    <dgm:cxn modelId="{8D435206-8970-4F4F-853A-5E01AB0E4778}" type="presParOf" srcId="{036DAC62-39C0-46A9-864E-B396E47ADCD5}" destId="{E4D58E6E-D2B4-49F7-A7F2-83CF3B43EF21}" srcOrd="6" destOrd="0" presId="urn:microsoft.com/office/officeart/2005/8/layout/cycle8"/>
    <dgm:cxn modelId="{4FFC50A0-F278-4DF1-9739-925C4E7B56AE}" type="presParOf" srcId="{036DAC62-39C0-46A9-864E-B396E47ADCD5}" destId="{5C646E99-A8F6-4695-B5D4-61568D773FA0}" srcOrd="7" destOrd="0" presId="urn:microsoft.com/office/officeart/2005/8/layout/cycle8"/>
    <dgm:cxn modelId="{58890B0F-E14C-4E08-887B-9F08331424C9}" type="presParOf" srcId="{036DAC62-39C0-46A9-864E-B396E47ADCD5}" destId="{92003D17-A7B3-4341-B8CD-FCA5481BC27E}" srcOrd="8" destOrd="0" presId="urn:microsoft.com/office/officeart/2005/8/layout/cycle8"/>
    <dgm:cxn modelId="{D1248CE2-3A5A-421E-B38F-4AFB641529FF}" type="presParOf" srcId="{036DAC62-39C0-46A9-864E-B396E47ADCD5}" destId="{F650B8A5-8984-4D7B-A3DF-630842F0DAA3}" srcOrd="9" destOrd="0" presId="urn:microsoft.com/office/officeart/2005/8/layout/cycle8"/>
    <dgm:cxn modelId="{59884B44-AF25-47AC-A129-74A5973C3A36}" type="presParOf" srcId="{036DAC62-39C0-46A9-864E-B396E47ADCD5}" destId="{4C7BD1DF-AF74-438B-B431-73C96DD69FD7}" srcOrd="10" destOrd="0" presId="urn:microsoft.com/office/officeart/2005/8/layout/cycle8"/>
    <dgm:cxn modelId="{E271A61C-970C-466F-9097-B3DBEB46FFD5}" type="presParOf" srcId="{036DAC62-39C0-46A9-864E-B396E47ADCD5}" destId="{7381DD3F-6DA8-40D6-B2B7-76334B86E501}" srcOrd="11" destOrd="0" presId="urn:microsoft.com/office/officeart/2005/8/layout/cycle8"/>
    <dgm:cxn modelId="{2A4FD0C1-2DCB-46F8-87FF-C2BCD1E3D59E}" type="presParOf" srcId="{036DAC62-39C0-46A9-864E-B396E47ADCD5}" destId="{C62C9E6B-724C-4930-9110-2112572F6392}" srcOrd="12" destOrd="0" presId="urn:microsoft.com/office/officeart/2005/8/layout/cycle8"/>
    <dgm:cxn modelId="{1852D19C-64BA-445D-869C-6C73AC5C1C7D}" type="presParOf" srcId="{036DAC62-39C0-46A9-864E-B396E47ADCD5}" destId="{245C687F-B8ED-49AB-A9EE-7C56044CFF46}" srcOrd="13" destOrd="0" presId="urn:microsoft.com/office/officeart/2005/8/layout/cycle8"/>
    <dgm:cxn modelId="{A1FCC492-3BAA-49B3-AE1B-36F939843C6C}" type="presParOf" srcId="{036DAC62-39C0-46A9-864E-B396E47ADCD5}" destId="{85562B65-08CA-4171-B341-5CE28D0C4352}" srcOrd="14" destOrd="0" presId="urn:microsoft.com/office/officeart/2005/8/layout/cycle8"/>
    <dgm:cxn modelId="{214051CE-6933-41F1-BAAC-889BFBE1FEF4}" type="presParOf" srcId="{036DAC62-39C0-46A9-864E-B396E47ADCD5}" destId="{D70EAC45-ECBA-4A4E-97D1-53B80002854B}" srcOrd="15" destOrd="0" presId="urn:microsoft.com/office/officeart/2005/8/layout/cycle8"/>
    <dgm:cxn modelId="{44256B2A-C699-4007-A9C9-874B64AE6E0B}" type="presParOf" srcId="{036DAC62-39C0-46A9-864E-B396E47ADCD5}" destId="{79709996-5DFC-4073-B205-C3895A9FA60A}" srcOrd="16" destOrd="0" presId="urn:microsoft.com/office/officeart/2005/8/layout/cycle8"/>
    <dgm:cxn modelId="{2A43102F-1E8F-4703-91E2-23842EAF32A6}" type="presParOf" srcId="{036DAC62-39C0-46A9-864E-B396E47ADCD5}" destId="{C0D867BB-8884-4DC6-8D79-82971EF4F39D}" srcOrd="17" destOrd="0" presId="urn:microsoft.com/office/officeart/2005/8/layout/cycle8"/>
    <dgm:cxn modelId="{4580CB97-8196-4172-9A16-216E5517E277}" type="presParOf" srcId="{036DAC62-39C0-46A9-864E-B396E47ADCD5}" destId="{9D17F1B8-01CA-4979-AAA4-84111EAC6639}" srcOrd="18" destOrd="0" presId="urn:microsoft.com/office/officeart/2005/8/layout/cycle8"/>
    <dgm:cxn modelId="{E8C53784-37DB-41C6-95A7-B32E7C9ACC69}" type="presParOf" srcId="{036DAC62-39C0-46A9-864E-B396E47ADCD5}" destId="{66BA937D-16D2-4CB7-A450-FABD10D668FB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63150-44EC-4189-A605-B579B54CA65A}">
      <dsp:nvSpPr>
        <dsp:cNvPr id="0" name=""/>
        <dsp:cNvSpPr/>
      </dsp:nvSpPr>
      <dsp:spPr>
        <a:xfrm>
          <a:off x="3209306" y="247097"/>
          <a:ext cx="3379089" cy="3379089"/>
        </a:xfrm>
        <a:prstGeom prst="pie">
          <a:avLst>
            <a:gd name="adj1" fmla="val 162000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i="1" kern="1200" dirty="0" smtClean="0">
              <a:solidFill>
                <a:srgbClr val="FF0000"/>
              </a:solidFill>
            </a:rPr>
            <a:t>aiheuttaa</a:t>
          </a:r>
          <a:endParaRPr lang="fi-FI" sz="2400" i="1" kern="1200" dirty="0">
            <a:solidFill>
              <a:srgbClr val="FF0000"/>
            </a:solidFill>
          </a:endParaRPr>
        </a:p>
      </dsp:txBody>
      <dsp:txXfrm>
        <a:off x="5003040" y="947453"/>
        <a:ext cx="1247044" cy="925226"/>
      </dsp:txXfrm>
    </dsp:sp>
    <dsp:sp modelId="{A8E0B876-004C-43DA-9984-46761F24BF3C}">
      <dsp:nvSpPr>
        <dsp:cNvPr id="0" name=""/>
        <dsp:cNvSpPr/>
      </dsp:nvSpPr>
      <dsp:spPr>
        <a:xfrm>
          <a:off x="3209306" y="360538"/>
          <a:ext cx="3379089" cy="3379089"/>
        </a:xfrm>
        <a:prstGeom prst="pie">
          <a:avLst>
            <a:gd name="adj1" fmla="val 0"/>
            <a:gd name="adj2" fmla="val 54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b="1" kern="1200" dirty="0" smtClean="0"/>
            <a:t>Kehon reaktio</a:t>
          </a:r>
          <a:endParaRPr lang="fi-FI" sz="2400" b="1" kern="1200" dirty="0"/>
        </a:p>
      </dsp:txBody>
      <dsp:txXfrm>
        <a:off x="5003040" y="2114044"/>
        <a:ext cx="1247044" cy="925226"/>
      </dsp:txXfrm>
    </dsp:sp>
    <dsp:sp modelId="{92003D17-A7B3-4341-B8CD-FCA5481BC27E}">
      <dsp:nvSpPr>
        <dsp:cNvPr id="0" name=""/>
        <dsp:cNvSpPr/>
      </dsp:nvSpPr>
      <dsp:spPr>
        <a:xfrm>
          <a:off x="3095866" y="360538"/>
          <a:ext cx="3379089" cy="3379089"/>
        </a:xfrm>
        <a:prstGeom prst="pie">
          <a:avLst>
            <a:gd name="adj1" fmla="val 5400000"/>
            <a:gd name="adj2" fmla="val 108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>
              <a:solidFill>
                <a:srgbClr val="FF0000"/>
              </a:solidFill>
            </a:rPr>
            <a:t>vahvistaa</a:t>
          </a:r>
          <a:endParaRPr lang="fi-FI" sz="2400" kern="1200" dirty="0">
            <a:solidFill>
              <a:srgbClr val="FF0000"/>
            </a:solidFill>
          </a:endParaRPr>
        </a:p>
      </dsp:txBody>
      <dsp:txXfrm>
        <a:off x="3434177" y="2114044"/>
        <a:ext cx="1247044" cy="925226"/>
      </dsp:txXfrm>
    </dsp:sp>
    <dsp:sp modelId="{C62C9E6B-724C-4930-9110-2112572F6392}">
      <dsp:nvSpPr>
        <dsp:cNvPr id="0" name=""/>
        <dsp:cNvSpPr/>
      </dsp:nvSpPr>
      <dsp:spPr>
        <a:xfrm>
          <a:off x="3095866" y="247097"/>
          <a:ext cx="3379089" cy="3379089"/>
        </a:xfrm>
        <a:prstGeom prst="pie">
          <a:avLst>
            <a:gd name="adj1" fmla="val 108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b="1" kern="1200" dirty="0" smtClean="0">
              <a:effectLst/>
            </a:rPr>
            <a:t>Tunnekokemus</a:t>
          </a:r>
          <a:endParaRPr lang="fi-FI" sz="2400" b="1" kern="1200" dirty="0">
            <a:effectLst/>
          </a:endParaRPr>
        </a:p>
      </dsp:txBody>
      <dsp:txXfrm>
        <a:off x="3434177" y="947453"/>
        <a:ext cx="1247044" cy="925226"/>
      </dsp:txXfrm>
    </dsp:sp>
    <dsp:sp modelId="{79709996-5DFC-4073-B205-C3895A9FA60A}">
      <dsp:nvSpPr>
        <dsp:cNvPr id="0" name=""/>
        <dsp:cNvSpPr/>
      </dsp:nvSpPr>
      <dsp:spPr>
        <a:xfrm>
          <a:off x="3000125" y="37915"/>
          <a:ext cx="3797452" cy="3797452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867BB-8884-4DC6-8D79-82971EF4F39D}">
      <dsp:nvSpPr>
        <dsp:cNvPr id="0" name=""/>
        <dsp:cNvSpPr/>
      </dsp:nvSpPr>
      <dsp:spPr>
        <a:xfrm>
          <a:off x="3000125" y="151356"/>
          <a:ext cx="3797452" cy="3797452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7F1B8-01CA-4979-AAA4-84111EAC6639}">
      <dsp:nvSpPr>
        <dsp:cNvPr id="0" name=""/>
        <dsp:cNvSpPr/>
      </dsp:nvSpPr>
      <dsp:spPr>
        <a:xfrm>
          <a:off x="2886684" y="151356"/>
          <a:ext cx="3797452" cy="3797452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A937D-16D2-4CB7-A450-FABD10D668FB}">
      <dsp:nvSpPr>
        <dsp:cNvPr id="0" name=""/>
        <dsp:cNvSpPr/>
      </dsp:nvSpPr>
      <dsp:spPr>
        <a:xfrm>
          <a:off x="2886684" y="37915"/>
          <a:ext cx="3797452" cy="3797452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Psykologia 4	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TUNTEET, PSYYKKINEN HYVINVOINTI JA MIELENTERVEYS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1397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LE </a:t>
            </a:r>
            <a:r>
              <a:rPr lang="fi-FI" dirty="0" err="1" smtClean="0"/>
              <a:t>DOUX´in</a:t>
            </a:r>
            <a:r>
              <a:rPr lang="fi-FI" dirty="0" smtClean="0"/>
              <a:t> tunnepitoisen tiedon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02336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4" name="Ellipsi 3"/>
          <p:cNvSpPr/>
          <p:nvPr/>
        </p:nvSpPr>
        <p:spPr>
          <a:xfrm>
            <a:off x="1266091" y="3742006"/>
            <a:ext cx="1688659" cy="135049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/>
              <a:t>Tunneärsyke</a:t>
            </a:r>
            <a:endParaRPr lang="fi-FI" sz="2000" dirty="0"/>
          </a:p>
        </p:txBody>
      </p:sp>
      <p:sp>
        <p:nvSpPr>
          <p:cNvPr id="5" name="Ellipsi 4"/>
          <p:cNvSpPr/>
          <p:nvPr/>
        </p:nvSpPr>
        <p:spPr>
          <a:xfrm>
            <a:off x="3620947" y="4220307"/>
            <a:ext cx="1434059" cy="111134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Talamus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5669280" y="4220307"/>
            <a:ext cx="1553408" cy="111134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Mantelitumake</a:t>
            </a:r>
            <a:endParaRPr lang="fi-FI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8088923" y="3742006"/>
            <a:ext cx="2208628" cy="95660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KEHON REAKTIO</a:t>
            </a:r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4445391" y="2391508"/>
            <a:ext cx="1509563" cy="1522827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Aivokuori</a:t>
            </a:r>
            <a:endParaRPr lang="fi-FI" dirty="0"/>
          </a:p>
        </p:txBody>
      </p:sp>
      <p:cxnSp>
        <p:nvCxnSpPr>
          <p:cNvPr id="10" name="Suora nuoliyhdysviiva 9"/>
          <p:cNvCxnSpPr>
            <a:stCxn id="4" idx="6"/>
          </p:cNvCxnSpPr>
          <p:nvPr/>
        </p:nvCxnSpPr>
        <p:spPr>
          <a:xfrm>
            <a:off x="2954750" y="4417256"/>
            <a:ext cx="646579" cy="2391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>
            <a:stCxn id="5" idx="0"/>
          </p:cNvCxnSpPr>
          <p:nvPr/>
        </p:nvCxnSpPr>
        <p:spPr>
          <a:xfrm flipV="1">
            <a:off x="4337977" y="3648144"/>
            <a:ext cx="309824" cy="5721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>
            <a:endCxn id="6" idx="0"/>
          </p:cNvCxnSpPr>
          <p:nvPr/>
        </p:nvCxnSpPr>
        <p:spPr>
          <a:xfrm>
            <a:off x="5792067" y="3673270"/>
            <a:ext cx="653917" cy="5470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>
            <a:stCxn id="5" idx="6"/>
            <a:endCxn id="6" idx="2"/>
          </p:cNvCxnSpPr>
          <p:nvPr/>
        </p:nvCxnSpPr>
        <p:spPr>
          <a:xfrm>
            <a:off x="5055006" y="4775981"/>
            <a:ext cx="61427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>
            <a:stCxn id="6" idx="6"/>
            <a:endCxn id="7" idx="1"/>
          </p:cNvCxnSpPr>
          <p:nvPr/>
        </p:nvCxnSpPr>
        <p:spPr>
          <a:xfrm flipV="1">
            <a:off x="7222688" y="4220308"/>
            <a:ext cx="866235" cy="5556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Suorakulmio 40"/>
          <p:cNvSpPr/>
          <p:nvPr/>
        </p:nvSpPr>
        <p:spPr>
          <a:xfrm>
            <a:off x="6119025" y="2546252"/>
            <a:ext cx="2293455" cy="6066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Sekundaarireaktio</a:t>
            </a:r>
            <a:endParaRPr lang="fi-FI" dirty="0"/>
          </a:p>
        </p:txBody>
      </p:sp>
      <p:sp>
        <p:nvSpPr>
          <p:cNvPr id="42" name="Suorakulmio 41"/>
          <p:cNvSpPr/>
          <p:nvPr/>
        </p:nvSpPr>
        <p:spPr>
          <a:xfrm>
            <a:off x="7280031" y="5092505"/>
            <a:ext cx="2264898" cy="478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Primaarireaktio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121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AGGRESSION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221605"/>
            <a:ext cx="9720073" cy="4023360"/>
          </a:xfrm>
        </p:spPr>
        <p:txBody>
          <a:bodyPr/>
          <a:lstStyle/>
          <a:p>
            <a:r>
              <a:rPr lang="fi-FI" dirty="0" smtClean="0"/>
              <a:t>- Aggressio on ihmisen toimintaa, joka tähtää itsen, toisten tai ympäristön vahingoittamiseen.</a:t>
            </a:r>
          </a:p>
          <a:p>
            <a:r>
              <a:rPr lang="fi-FI" dirty="0" smtClean="0"/>
              <a:t>- Aggressio on toimintaa, joka liittyy oleellisesti vihan tunteeseen.</a:t>
            </a:r>
          </a:p>
          <a:p>
            <a:endParaRPr lang="fi-FI" dirty="0"/>
          </a:p>
        </p:txBody>
      </p:sp>
      <p:sp>
        <p:nvSpPr>
          <p:cNvPr id="4" name="Räjähdys 2 3"/>
          <p:cNvSpPr/>
          <p:nvPr/>
        </p:nvSpPr>
        <p:spPr>
          <a:xfrm>
            <a:off x="4108361" y="3734873"/>
            <a:ext cx="3000777" cy="1777285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Viha</a:t>
            </a:r>
            <a:endParaRPr lang="fi-FI" dirty="0"/>
          </a:p>
        </p:txBody>
      </p:sp>
      <p:sp>
        <p:nvSpPr>
          <p:cNvPr id="5" name="Nuoli oikealle 4"/>
          <p:cNvSpPr/>
          <p:nvPr/>
        </p:nvSpPr>
        <p:spPr>
          <a:xfrm rot="10800000">
            <a:off x="3168204" y="4700789"/>
            <a:ext cx="827022" cy="222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Kuvaselite-ellipsi 5"/>
          <p:cNvSpPr/>
          <p:nvPr/>
        </p:nvSpPr>
        <p:spPr>
          <a:xfrm>
            <a:off x="1024128" y="4128768"/>
            <a:ext cx="1944155" cy="1420837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Epäsuora aggressio</a:t>
            </a:r>
            <a:endParaRPr lang="fi-FI" dirty="0"/>
          </a:p>
        </p:txBody>
      </p:sp>
      <p:sp>
        <p:nvSpPr>
          <p:cNvPr id="7" name="Nuoli oikealle 6"/>
          <p:cNvSpPr/>
          <p:nvPr/>
        </p:nvSpPr>
        <p:spPr>
          <a:xfrm>
            <a:off x="7109138" y="4700789"/>
            <a:ext cx="1007920" cy="222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äjähdys 2 7"/>
          <p:cNvSpPr/>
          <p:nvPr/>
        </p:nvSpPr>
        <p:spPr>
          <a:xfrm>
            <a:off x="8412480" y="3810957"/>
            <a:ext cx="2531641" cy="1779663"/>
          </a:xfrm>
          <a:prstGeom prst="irregularSeal2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Suora aggressio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9816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Aggression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Impulsiivinen aggressio = lyhyt kestoinen tila, jonka kautta puretaan hetkellinen mielijohde</a:t>
            </a:r>
          </a:p>
          <a:p>
            <a:r>
              <a:rPr lang="fi-FI" dirty="0" smtClean="0"/>
              <a:t>- Emotionaalinen aggressio = henkilökohtainen vihan tunne, joka purkautuu tunnekuohun kautta</a:t>
            </a:r>
          </a:p>
          <a:p>
            <a:r>
              <a:rPr lang="fi-FI" dirty="0" smtClean="0"/>
              <a:t>- Välineellinen aggressio = suunniteltua, tavoitteellista toimintaa, jolla esim. halutaan vahvistaa omaa valta-asemaa, tietoisesti vahingoittaa toista ihmistä jne.</a:t>
            </a:r>
          </a:p>
          <a:p>
            <a:r>
              <a:rPr lang="fi-FI" dirty="0" smtClean="0"/>
              <a:t>- (Positiivinen aggressio) jämäkkyys = toimintaa, johon ei liity vihan tunne, mutta toiminta on tavoitteellista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6931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err="1" smtClean="0"/>
              <a:t>Lorenz</a:t>
            </a:r>
            <a:r>
              <a:rPr lang="fi-FI" dirty="0" smtClean="0"/>
              <a:t>, </a:t>
            </a:r>
            <a:r>
              <a:rPr lang="fi-FI" dirty="0" err="1" smtClean="0"/>
              <a:t>freud</a:t>
            </a:r>
            <a:r>
              <a:rPr lang="fi-FI" dirty="0" smtClean="0"/>
              <a:t> ja </a:t>
            </a:r>
            <a:r>
              <a:rPr lang="fi-FI" dirty="0" err="1" smtClean="0"/>
              <a:t>bandura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Konrad </a:t>
            </a:r>
            <a:r>
              <a:rPr lang="fi-FI" sz="3200" dirty="0" err="1" smtClean="0"/>
              <a:t>Lorenz</a:t>
            </a:r>
            <a:r>
              <a:rPr lang="fi-FI" sz="3200" dirty="0" smtClean="0"/>
              <a:t>: Aggressio on osa ihmisen evoluutioon liittyvää käyttäytymistä -&gt; lajin suojeleminen / puolustautuminen.</a:t>
            </a:r>
          </a:p>
          <a:p>
            <a:r>
              <a:rPr lang="fi-FI" sz="3200" dirty="0" smtClean="0"/>
              <a:t>Sigmund Freud: Aggressiot ovat ihmisen defenssikeino, joilla ihminen suojautuu tai puhdistautuu (katharsis) negatiivisesta energiasta.</a:t>
            </a:r>
          </a:p>
          <a:p>
            <a:r>
              <a:rPr lang="fi-FI" sz="3200" dirty="0" smtClean="0"/>
              <a:t>Albert </a:t>
            </a:r>
            <a:r>
              <a:rPr lang="fi-FI" sz="3200" dirty="0" err="1" smtClean="0"/>
              <a:t>Bandura</a:t>
            </a:r>
            <a:r>
              <a:rPr lang="fi-FI" sz="3200" dirty="0" smtClean="0"/>
              <a:t>: Aggressio on sosiaalisesti opittu käyttäytymisen muoto (”</a:t>
            </a:r>
            <a:r>
              <a:rPr lang="fi-FI" sz="3200" dirty="0" err="1" smtClean="0"/>
              <a:t>Bobo</a:t>
            </a:r>
            <a:r>
              <a:rPr lang="fi-FI" sz="3200" dirty="0" smtClean="0"/>
              <a:t>-nukke”)</a:t>
            </a:r>
          </a:p>
        </p:txBody>
      </p:sp>
    </p:spTree>
    <p:extLst>
      <p:ext uri="{BB962C8B-B14F-4D97-AF65-F5344CB8AC3E}">
        <p14:creationId xmlns:p14="http://schemas.microsoft.com/office/powerpoint/2010/main" val="642541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Ei niin yksiselitteistä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Aggression muodostumista voidaan tarkastella biologisten, sosiaalisten ja psyykkisten syiden kautta</a:t>
            </a:r>
          </a:p>
          <a:p>
            <a:r>
              <a:rPr lang="fi-FI" dirty="0" smtClean="0"/>
              <a:t>Biologisesti aggressioon vaikuttaa ihmisen perimä: temperamentti -&gt; aivojen hormonitasapaino (serotoniini, testosteroni). Aivojen vauriot, päihteiden käyttö.</a:t>
            </a:r>
          </a:p>
          <a:p>
            <a:r>
              <a:rPr lang="fi-FI" dirty="0" smtClean="0"/>
              <a:t>Sosiaalisesti aggressioon vaikuttaa ihmisen kasvuympäristö (mallioppiminen) ja kasvuympäristön moraaliset normit (hyväksyttävyys)</a:t>
            </a:r>
          </a:p>
          <a:p>
            <a:r>
              <a:rPr lang="fi-FI" dirty="0" smtClean="0"/>
              <a:t>Psykologisesti katsottuna aggressio on tunnetilan seuraus, joka kuuluu luontaisesti ihmisen ominaisuuksiin, eikä ole olemassa yhtä yksiselitteistä syytä aggressiiviseen käyttäytymiseen.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3442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Tunne = emootio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Lat. </a:t>
            </a:r>
            <a:r>
              <a:rPr lang="fi-FI" sz="2800" dirty="0" err="1" smtClean="0"/>
              <a:t>emovere</a:t>
            </a:r>
            <a:r>
              <a:rPr lang="fi-FI" sz="2800" dirty="0" smtClean="0"/>
              <a:t> = liikuttaa, käynnistää</a:t>
            </a:r>
          </a:p>
          <a:p>
            <a:r>
              <a:rPr lang="fi-FI" sz="2800" dirty="0" smtClean="0"/>
              <a:t>Tunteet ohjaavat ihmisen toimintaa ja käyttäytymistä</a:t>
            </a:r>
          </a:p>
          <a:p>
            <a:r>
              <a:rPr lang="fi-FI" sz="2800" dirty="0" smtClean="0"/>
              <a:t>Tunteet ovat suorassa yhteydessä mielenterveyteen (mieliala)</a:t>
            </a:r>
          </a:p>
          <a:p>
            <a:r>
              <a:rPr lang="fi-FI" sz="2800" dirty="0" smtClean="0"/>
              <a:t>Mieliala on pitkäkestoinen tila, joka muodostuu tunteiden pohjalta</a:t>
            </a:r>
          </a:p>
          <a:p>
            <a:r>
              <a:rPr lang="fi-FI" sz="2800" dirty="0" smtClean="0"/>
              <a:t>Ihminen on psykofyysinen kokonaisuus: Tunne synnyttää fyysisen kokemuksen -&gt; psykosomaattiset sairaudet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559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Paul </a:t>
            </a:r>
            <a:r>
              <a:rPr lang="fi-FI" dirty="0" err="1" smtClean="0"/>
              <a:t>ekman</a:t>
            </a:r>
            <a:r>
              <a:rPr lang="fi-FI" dirty="0" smtClean="0"/>
              <a:t> – perustunteet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Perustunteet / geneettiset tunteet: ilo, suru, pelko, viha, inho (vastenmielisyys) [rakkaus] -&gt; näillä on </a:t>
            </a:r>
            <a:r>
              <a:rPr lang="fi-FI" b="1" u="sng" dirty="0" smtClean="0"/>
              <a:t>kulttuurista riippumatta </a:t>
            </a:r>
            <a:r>
              <a:rPr lang="fi-FI" dirty="0" smtClean="0"/>
              <a:t>yhteiset perusilmaukset</a:t>
            </a:r>
            <a:endParaRPr lang="fi-FI" dirty="0"/>
          </a:p>
          <a:p>
            <a:r>
              <a:rPr lang="fi-FI" dirty="0" smtClean="0"/>
              <a:t>Tunteiden tunnistaminen sosiaalisessa kanssakäymisessä: Ihmisen aivot työstävät näön kautta tulevan informaation -&gt; </a:t>
            </a:r>
            <a:r>
              <a:rPr lang="fi-FI" b="1" dirty="0" smtClean="0"/>
              <a:t>ilmeen tulkinta -&gt; tilanneanalyysi -&gt; reaktio</a:t>
            </a:r>
            <a:r>
              <a:rPr lang="fi-FI" dirty="0" smtClean="0"/>
              <a:t>.</a:t>
            </a:r>
          </a:p>
          <a:p>
            <a:r>
              <a:rPr lang="fi-FI" dirty="0" smtClean="0"/>
              <a:t>Tunneilmaisu on kulttuurisidonnaista -&gt; Kauko-itä: ”Älä menetä kasvojasi”</a:t>
            </a:r>
          </a:p>
          <a:p>
            <a:r>
              <a:rPr lang="fi-FI" dirty="0" smtClean="0"/>
              <a:t>Kulttuuri luo rajat tunneilmaisun muodolle ja intensiteetille (voimakkuudelle)</a:t>
            </a:r>
          </a:p>
          <a:p>
            <a:r>
              <a:rPr lang="fi-FI" dirty="0" smtClean="0"/>
              <a:t>Aivotutkimus on paikallistanut tunnereaktioiden sijainnin</a:t>
            </a:r>
          </a:p>
        </p:txBody>
      </p:sp>
    </p:spTree>
    <p:extLst>
      <p:ext uri="{BB962C8B-B14F-4D97-AF65-F5344CB8AC3E}">
        <p14:creationId xmlns:p14="http://schemas.microsoft.com/office/powerpoint/2010/main" val="306369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Tunteet kehossa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558" y="3128603"/>
            <a:ext cx="8206949" cy="2813811"/>
          </a:xfrm>
        </p:spPr>
      </p:pic>
    </p:spTree>
    <p:extLst>
      <p:ext uri="{BB962C8B-B14F-4D97-AF65-F5344CB8AC3E}">
        <p14:creationId xmlns:p14="http://schemas.microsoft.com/office/powerpoint/2010/main" val="377726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Tunteet ovat aivojen ytimessä</a:t>
            </a:r>
            <a:endParaRPr lang="fi-FI" dirty="0"/>
          </a:p>
        </p:txBody>
      </p:sp>
      <p:pic>
        <p:nvPicPr>
          <p:cNvPr id="11" name="Sisällön paikkamerkki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197" y="164274"/>
            <a:ext cx="3361386" cy="6565909"/>
          </a:xfrm>
        </p:spPr>
      </p:pic>
      <p:sp>
        <p:nvSpPr>
          <p:cNvPr id="10" name="Tekstin paikkamerkki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dirty="0" smtClean="0"/>
              <a:t>LIMBINEN JÄRJESTELMÄ: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Luo todellisuuden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Monimutkainen järjestelmä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Kontrolloi tunnetilan fyysistä ilmaisua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Neljä pääosaa: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smtClean="0"/>
              <a:t>HIPPOKAMPUS: TOIMINNANOHJAUS – pienenee esim. masennuksen aikana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smtClean="0"/>
              <a:t>HYPOTALAMUS: KONTROLLOI HORMONITOIMINTAA – syke, hikoilu, hengitys, uni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smtClean="0"/>
              <a:t>TALAMUS: AISTITIEDOT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smtClean="0"/>
              <a:t>MANTELITUMAKE: YHDISTÄÄ TUNTEET, TAPAHTUMAT JA MUISTOT</a:t>
            </a:r>
          </a:p>
          <a:p>
            <a:pPr lvl="2"/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405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Tunteet ja ihmisen hermosto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3418449" y="2278966"/>
            <a:ext cx="4431323" cy="92333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/>
              <a:t>AUTONOMINEN HERMOSTO</a:t>
            </a:r>
          </a:p>
          <a:p>
            <a:pPr marL="285750" indent="-285750" algn="ctr">
              <a:buFontTx/>
              <a:buChar char="-"/>
            </a:pPr>
            <a:r>
              <a:rPr lang="fi-FI" b="1" dirty="0" smtClean="0"/>
              <a:t>Käsittelee välittömän tunnereaktion</a:t>
            </a:r>
          </a:p>
          <a:p>
            <a:pPr marL="285750" indent="-285750" algn="ctr">
              <a:buFontTx/>
              <a:buChar char="-"/>
            </a:pPr>
            <a:r>
              <a:rPr lang="fi-FI" b="1" dirty="0" smtClean="0"/>
              <a:t>Ohjautuu itsenäisesti</a:t>
            </a:r>
            <a:endParaRPr lang="fi-FI" b="1" dirty="0"/>
          </a:p>
        </p:txBody>
      </p:sp>
      <p:sp>
        <p:nvSpPr>
          <p:cNvPr id="11" name="Tekstiruutu 10"/>
          <p:cNvSpPr txBox="1"/>
          <p:nvPr/>
        </p:nvSpPr>
        <p:spPr>
          <a:xfrm>
            <a:off x="886265" y="4065563"/>
            <a:ext cx="3995224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b="1" dirty="0" smtClean="0"/>
              <a:t>PARASYMPAATTINEN HERMOSTO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Rauhoittaa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Laskee stressihormonitasoa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Laskee sykettä ja keuhkojen toimintaa</a:t>
            </a:r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5884164" y="4126408"/>
            <a:ext cx="4047627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b="1" dirty="0" smtClean="0"/>
              <a:t>SYMPAATTINEN HERMOSTO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Lisää sykettä ja hapenottoa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Nostaa verenpainetta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Lisää hormonieritystä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142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James &amp; </a:t>
            </a:r>
            <a:r>
              <a:rPr lang="fi-FI" dirty="0" err="1" smtClean="0"/>
              <a:t>langen</a:t>
            </a:r>
            <a:r>
              <a:rPr lang="fi-FI" dirty="0" smtClean="0"/>
              <a:t> tunneteoria</a:t>
            </a:r>
            <a:br>
              <a:rPr lang="fi-FI" dirty="0" smtClean="0"/>
            </a:b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189761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716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JAMES &amp; LANGE &amp; </a:t>
            </a:r>
            <a:r>
              <a:rPr lang="fi-FI" dirty="0" err="1" smtClean="0"/>
              <a:t>damasio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Fyysinen rasitus vahvistaa ihmisen tunnereaktion voimaa -&gt; vrt. ponnistelu väsyneenä</a:t>
            </a:r>
          </a:p>
          <a:p>
            <a:r>
              <a:rPr lang="fi-FI" dirty="0" smtClean="0"/>
              <a:t>- </a:t>
            </a:r>
            <a:r>
              <a:rPr lang="fi-FI" dirty="0" smtClean="0">
                <a:solidFill>
                  <a:srgbClr val="FF0000"/>
                </a:solidFill>
              </a:rPr>
              <a:t>A. </a:t>
            </a:r>
            <a:r>
              <a:rPr lang="fi-FI" dirty="0" err="1" smtClean="0">
                <a:solidFill>
                  <a:srgbClr val="FF0000"/>
                </a:solidFill>
              </a:rPr>
              <a:t>Damasio</a:t>
            </a:r>
            <a:r>
              <a:rPr lang="fi-FI" dirty="0" smtClean="0">
                <a:solidFill>
                  <a:srgbClr val="FF0000"/>
                </a:solidFill>
              </a:rPr>
              <a:t>: </a:t>
            </a:r>
            <a:r>
              <a:rPr lang="fi-FI" dirty="0" smtClean="0"/>
              <a:t>Somaattisten vihjeiden teoria =kehon (soma) reaktioita, jotka vaikuttavat ihmisen päätöksentekoon -&gt; arkielämän päätöksenteossa tunteilla on suuri rooli ja ne vaikuttavat päätöksen muodostumiseen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200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Tunneteoriat – </a:t>
            </a:r>
            <a:r>
              <a:rPr lang="fi-FI" dirty="0" err="1" smtClean="0"/>
              <a:t>Schachter-singer</a:t>
            </a:r>
            <a:r>
              <a:rPr lang="fi-FI" dirty="0" smtClean="0"/>
              <a:t> &amp; </a:t>
            </a:r>
            <a:r>
              <a:rPr lang="fi-FI" dirty="0" err="1" smtClean="0"/>
              <a:t>lazarus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- S &amp; S = Ihmisen tunnekokemukset ovat seurausta ihmisen aistien välittämästä tiedosta. </a:t>
            </a:r>
          </a:p>
          <a:p>
            <a:r>
              <a:rPr lang="fi-FI" sz="2400" dirty="0" smtClean="0"/>
              <a:t>- LAZARUS = Tunteet virittyvät kaksitasoisen tilannearvion kautta:</a:t>
            </a:r>
          </a:p>
          <a:p>
            <a:pPr lvl="7"/>
            <a:endParaRPr lang="fi-FI" sz="2400" dirty="0" smtClean="0"/>
          </a:p>
          <a:p>
            <a:pPr lvl="7"/>
            <a:r>
              <a:rPr lang="fi-FI" sz="2400" dirty="0" smtClean="0"/>
              <a:t>PRIMÄÄRIARVIO</a:t>
            </a:r>
            <a:r>
              <a:rPr lang="fi-FI" sz="2400" dirty="0" smtClean="0"/>
              <a:t>: Nopea tilannearvio, johon vaikuttavat geneettiset ja ehdolliset reaktiot. Automatisoitunut, nopea.</a:t>
            </a:r>
          </a:p>
          <a:p>
            <a:pPr lvl="7"/>
            <a:endParaRPr lang="fi-FI" sz="2400" dirty="0"/>
          </a:p>
          <a:p>
            <a:pPr lvl="7"/>
            <a:r>
              <a:rPr lang="fi-FI" sz="2400" dirty="0" smtClean="0"/>
              <a:t>SEKUNDÄÄRIARVIO</a:t>
            </a:r>
            <a:r>
              <a:rPr lang="fi-FI" sz="2400" dirty="0" smtClean="0"/>
              <a:t>: Tarkempi tulkinta aistien havainnoista. Hitaampi ja monimutkaisempi.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61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124</TotalTime>
  <Words>564</Words>
  <Application>Microsoft Office PowerPoint</Application>
  <PresentationFormat>Laajakuva</PresentationFormat>
  <Paragraphs>80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Tw Cen MT</vt:lpstr>
      <vt:lpstr>Tw Cen MT Condensed</vt:lpstr>
      <vt:lpstr>Wingdings 3</vt:lpstr>
      <vt:lpstr>Integraali</vt:lpstr>
      <vt:lpstr>Psykologia 4 </vt:lpstr>
      <vt:lpstr>Tunne = emootio</vt:lpstr>
      <vt:lpstr>Paul ekman – perustunteet </vt:lpstr>
      <vt:lpstr>Tunteet kehossa</vt:lpstr>
      <vt:lpstr>Tunteet ovat aivojen ytimessä</vt:lpstr>
      <vt:lpstr>Tunteet ja ihmisen hermosto</vt:lpstr>
      <vt:lpstr>James &amp; langen tunneteoria </vt:lpstr>
      <vt:lpstr>JAMES &amp; LANGE &amp; damasio</vt:lpstr>
      <vt:lpstr>Tunneteoriat – Schachter-singer &amp; lazarus</vt:lpstr>
      <vt:lpstr>LE DOUX´in tunnepitoisen tiedon käsittely</vt:lpstr>
      <vt:lpstr>AGGRESSION MUODOT</vt:lpstr>
      <vt:lpstr>Aggression muodot</vt:lpstr>
      <vt:lpstr>Lorenz, freud ja bandura</vt:lpstr>
      <vt:lpstr>Ei niin yksiselitteistä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Psykologia 4</dc:title>
  <dc:creator>Räsänen Juhani</dc:creator>
  <cp:lastModifiedBy>Räsänen Juhani</cp:lastModifiedBy>
  <cp:revision>16</cp:revision>
  <dcterms:created xsi:type="dcterms:W3CDTF">2019-02-04T07:12:58Z</dcterms:created>
  <dcterms:modified xsi:type="dcterms:W3CDTF">2019-02-11T06:37:25Z</dcterms:modified>
</cp:coreProperties>
</file>