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61" r:id="rId5"/>
    <p:sldId id="266" r:id="rId6"/>
    <p:sldId id="262" r:id="rId7"/>
    <p:sldId id="267" r:id="rId8"/>
    <p:sldId id="263" r:id="rId9"/>
    <p:sldId id="264" r:id="rId10"/>
    <p:sldId id="268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46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7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42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68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43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56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11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7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16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38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2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399C0-002C-41FB-A370-56D2977D1563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8B03F-D9D7-4585-8D46-2626DB1CAA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25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1965"/>
          </a:xfrm>
        </p:spPr>
        <p:txBody>
          <a:bodyPr/>
          <a:lstStyle/>
          <a:p>
            <a:r>
              <a:rPr lang="en-GB" b="1" dirty="0" err="1"/>
              <a:t>Ehtolauseet</a:t>
            </a:r>
            <a:r>
              <a:rPr lang="en-GB" b="1" dirty="0"/>
              <a:t>: </a:t>
            </a:r>
            <a:r>
              <a:rPr lang="en-GB" b="1" dirty="0" err="1"/>
              <a:t>päälause</a:t>
            </a:r>
            <a:r>
              <a:rPr lang="en-GB" b="1" dirty="0"/>
              <a:t> vs. if/(when)-</a:t>
            </a:r>
            <a:r>
              <a:rPr lang="en-GB" b="1" dirty="0" err="1"/>
              <a:t>sivulause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199" y="783772"/>
            <a:ext cx="11353801" cy="6074228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GB" b="1" dirty="0" err="1"/>
              <a:t>Futuuri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err="1"/>
              <a:t>Päälauseessa</a:t>
            </a:r>
            <a:r>
              <a:rPr lang="en-GB" b="1" dirty="0"/>
              <a:t> ‘will’			if/</a:t>
            </a:r>
            <a:r>
              <a:rPr lang="en-GB" b="1" dirty="0" err="1"/>
              <a:t>aikaa</a:t>
            </a:r>
            <a:r>
              <a:rPr lang="en-GB" b="1" dirty="0"/>
              <a:t> </a:t>
            </a:r>
            <a:r>
              <a:rPr lang="en-GB" b="1" dirty="0" err="1"/>
              <a:t>ilmaisevassa</a:t>
            </a:r>
            <a:r>
              <a:rPr lang="en-GB" b="1" dirty="0"/>
              <a:t> </a:t>
            </a:r>
            <a:r>
              <a:rPr lang="en-GB" b="1" dirty="0" err="1"/>
              <a:t>sivulauseessa</a:t>
            </a:r>
            <a:r>
              <a:rPr lang="en-GB" b="1" dirty="0"/>
              <a:t> </a:t>
            </a:r>
            <a:r>
              <a:rPr lang="en-GB" b="1" dirty="0" err="1"/>
              <a:t>preesens</a:t>
            </a:r>
            <a:endParaRPr lang="en-GB" b="1" dirty="0"/>
          </a:p>
          <a:p>
            <a:pPr marL="0" lvl="0" indent="0">
              <a:buNone/>
            </a:pPr>
            <a:r>
              <a:rPr lang="en-GB" i="1" dirty="0"/>
              <a:t>We </a:t>
            </a:r>
            <a:r>
              <a:rPr lang="en-GB" b="1" i="1" dirty="0"/>
              <a:t>will get</a:t>
            </a:r>
            <a:r>
              <a:rPr lang="en-GB" i="1" dirty="0"/>
              <a:t> better seats		if we </a:t>
            </a:r>
            <a:r>
              <a:rPr lang="en-GB" b="1" i="1" dirty="0"/>
              <a:t>buy</a:t>
            </a:r>
            <a:r>
              <a:rPr lang="en-GB" i="1" dirty="0"/>
              <a:t> the tickets in advance.</a:t>
            </a:r>
            <a:r>
              <a:rPr lang="fi-FI" dirty="0"/>
              <a:t/>
            </a:r>
            <a:br>
              <a:rPr lang="fi-FI" dirty="0"/>
            </a:br>
            <a:r>
              <a:rPr lang="fi-FI" i="1" dirty="0"/>
              <a:t>Saamme paremmat paikat,		jos ostamme liput etukäteen.</a:t>
            </a:r>
            <a:endParaRPr lang="fi-FI" dirty="0"/>
          </a:p>
          <a:p>
            <a:pPr marL="0" lvl="0" indent="0">
              <a:buNone/>
            </a:pPr>
            <a:endParaRPr lang="en-GB" b="1" dirty="0"/>
          </a:p>
          <a:p>
            <a:pPr marL="0" lvl="0" indent="0">
              <a:buNone/>
            </a:pPr>
            <a:r>
              <a:rPr lang="en-GB" b="1" dirty="0"/>
              <a:t>I </a:t>
            </a:r>
            <a:r>
              <a:rPr lang="en-GB" b="1" dirty="0" err="1"/>
              <a:t>konditionaali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err="1"/>
              <a:t>Päälauseessa</a:t>
            </a:r>
            <a:r>
              <a:rPr lang="en-GB" b="1" dirty="0"/>
              <a:t> ‘would/could/should’	if-</a:t>
            </a:r>
            <a:r>
              <a:rPr lang="en-GB" b="1" dirty="0" err="1"/>
              <a:t>sivulauseessa</a:t>
            </a:r>
            <a:r>
              <a:rPr lang="en-GB" b="1" dirty="0"/>
              <a:t> </a:t>
            </a:r>
            <a:r>
              <a:rPr lang="en-GB" b="1" dirty="0" err="1"/>
              <a:t>imperfekti</a:t>
            </a:r>
            <a:endParaRPr lang="fi-FI" dirty="0"/>
          </a:p>
          <a:p>
            <a:pPr marL="0" indent="0">
              <a:buNone/>
            </a:pPr>
            <a:r>
              <a:rPr lang="en-GB" i="1" dirty="0"/>
              <a:t>We </a:t>
            </a:r>
            <a:r>
              <a:rPr lang="en-GB" b="1" i="1" dirty="0"/>
              <a:t>would get</a:t>
            </a:r>
            <a:r>
              <a:rPr lang="en-GB" i="1" dirty="0"/>
              <a:t> better seats		if we </a:t>
            </a:r>
            <a:r>
              <a:rPr lang="en-GB" b="1" i="1" dirty="0"/>
              <a:t>bought</a:t>
            </a:r>
            <a:r>
              <a:rPr lang="en-GB" i="1" dirty="0"/>
              <a:t> the tickets in advance.</a:t>
            </a:r>
            <a:r>
              <a:rPr lang="fi-FI" dirty="0"/>
              <a:t/>
            </a:r>
            <a:br>
              <a:rPr lang="fi-FI" dirty="0"/>
            </a:br>
            <a:r>
              <a:rPr lang="fi-FI" i="1" dirty="0"/>
              <a:t>Saisimme paremmat paikat,		jos ostaisimme liput etukäteen.</a:t>
            </a:r>
            <a:endParaRPr lang="fi-FI" dirty="0"/>
          </a:p>
          <a:p>
            <a:pPr marL="0" indent="0">
              <a:buNone/>
            </a:pPr>
            <a:r>
              <a:rPr lang="en-GB" dirty="0"/>
              <a:t> </a:t>
            </a:r>
            <a:endParaRPr lang="fi-FI" dirty="0"/>
          </a:p>
          <a:p>
            <a:pPr marL="0" lvl="0" indent="0">
              <a:buNone/>
            </a:pPr>
            <a:r>
              <a:rPr lang="en-GB" b="1" dirty="0"/>
              <a:t>II </a:t>
            </a:r>
            <a:r>
              <a:rPr lang="en-GB" b="1" dirty="0" err="1"/>
              <a:t>konditionaali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err="1"/>
              <a:t>Päälauseessa</a:t>
            </a:r>
            <a:r>
              <a:rPr lang="en-GB" b="1" dirty="0"/>
              <a:t> ‘would/could/should have + 3.’   if-</a:t>
            </a:r>
            <a:r>
              <a:rPr lang="en-GB" b="1" dirty="0" err="1"/>
              <a:t>sivulauseessa</a:t>
            </a:r>
            <a:r>
              <a:rPr lang="en-GB" b="1" dirty="0"/>
              <a:t> </a:t>
            </a:r>
            <a:r>
              <a:rPr lang="en-GB" b="1" dirty="0" err="1"/>
              <a:t>pluskvamperfekti</a:t>
            </a:r>
            <a:endParaRPr lang="fi-FI" dirty="0"/>
          </a:p>
          <a:p>
            <a:pPr marL="0" indent="0">
              <a:buNone/>
            </a:pPr>
            <a:r>
              <a:rPr lang="en-GB" i="1" dirty="0"/>
              <a:t>We </a:t>
            </a:r>
            <a:r>
              <a:rPr lang="en-GB" b="1" i="1" dirty="0"/>
              <a:t>would have got</a:t>
            </a:r>
            <a:r>
              <a:rPr lang="en-GB" i="1" dirty="0"/>
              <a:t> better seats	if we </a:t>
            </a:r>
            <a:r>
              <a:rPr lang="en-GB" b="1" i="1" dirty="0"/>
              <a:t>had bought</a:t>
            </a:r>
            <a:r>
              <a:rPr lang="en-GB" i="1" dirty="0"/>
              <a:t> the tickets in advance.</a:t>
            </a:r>
            <a:r>
              <a:rPr lang="fi-FI" dirty="0"/>
              <a:t/>
            </a:r>
            <a:br>
              <a:rPr lang="fi-FI" dirty="0"/>
            </a:br>
            <a:r>
              <a:rPr lang="fi-FI" i="1" dirty="0"/>
              <a:t>Olisimme saaneet paremmat paikat,	jos olisimme ostaneet liput etukäteen.</a:t>
            </a:r>
          </a:p>
          <a:p>
            <a:pPr marL="0" indent="0">
              <a:buNone/>
            </a:pPr>
            <a:r>
              <a:rPr lang="fi-FI" i="1" dirty="0"/>
              <a:t>	</a:t>
            </a:r>
          </a:p>
          <a:p>
            <a:pPr marL="0" indent="0">
              <a:buNone/>
            </a:pPr>
            <a:r>
              <a:rPr lang="fi-FI" i="1" dirty="0"/>
              <a:t>			</a:t>
            </a:r>
            <a:r>
              <a:rPr lang="fi-FI" dirty="0"/>
              <a:t>konditionaalin sivulause: </a:t>
            </a:r>
            <a:r>
              <a:rPr lang="fi-FI" dirty="0" err="1"/>
              <a:t>if</a:t>
            </a:r>
            <a:r>
              <a:rPr lang="fi-FI" dirty="0"/>
              <a:t>/</a:t>
            </a:r>
            <a:r>
              <a:rPr lang="fi-FI" dirty="0" err="1"/>
              <a:t>unless</a:t>
            </a:r>
            <a:r>
              <a:rPr lang="fi-FI" dirty="0"/>
              <a:t>/in case</a:t>
            </a:r>
            <a:br>
              <a:rPr lang="fi-FI" dirty="0"/>
            </a:br>
            <a:r>
              <a:rPr lang="fi-FI" dirty="0"/>
              <a:t> 			futuurin sivulause edellisten lisäksi: </a:t>
            </a:r>
            <a:r>
              <a:rPr lang="fi-FI" dirty="0" err="1"/>
              <a:t>when</a:t>
            </a:r>
            <a:r>
              <a:rPr lang="fi-FI" dirty="0"/>
              <a:t>, </a:t>
            </a:r>
            <a:r>
              <a:rPr lang="fi-FI" dirty="0" err="1"/>
              <a:t>while</a:t>
            </a:r>
            <a:r>
              <a:rPr lang="fi-FI" dirty="0"/>
              <a:t>, </a:t>
            </a:r>
            <a:r>
              <a:rPr lang="fi-FI" dirty="0" err="1"/>
              <a:t>until</a:t>
            </a:r>
            <a:r>
              <a:rPr lang="fi-FI" dirty="0"/>
              <a:t>, as </a:t>
            </a:r>
            <a:r>
              <a:rPr lang="fi-FI" dirty="0" err="1"/>
              <a:t>soon</a:t>
            </a:r>
            <a:r>
              <a:rPr lang="fi-FI" dirty="0"/>
              <a:t> as…</a:t>
            </a:r>
          </a:p>
        </p:txBody>
      </p:sp>
    </p:spTree>
    <p:extLst>
      <p:ext uri="{BB962C8B-B14F-4D97-AF65-F5344CB8AC3E}">
        <p14:creationId xmlns:p14="http://schemas.microsoft.com/office/powerpoint/2010/main" val="398589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80654"/>
          </a:xfrm>
        </p:spPr>
        <p:txBody>
          <a:bodyPr/>
          <a:lstStyle/>
          <a:p>
            <a:r>
              <a:rPr lang="fi-FI" b="1" dirty="0" smtClean="0"/>
              <a:t>Tehtävä 38, s. 131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080654"/>
            <a:ext cx="10515600" cy="5507181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fi-FI" dirty="0" err="1" smtClean="0"/>
              <a:t>Now</a:t>
            </a:r>
            <a:r>
              <a:rPr lang="fi-FI" dirty="0" smtClean="0"/>
              <a:t> (</a:t>
            </a:r>
            <a:r>
              <a:rPr lang="fi-FI" dirty="0" err="1" smtClean="0"/>
              <a:t>that</a:t>
            </a:r>
            <a:r>
              <a:rPr lang="fi-FI" dirty="0" smtClean="0"/>
              <a:t>)</a:t>
            </a:r>
          </a:p>
          <a:p>
            <a:pPr marL="514350" indent="-514350">
              <a:buAutoNum type="arabicPeriod"/>
            </a:pPr>
            <a:r>
              <a:rPr lang="fi-FI" dirty="0" smtClean="0"/>
              <a:t>Even </a:t>
            </a:r>
            <a:r>
              <a:rPr lang="fi-FI" dirty="0" err="1"/>
              <a:t>though</a:t>
            </a:r>
            <a:r>
              <a:rPr lang="fi-FI" dirty="0"/>
              <a:t>/ </a:t>
            </a:r>
            <a:r>
              <a:rPr lang="fi-FI" dirty="0" err="1"/>
              <a:t>although</a:t>
            </a:r>
            <a:r>
              <a:rPr lang="fi-FI" dirty="0"/>
              <a:t>/ </a:t>
            </a:r>
            <a:r>
              <a:rPr lang="fi-FI" dirty="0" err="1" smtClean="0"/>
              <a:t>though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smtClean="0"/>
              <a:t>Even </a:t>
            </a:r>
            <a:r>
              <a:rPr lang="fi-FI" dirty="0" err="1" smtClean="0"/>
              <a:t>if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 smtClean="0"/>
              <a:t>Whenever</a:t>
            </a:r>
            <a:r>
              <a:rPr lang="fi-FI" dirty="0"/>
              <a:t>/ </a:t>
            </a:r>
            <a:r>
              <a:rPr lang="fi-FI" dirty="0" err="1" smtClean="0"/>
              <a:t>every</a:t>
            </a:r>
            <a:r>
              <a:rPr lang="fi-FI" dirty="0" smtClean="0"/>
              <a:t> </a:t>
            </a:r>
            <a:r>
              <a:rPr lang="fi-FI" dirty="0" err="1" smtClean="0"/>
              <a:t>time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smtClean="0"/>
              <a:t>As </a:t>
            </a:r>
            <a:r>
              <a:rPr lang="fi-FI" dirty="0" err="1"/>
              <a:t>if</a:t>
            </a:r>
            <a:r>
              <a:rPr lang="fi-FI" dirty="0"/>
              <a:t>/ </a:t>
            </a:r>
            <a:r>
              <a:rPr lang="fi-FI" dirty="0" err="1"/>
              <a:t>although</a:t>
            </a:r>
            <a:r>
              <a:rPr lang="fi-FI" dirty="0"/>
              <a:t>/ </a:t>
            </a:r>
            <a:r>
              <a:rPr lang="fi-FI" dirty="0" err="1" smtClean="0"/>
              <a:t>even</a:t>
            </a:r>
            <a:r>
              <a:rPr lang="fi-FI" dirty="0" smtClean="0"/>
              <a:t> </a:t>
            </a:r>
            <a:r>
              <a:rPr lang="fi-FI" dirty="0" err="1" smtClean="0"/>
              <a:t>though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smtClean="0"/>
              <a:t>(</a:t>
            </a:r>
            <a:r>
              <a:rPr lang="fi-FI" dirty="0" err="1" smtClean="0"/>
              <a:t>ever</a:t>
            </a:r>
            <a:r>
              <a:rPr lang="fi-FI" dirty="0"/>
              <a:t>) </a:t>
            </a:r>
            <a:r>
              <a:rPr lang="fi-FI" dirty="0" err="1" smtClean="0"/>
              <a:t>since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 smtClean="0"/>
              <a:t>Either</a:t>
            </a:r>
            <a:r>
              <a:rPr lang="fi-FI" dirty="0" smtClean="0"/>
              <a:t> – </a:t>
            </a:r>
            <a:r>
              <a:rPr lang="fi-FI" dirty="0" err="1" smtClean="0"/>
              <a:t>or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only</a:t>
            </a:r>
            <a:r>
              <a:rPr lang="fi-FI" dirty="0" smtClean="0"/>
              <a:t> – </a:t>
            </a:r>
            <a:r>
              <a:rPr lang="fi-FI" dirty="0" err="1" smtClean="0"/>
              <a:t>but</a:t>
            </a:r>
            <a:r>
              <a:rPr lang="fi-FI" dirty="0" smtClean="0"/>
              <a:t> </a:t>
            </a:r>
            <a:r>
              <a:rPr lang="fi-FI" dirty="0" err="1" smtClean="0"/>
              <a:t>also</a:t>
            </a:r>
            <a:endParaRPr lang="fi-FI" dirty="0" smtClean="0"/>
          </a:p>
          <a:p>
            <a:pPr marL="514350" indent="-514350">
              <a:buAutoNum type="arabicPeriod"/>
            </a:pP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only</a:t>
            </a:r>
            <a:r>
              <a:rPr lang="fi-FI" dirty="0" smtClean="0"/>
              <a:t> </a:t>
            </a:r>
            <a:r>
              <a:rPr lang="fi-FI" dirty="0" err="1" smtClean="0"/>
              <a:t>trembles</a:t>
            </a:r>
            <a:r>
              <a:rPr lang="fi-FI" dirty="0" smtClean="0"/>
              <a:t> – </a:t>
            </a:r>
            <a:r>
              <a:rPr lang="fi-FI" dirty="0" err="1" smtClean="0"/>
              <a:t>but</a:t>
            </a:r>
            <a:r>
              <a:rPr lang="fi-FI" dirty="0" smtClean="0"/>
              <a:t> </a:t>
            </a:r>
            <a:r>
              <a:rPr lang="fi-FI" dirty="0" err="1" smtClean="0"/>
              <a:t>also</a:t>
            </a:r>
            <a:endParaRPr lang="fi-FI" dirty="0" smtClean="0"/>
          </a:p>
          <a:p>
            <a:pPr marL="514350" indent="-514350">
              <a:buAutoNum type="arabicPeriod"/>
            </a:pPr>
            <a:r>
              <a:rPr lang="fi-FI" dirty="0" err="1" smtClean="0"/>
              <a:t>Neither</a:t>
            </a:r>
            <a:r>
              <a:rPr lang="fi-FI" dirty="0" smtClean="0"/>
              <a:t> – </a:t>
            </a:r>
            <a:r>
              <a:rPr lang="fi-FI" dirty="0" err="1" smtClean="0"/>
              <a:t>nor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 smtClean="0"/>
              <a:t>Both</a:t>
            </a:r>
            <a:r>
              <a:rPr lang="fi-FI" dirty="0" smtClean="0"/>
              <a:t> – and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smtClean="0"/>
              <a:t>As </a:t>
            </a:r>
            <a:r>
              <a:rPr lang="fi-FI" dirty="0" err="1" smtClean="0"/>
              <a:t>well</a:t>
            </a:r>
            <a:r>
              <a:rPr lang="fi-FI" dirty="0" smtClean="0"/>
              <a:t> as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 smtClean="0"/>
              <a:t>So</a:t>
            </a:r>
            <a:r>
              <a:rPr lang="fi-FI" dirty="0" smtClean="0"/>
              <a:t> (</a:t>
            </a:r>
            <a:r>
              <a:rPr lang="fi-FI" dirty="0" err="1" smtClean="0"/>
              <a:t>that</a:t>
            </a:r>
            <a:r>
              <a:rPr lang="fi-FI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smtClean="0"/>
              <a:t>Because / </a:t>
            </a:r>
            <a:r>
              <a:rPr lang="en-US" dirty="0"/>
              <a:t>as / </a:t>
            </a:r>
            <a:r>
              <a:rPr lang="en-US" dirty="0" smtClean="0"/>
              <a:t>since – as </a:t>
            </a:r>
            <a:r>
              <a:rPr lang="en-US" dirty="0"/>
              <a:t>long </a:t>
            </a:r>
            <a:r>
              <a:rPr lang="en-US" dirty="0" smtClean="0"/>
              <a:t>as</a:t>
            </a:r>
          </a:p>
          <a:p>
            <a:pPr marL="514350" indent="-514350">
              <a:buAutoNum type="arabicPeriod"/>
            </a:pPr>
            <a:r>
              <a:rPr lang="fi-FI" dirty="0" err="1" smtClean="0"/>
              <a:t>While</a:t>
            </a:r>
            <a:r>
              <a:rPr lang="fi-FI" dirty="0"/>
              <a:t>/ </a:t>
            </a:r>
            <a:r>
              <a:rPr lang="fi-FI" dirty="0" err="1" smtClean="0"/>
              <a:t>whereas</a:t>
            </a:r>
            <a:r>
              <a:rPr lang="fi-FI" dirty="0" smtClean="0"/>
              <a:t> / </a:t>
            </a:r>
            <a:r>
              <a:rPr lang="fi-FI" dirty="0" err="1" smtClean="0"/>
              <a:t>whilst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 smtClean="0"/>
              <a:t>unless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191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18902"/>
          </a:xfrm>
        </p:spPr>
        <p:txBody>
          <a:bodyPr/>
          <a:lstStyle/>
          <a:p>
            <a:r>
              <a:rPr lang="fi-FI" b="1" dirty="0"/>
              <a:t>Tehtävä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018903"/>
            <a:ext cx="10515600" cy="564315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fi-FI" dirty="0" err="1"/>
              <a:t>See</a:t>
            </a:r>
            <a:r>
              <a:rPr lang="fi-FI" dirty="0"/>
              <a:t> –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married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things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–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asked</a:t>
            </a:r>
            <a:r>
              <a:rPr lang="fi-FI" dirty="0"/>
              <a:t>/</a:t>
            </a:r>
            <a:r>
              <a:rPr lang="fi-FI" dirty="0" err="1"/>
              <a:t>popped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known</a:t>
            </a:r>
            <a:r>
              <a:rPr lang="fi-FI" dirty="0"/>
              <a:t> – </a:t>
            </a:r>
            <a:r>
              <a:rPr lang="fi-FI" dirty="0" err="1"/>
              <a:t>wouldn’t</a:t>
            </a:r>
            <a:r>
              <a:rPr lang="fi-FI" dirty="0"/>
              <a:t> </a:t>
            </a:r>
            <a:r>
              <a:rPr lang="fi-FI" dirty="0" err="1"/>
              <a:t>wait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Get</a:t>
            </a:r>
            <a:r>
              <a:rPr lang="fi-FI" dirty="0"/>
              <a:t> – </a:t>
            </a:r>
            <a:r>
              <a:rPr lang="fi-FI" dirty="0" err="1"/>
              <a:t>will</a:t>
            </a:r>
            <a:r>
              <a:rPr lang="fi-FI" dirty="0"/>
              <a:t> act</a:t>
            </a:r>
          </a:p>
          <a:p>
            <a:pPr marL="514350" indent="-514350">
              <a:buAutoNum type="arabicPeriod"/>
            </a:pP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gone</a:t>
            </a:r>
            <a:r>
              <a:rPr lang="fi-FI" dirty="0"/>
              <a:t> –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met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Might</a:t>
            </a:r>
            <a:r>
              <a:rPr lang="fi-FI" dirty="0"/>
              <a:t>/</a:t>
            </a:r>
            <a:r>
              <a:rPr lang="fi-FI" dirty="0" err="1"/>
              <a:t>could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happened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Could</a:t>
            </a:r>
            <a:r>
              <a:rPr lang="fi-FI" dirty="0"/>
              <a:t>/</a:t>
            </a:r>
            <a:r>
              <a:rPr lang="fi-FI" dirty="0" err="1"/>
              <a:t>might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been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Come</a:t>
            </a:r>
            <a:r>
              <a:rPr lang="fi-FI" dirty="0"/>
              <a:t> –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recovered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= </a:t>
            </a:r>
            <a:r>
              <a:rPr lang="fi-FI" dirty="0" err="1"/>
              <a:t>will</a:t>
            </a:r>
            <a:r>
              <a:rPr lang="fi-FI" dirty="0"/>
              <a:t> + </a:t>
            </a:r>
            <a:r>
              <a:rPr lang="fi-FI" dirty="0" err="1"/>
              <a:t>have</a:t>
            </a:r>
            <a:r>
              <a:rPr lang="fi-FI" dirty="0"/>
              <a:t> + pääverbin 3. muoto</a:t>
            </a:r>
            <a:br>
              <a:rPr lang="fi-FI" dirty="0"/>
            </a:br>
            <a:r>
              <a:rPr lang="fi-FI" dirty="0"/>
              <a:t>  = tulevaisuudessa (’</a:t>
            </a:r>
            <a:r>
              <a:rPr lang="fi-FI" dirty="0" err="1"/>
              <a:t>will</a:t>
            </a:r>
            <a:r>
              <a:rPr lang="fi-FI" dirty="0"/>
              <a:t>’) on jotakin jo tapahtunut (’perfekti’)</a:t>
            </a:r>
          </a:p>
        </p:txBody>
      </p:sp>
    </p:spTree>
    <p:extLst>
      <p:ext uri="{BB962C8B-B14F-4D97-AF65-F5344CB8AC3E}">
        <p14:creationId xmlns:p14="http://schemas.microsoft.com/office/powerpoint/2010/main" val="86274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Testaa</a:t>
            </a:r>
            <a:r>
              <a:rPr lang="en-GB" b="1" dirty="0"/>
              <a:t> </a:t>
            </a:r>
            <a:r>
              <a:rPr lang="en-GB" b="1" dirty="0" err="1"/>
              <a:t>tehtävän</a:t>
            </a:r>
            <a:r>
              <a:rPr lang="en-GB" b="1" dirty="0"/>
              <a:t> 3 1) </a:t>
            </a:r>
            <a:r>
              <a:rPr lang="en-GB" b="1" dirty="0" err="1"/>
              <a:t>ja</a:t>
            </a:r>
            <a:r>
              <a:rPr lang="en-GB" b="1" dirty="0"/>
              <a:t> 4) -</a:t>
            </a:r>
            <a:r>
              <a:rPr lang="en-GB" b="1" dirty="0" err="1"/>
              <a:t>kohdissa</a:t>
            </a:r>
            <a:r>
              <a:rPr lang="en-GB" b="1" dirty="0"/>
              <a:t> </a:t>
            </a:r>
            <a:r>
              <a:rPr lang="en-GB" b="1" dirty="0" err="1"/>
              <a:t>tätä</a:t>
            </a:r>
            <a:r>
              <a:rPr lang="en-GB" b="1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err="1"/>
              <a:t>Ehtoa</a:t>
            </a:r>
            <a:r>
              <a:rPr lang="en-GB" b="1" dirty="0"/>
              <a:t> </a:t>
            </a:r>
            <a:r>
              <a:rPr lang="en-GB" b="1" dirty="0" err="1"/>
              <a:t>ilmaiseva</a:t>
            </a:r>
            <a:r>
              <a:rPr lang="en-GB" b="1" dirty="0"/>
              <a:t> </a:t>
            </a:r>
            <a:r>
              <a:rPr lang="en-GB" b="1" dirty="0" err="1"/>
              <a:t>käänteinen</a:t>
            </a:r>
            <a:r>
              <a:rPr lang="en-GB" b="1" dirty="0"/>
              <a:t> </a:t>
            </a:r>
            <a:r>
              <a:rPr lang="en-GB" b="1" dirty="0" err="1"/>
              <a:t>sanajärjestys</a:t>
            </a:r>
            <a:r>
              <a:rPr lang="en-GB" b="1" dirty="0"/>
              <a:t>:</a:t>
            </a:r>
          </a:p>
          <a:p>
            <a:r>
              <a:rPr lang="en-GB" dirty="0" err="1"/>
              <a:t>jätä</a:t>
            </a:r>
            <a:r>
              <a:rPr lang="en-GB" dirty="0"/>
              <a:t> ’if’ </a:t>
            </a:r>
            <a:r>
              <a:rPr lang="en-GB" dirty="0" err="1"/>
              <a:t>pois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käännä</a:t>
            </a:r>
            <a:r>
              <a:rPr lang="en-GB" dirty="0"/>
              <a:t> </a:t>
            </a:r>
            <a:r>
              <a:rPr lang="en-GB" dirty="0" err="1"/>
              <a:t>sanajärjestys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US" i="1" dirty="0"/>
              <a:t>We would have stayed inside, </a:t>
            </a:r>
            <a:r>
              <a:rPr lang="en-US" b="1" i="1" dirty="0"/>
              <a:t>if it had not stopped</a:t>
            </a:r>
            <a:r>
              <a:rPr lang="en-US" i="1" dirty="0"/>
              <a:t> raining.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strike="sngStrike" dirty="0"/>
              <a:t>if</a:t>
            </a:r>
            <a:r>
              <a:rPr lang="en-US" i="1" dirty="0"/>
              <a:t> it had not stopped raining.</a:t>
            </a:r>
            <a:br>
              <a:rPr lang="en-US" i="1" dirty="0"/>
            </a:br>
            <a:r>
              <a:rPr lang="en-US" i="1" dirty="0"/>
              <a:t>= </a:t>
            </a:r>
            <a:r>
              <a:rPr lang="en-US" b="1" i="1" dirty="0"/>
              <a:t>Had it not stopped</a:t>
            </a:r>
            <a:r>
              <a:rPr lang="en-US" i="1" dirty="0"/>
              <a:t> raining, we would have stayed inside.</a:t>
            </a:r>
            <a:endParaRPr lang="fi-FI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Kaarinuoli oikealle 3"/>
          <p:cNvSpPr/>
          <p:nvPr/>
        </p:nvSpPr>
        <p:spPr>
          <a:xfrm rot="5097452">
            <a:off x="2397856" y="3282681"/>
            <a:ext cx="199010" cy="633392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851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Tehtävä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80305" y="1825625"/>
            <a:ext cx="11347668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would</a:t>
            </a:r>
            <a:r>
              <a:rPr lang="fi-FI" dirty="0"/>
              <a:t>/</a:t>
            </a:r>
            <a:r>
              <a:rPr lang="fi-FI" dirty="0" err="1"/>
              <a:t>I’d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chosen</a:t>
            </a:r>
            <a:r>
              <a:rPr lang="fi-FI" dirty="0"/>
              <a:t> </a:t>
            </a:r>
            <a:r>
              <a:rPr lang="fi-FI" dirty="0" err="1"/>
              <a:t>differently</a:t>
            </a:r>
            <a:r>
              <a:rPr lang="fi-FI" dirty="0"/>
              <a:t>, </a:t>
            </a:r>
            <a:r>
              <a:rPr lang="fi-FI" dirty="0" err="1"/>
              <a:t>had</a:t>
            </a:r>
            <a:r>
              <a:rPr lang="fi-FI" dirty="0"/>
              <a:t> I </a:t>
            </a:r>
            <a:r>
              <a:rPr lang="fi-FI" dirty="0" err="1"/>
              <a:t>known</a:t>
            </a:r>
            <a:r>
              <a:rPr lang="fi-FI" dirty="0"/>
              <a:t>/</a:t>
            </a:r>
            <a:r>
              <a:rPr lang="fi-FI" dirty="0" err="1"/>
              <a:t>if</a:t>
            </a:r>
            <a:r>
              <a:rPr lang="fi-FI" dirty="0"/>
              <a:t> I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known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I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become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would</a:t>
            </a:r>
            <a:r>
              <a:rPr lang="fi-FI" dirty="0"/>
              <a:t> /</a:t>
            </a:r>
            <a:r>
              <a:rPr lang="fi-FI" dirty="0" err="1"/>
              <a:t>wouldn’t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chosen</a:t>
            </a:r>
            <a:r>
              <a:rPr lang="fi-FI" dirty="0"/>
              <a:t>/</a:t>
            </a:r>
            <a:r>
              <a:rPr lang="fi-FI" dirty="0" err="1"/>
              <a:t>taken</a:t>
            </a:r>
            <a:r>
              <a:rPr lang="fi-FI" dirty="0"/>
              <a:t> </a:t>
            </a:r>
            <a:r>
              <a:rPr lang="fi-FI" dirty="0" err="1"/>
              <a:t>advanced</a:t>
            </a:r>
            <a:r>
              <a:rPr lang="fi-FI" dirty="0"/>
              <a:t> </a:t>
            </a:r>
            <a:r>
              <a:rPr lang="fi-FI" dirty="0" err="1"/>
              <a:t>mathematics</a:t>
            </a:r>
            <a:r>
              <a:rPr lang="fi-FI" dirty="0"/>
              <a:t> and </a:t>
            </a:r>
            <a:r>
              <a:rPr lang="fi-FI" dirty="0" err="1"/>
              <a:t>physics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tried</a:t>
            </a:r>
            <a:r>
              <a:rPr lang="fi-FI" dirty="0"/>
              <a:t> to </a:t>
            </a:r>
            <a:r>
              <a:rPr lang="fi-FI" dirty="0" err="1"/>
              <a:t>learn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Swedish</a:t>
            </a:r>
            <a:r>
              <a:rPr lang="fi-FI" dirty="0"/>
              <a:t> / </a:t>
            </a:r>
            <a:r>
              <a:rPr lang="fi-FI" dirty="0" err="1"/>
              <a:t>Swedish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Had</a:t>
            </a:r>
            <a:r>
              <a:rPr lang="fi-FI" dirty="0"/>
              <a:t> I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wise</a:t>
            </a:r>
            <a:r>
              <a:rPr lang="fi-FI" dirty="0"/>
              <a:t>/If I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wise</a:t>
            </a:r>
            <a:r>
              <a:rPr lang="fi-FI" dirty="0"/>
              <a:t>/</a:t>
            </a:r>
            <a:r>
              <a:rPr lang="fi-FI" dirty="0" err="1"/>
              <a:t>sensible</a:t>
            </a:r>
            <a:r>
              <a:rPr lang="fi-FI" dirty="0"/>
              <a:t>, I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studied</a:t>
            </a:r>
            <a:r>
              <a:rPr lang="fi-FI" dirty="0"/>
              <a:t> </a:t>
            </a:r>
            <a:r>
              <a:rPr lang="fi-FI" dirty="0" err="1"/>
              <a:t>German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French</a:t>
            </a:r>
            <a:r>
              <a:rPr lang="fi-FI" dirty="0"/>
              <a:t>.</a:t>
            </a:r>
          </a:p>
          <a:p>
            <a:pPr marL="514350" indent="-514350">
              <a:buAutoNum type="arabicPeriod"/>
            </a:pPr>
            <a:r>
              <a:rPr lang="fi-FI" dirty="0" err="1"/>
              <a:t>But</a:t>
            </a:r>
            <a:r>
              <a:rPr lang="fi-FI" dirty="0"/>
              <a:t> I </a:t>
            </a:r>
            <a:r>
              <a:rPr lang="fi-FI" dirty="0" err="1"/>
              <a:t>could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made </a:t>
            </a:r>
            <a:r>
              <a:rPr lang="fi-FI" dirty="0" err="1"/>
              <a:t>even</a:t>
            </a:r>
            <a:r>
              <a:rPr lang="fi-FI" dirty="0"/>
              <a:t> </a:t>
            </a:r>
            <a:r>
              <a:rPr lang="fi-FI" dirty="0" err="1"/>
              <a:t>worse</a:t>
            </a:r>
            <a:r>
              <a:rPr lang="fi-FI" dirty="0"/>
              <a:t> </a:t>
            </a:r>
            <a:r>
              <a:rPr lang="fi-FI" dirty="0" err="1"/>
              <a:t>choices</a:t>
            </a:r>
            <a:r>
              <a:rPr lang="fi-FI" dirty="0"/>
              <a:t>, </a:t>
            </a:r>
            <a:r>
              <a:rPr lang="fi-FI" dirty="0" err="1"/>
              <a:t>advanced</a:t>
            </a:r>
            <a:r>
              <a:rPr lang="fi-FI" dirty="0"/>
              <a:t> </a:t>
            </a:r>
            <a:r>
              <a:rPr lang="fi-FI" dirty="0" err="1"/>
              <a:t>math</a:t>
            </a:r>
            <a:r>
              <a:rPr lang="fi-FI" dirty="0"/>
              <a:t>(</a:t>
            </a:r>
            <a:r>
              <a:rPr lang="fi-FI" dirty="0" err="1"/>
              <a:t>ematic</a:t>
            </a:r>
            <a:r>
              <a:rPr lang="fi-FI" dirty="0"/>
              <a:t>)s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of my </a:t>
            </a:r>
            <a:r>
              <a:rPr lang="fi-FI" dirty="0" err="1"/>
              <a:t>favourite</a:t>
            </a:r>
            <a:r>
              <a:rPr lang="fi-FI" dirty="0"/>
              <a:t> </a:t>
            </a:r>
            <a:r>
              <a:rPr lang="fi-FI" dirty="0" err="1"/>
              <a:t>subjects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912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6650"/>
          </a:xfrm>
        </p:spPr>
        <p:txBody>
          <a:bodyPr/>
          <a:lstStyle/>
          <a:p>
            <a:r>
              <a:rPr lang="en-GB" b="1" dirty="0" err="1"/>
              <a:t>Muita</a:t>
            </a:r>
            <a:r>
              <a:rPr lang="en-GB" b="1" dirty="0"/>
              <a:t> </a:t>
            </a:r>
            <a:r>
              <a:rPr lang="en-GB" b="1" dirty="0" err="1"/>
              <a:t>ehtolauseen</a:t>
            </a:r>
            <a:r>
              <a:rPr lang="en-GB" b="1" dirty="0"/>
              <a:t> </a:t>
            </a:r>
            <a:r>
              <a:rPr lang="en-GB" b="1" dirty="0" err="1"/>
              <a:t>aloittavia</a:t>
            </a:r>
            <a:r>
              <a:rPr lang="en-GB" b="1" dirty="0"/>
              <a:t> </a:t>
            </a:r>
            <a:r>
              <a:rPr lang="en-GB" b="1" dirty="0" err="1"/>
              <a:t>fraaseja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6571" y="966651"/>
            <a:ext cx="11652069" cy="58913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sz="3400" b="1" dirty="0"/>
              <a:t>1. As </a:t>
            </a:r>
            <a:r>
              <a:rPr lang="fi-FI" sz="3400" b="1" dirty="0" err="1"/>
              <a:t>if</a:t>
            </a:r>
            <a:r>
              <a:rPr lang="fi-FI" sz="3400" b="1" dirty="0"/>
              <a:t> / as </a:t>
            </a:r>
            <a:r>
              <a:rPr lang="fi-FI" sz="3400" b="1" dirty="0" err="1"/>
              <a:t>though</a:t>
            </a:r>
            <a:r>
              <a:rPr lang="fi-FI" sz="3400" b="1" dirty="0"/>
              <a:t> (= ikään kuin); </a:t>
            </a:r>
            <a:r>
              <a:rPr lang="fi-FI" sz="3400" b="1" dirty="0" err="1"/>
              <a:t>even</a:t>
            </a:r>
            <a:r>
              <a:rPr lang="fi-FI" sz="3400" b="1" dirty="0"/>
              <a:t> </a:t>
            </a:r>
            <a:r>
              <a:rPr lang="fi-FI" sz="3400" b="1" dirty="0" err="1"/>
              <a:t>if</a:t>
            </a:r>
            <a:r>
              <a:rPr lang="fi-FI" sz="3400" b="1" dirty="0"/>
              <a:t> (= vaikka)</a:t>
            </a:r>
            <a:r>
              <a:rPr lang="fi-FI" b="1" dirty="0"/>
              <a:t/>
            </a:r>
            <a:br>
              <a:rPr lang="fi-FI" b="1" dirty="0"/>
            </a:br>
            <a:r>
              <a:rPr lang="fi-FI" b="1" dirty="0"/>
              <a:t/>
            </a:r>
            <a:br>
              <a:rPr lang="fi-FI" b="1" dirty="0"/>
            </a:br>
            <a:r>
              <a:rPr lang="fi-FI" b="1" dirty="0"/>
              <a:t>Nykyhetki: imperfektiä </a:t>
            </a:r>
            <a:r>
              <a:rPr lang="fi-FI" dirty="0"/>
              <a:t>			</a:t>
            </a:r>
            <a:r>
              <a:rPr lang="fi-FI" b="1" dirty="0"/>
              <a:t>mennyt aika: pluskvamperfektiä</a:t>
            </a:r>
            <a:r>
              <a:rPr lang="fi-FI" dirty="0"/>
              <a:t>.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He listened to me </a:t>
            </a:r>
            <a:r>
              <a:rPr lang="en-GB" b="1" i="1" dirty="0"/>
              <a:t>as if</a:t>
            </a:r>
            <a:r>
              <a:rPr lang="en-GB" i="1" dirty="0"/>
              <a:t> he </a:t>
            </a:r>
            <a:r>
              <a:rPr lang="en-GB" b="1" i="1" dirty="0"/>
              <a:t>did not believe</a:t>
            </a:r>
            <a:r>
              <a:rPr lang="en-GB" i="1" dirty="0"/>
              <a:t> a word.	</a:t>
            </a:r>
            <a:r>
              <a:rPr lang="fi-FI" i="1" dirty="0"/>
              <a:t> He </a:t>
            </a:r>
            <a:r>
              <a:rPr lang="fi-FI" i="1" dirty="0" err="1"/>
              <a:t>looked</a:t>
            </a:r>
            <a:r>
              <a:rPr lang="fi-FI" i="1" dirty="0"/>
              <a:t> at me </a:t>
            </a:r>
            <a:r>
              <a:rPr lang="fi-FI" b="1" i="1" dirty="0"/>
              <a:t>as </a:t>
            </a:r>
            <a:r>
              <a:rPr lang="fi-FI" b="1" i="1" dirty="0" err="1"/>
              <a:t>if</a:t>
            </a:r>
            <a:r>
              <a:rPr lang="fi-FI" i="1" dirty="0"/>
              <a:t> I </a:t>
            </a:r>
            <a:r>
              <a:rPr lang="fi-FI" b="1" i="1" dirty="0" err="1"/>
              <a:t>had</a:t>
            </a:r>
            <a:r>
              <a:rPr lang="fi-FI" b="1" i="1" dirty="0"/>
              <a:t> </a:t>
            </a:r>
            <a:r>
              <a:rPr lang="fi-FI" b="1" i="1" dirty="0" err="1"/>
              <a:t>said</a:t>
            </a:r>
            <a:r>
              <a:rPr lang="fi-FI" i="1" dirty="0"/>
              <a:t> </a:t>
            </a:r>
            <a:r>
              <a:rPr lang="fi-FI" i="1" dirty="0" err="1"/>
              <a:t>something</a:t>
            </a:r>
            <a:r>
              <a:rPr lang="fi-FI" i="1" dirty="0"/>
              <a:t> </a:t>
            </a:r>
            <a:r>
              <a:rPr lang="fi-FI" i="1" dirty="0" err="1"/>
              <a:t>funny</a:t>
            </a:r>
            <a:r>
              <a:rPr lang="fi-FI" i="1" dirty="0"/>
              <a:t>.</a:t>
            </a:r>
            <a:r>
              <a:rPr lang="en-GB" i="1" dirty="0"/>
              <a:t/>
            </a:r>
            <a:br>
              <a:rPr lang="en-GB" i="1" dirty="0"/>
            </a:br>
            <a:r>
              <a:rPr lang="fi-FI" dirty="0"/>
              <a:t>Hän kuunteli minua ikään kuin ei uskoisi sanaakaan.</a:t>
            </a:r>
            <a:r>
              <a:rPr lang="fi-FI" i="1" dirty="0"/>
              <a:t>    	</a:t>
            </a:r>
            <a:r>
              <a:rPr lang="fi-FI" dirty="0"/>
              <a:t> ikään kuin olisin sanonut jotakin hassua.</a:t>
            </a:r>
            <a:r>
              <a:rPr lang="fi-FI" i="1" dirty="0"/>
              <a:t> </a:t>
            </a:r>
            <a:br>
              <a:rPr lang="fi-FI" i="1" dirty="0"/>
            </a:br>
            <a:r>
              <a:rPr lang="fi-FI" i="1" dirty="0"/>
              <a:t>         </a:t>
            </a:r>
            <a:br>
              <a:rPr lang="fi-FI" i="1" dirty="0"/>
            </a:br>
            <a:r>
              <a:rPr lang="en-GB" b="1" i="1" dirty="0"/>
              <a:t>Even if</a:t>
            </a:r>
            <a:r>
              <a:rPr lang="en-GB" i="1" dirty="0"/>
              <a:t> I </a:t>
            </a:r>
            <a:r>
              <a:rPr lang="en-GB" b="1" i="1" dirty="0"/>
              <a:t>tried </a:t>
            </a:r>
            <a:r>
              <a:rPr lang="en-GB" i="1" dirty="0"/>
              <a:t>to persuade him, he would not come.</a:t>
            </a:r>
            <a:r>
              <a:rPr lang="fi-FI" b="1" i="1" dirty="0"/>
              <a:t> Even </a:t>
            </a:r>
            <a:r>
              <a:rPr lang="fi-FI" b="1" i="1" dirty="0" err="1"/>
              <a:t>if</a:t>
            </a:r>
            <a:r>
              <a:rPr lang="fi-FI" i="1" dirty="0"/>
              <a:t> I </a:t>
            </a:r>
            <a:r>
              <a:rPr lang="fi-FI" b="1" i="1" dirty="0" err="1"/>
              <a:t>had</a:t>
            </a:r>
            <a:r>
              <a:rPr lang="fi-FI" b="1" i="1" dirty="0"/>
              <a:t> </a:t>
            </a:r>
            <a:r>
              <a:rPr lang="fi-FI" b="1" i="1" dirty="0" err="1"/>
              <a:t>tried</a:t>
            </a:r>
            <a:r>
              <a:rPr lang="fi-FI" i="1" dirty="0"/>
              <a:t> to </a:t>
            </a:r>
            <a:r>
              <a:rPr lang="fi-FI" i="1" dirty="0" err="1"/>
              <a:t>persuade</a:t>
            </a:r>
            <a:r>
              <a:rPr lang="fi-FI" i="1" dirty="0"/>
              <a:t> </a:t>
            </a:r>
            <a:r>
              <a:rPr lang="fi-FI" i="1" dirty="0" err="1"/>
              <a:t>him</a:t>
            </a:r>
            <a:r>
              <a:rPr lang="fi-FI" i="1" dirty="0"/>
              <a:t>, he </a:t>
            </a:r>
            <a:r>
              <a:rPr lang="fi-FI" i="1" dirty="0" err="1"/>
              <a:t>wouldn’t</a:t>
            </a:r>
            <a:r>
              <a:rPr lang="fi-FI" i="1" dirty="0"/>
              <a:t> </a:t>
            </a:r>
            <a:r>
              <a:rPr lang="fi-FI" i="1" dirty="0" err="1"/>
              <a:t>have</a:t>
            </a:r>
            <a:r>
              <a:rPr lang="fi-FI" i="1" dirty="0"/>
              <a:t> </a:t>
            </a:r>
            <a:r>
              <a:rPr lang="fi-FI" i="1" dirty="0" err="1"/>
              <a:t>come</a:t>
            </a:r>
            <a:r>
              <a:rPr lang="fi-FI" i="1" dirty="0"/>
              <a:t>. </a:t>
            </a:r>
            <a:r>
              <a:rPr lang="en-GB" i="1" dirty="0"/>
              <a:t/>
            </a:r>
            <a:br>
              <a:rPr lang="en-GB" i="1" dirty="0"/>
            </a:br>
            <a:r>
              <a:rPr lang="fi-FI" dirty="0"/>
              <a:t>Vaikka yrittäisin ylipuhua hänet, hän ei tulisi.</a:t>
            </a:r>
            <a:r>
              <a:rPr lang="fi-FI" i="1" dirty="0"/>
              <a:t>     	</a:t>
            </a:r>
            <a:r>
              <a:rPr lang="fi-FI" dirty="0"/>
              <a:t>Vaikka olisin yrittänyt ylipuhua hänet, hän ei olisi tullut.</a:t>
            </a:r>
          </a:p>
          <a:p>
            <a:pPr marL="0" indent="0">
              <a:buNone/>
            </a:pPr>
            <a:r>
              <a:rPr lang="fi-FI" i="1" dirty="0"/>
              <a:t/>
            </a:r>
            <a:br>
              <a:rPr lang="fi-FI" i="1" dirty="0"/>
            </a:br>
            <a:r>
              <a:rPr lang="fi-FI" sz="3400" i="1" dirty="0"/>
              <a:t>2. </a:t>
            </a:r>
            <a:r>
              <a:rPr lang="en-GB" sz="3400" b="1" dirty="0"/>
              <a:t>I wish / if only (= </a:t>
            </a:r>
            <a:r>
              <a:rPr lang="en-GB" sz="3400" b="1" dirty="0" err="1"/>
              <a:t>toivoisinpa</a:t>
            </a:r>
            <a:r>
              <a:rPr lang="en-GB" sz="3400" b="1" dirty="0"/>
              <a:t>, </a:t>
            </a:r>
            <a:r>
              <a:rPr lang="en-GB" sz="3400" b="1" dirty="0" err="1"/>
              <a:t>kunpa</a:t>
            </a:r>
            <a:r>
              <a:rPr lang="en-GB" sz="3400" b="1" dirty="0"/>
              <a:t>)</a:t>
            </a:r>
            <a:endParaRPr lang="fi-FI" sz="3400" dirty="0"/>
          </a:p>
          <a:p>
            <a:pPr marL="0" indent="0">
              <a:buNone/>
            </a:pPr>
            <a:r>
              <a:rPr lang="en-GB" b="1" i="1" dirty="0"/>
              <a:t>I wish</a:t>
            </a:r>
            <a:r>
              <a:rPr lang="en-GB" i="1" dirty="0"/>
              <a:t> I </a:t>
            </a:r>
            <a:r>
              <a:rPr lang="en-GB" b="1" i="1" dirty="0"/>
              <a:t>knew</a:t>
            </a:r>
            <a:r>
              <a:rPr lang="en-GB" i="1" dirty="0"/>
              <a:t> the truth.			</a:t>
            </a:r>
            <a:r>
              <a:rPr lang="fi-FI" b="1" i="1" dirty="0"/>
              <a:t>I </a:t>
            </a:r>
            <a:r>
              <a:rPr lang="fi-FI" b="1" i="1" dirty="0" err="1"/>
              <a:t>wish</a:t>
            </a:r>
            <a:r>
              <a:rPr lang="fi-FI" i="1" dirty="0"/>
              <a:t> I </a:t>
            </a:r>
            <a:r>
              <a:rPr lang="fi-FI" b="1" i="1" dirty="0" err="1"/>
              <a:t>had</a:t>
            </a:r>
            <a:r>
              <a:rPr lang="fi-FI" b="1" i="1" dirty="0"/>
              <a:t> </a:t>
            </a:r>
            <a:r>
              <a:rPr lang="fi-FI" b="1" i="1" dirty="0" err="1"/>
              <a:t>known</a:t>
            </a:r>
            <a:r>
              <a:rPr lang="fi-FI" b="1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truth</a:t>
            </a:r>
            <a:r>
              <a:rPr lang="fi-FI" i="1" dirty="0"/>
              <a:t>.	</a:t>
            </a:r>
            <a:br>
              <a:rPr lang="fi-FI" i="1" dirty="0"/>
            </a:br>
            <a:r>
              <a:rPr lang="fi-FI" dirty="0"/>
              <a:t>Toivoisinpa, että tietäisin totuuden.		Kunpa olisin tiennyt totuuden.</a:t>
            </a:r>
          </a:p>
          <a:p>
            <a:pPr marL="0" indent="0">
              <a:buNone/>
            </a:pPr>
            <a:r>
              <a:rPr lang="en-GB" b="1" i="1" dirty="0"/>
              <a:t>If only</a:t>
            </a:r>
            <a:r>
              <a:rPr lang="en-GB" i="1" dirty="0"/>
              <a:t> he </a:t>
            </a:r>
            <a:r>
              <a:rPr lang="en-GB" b="1" i="1" dirty="0"/>
              <a:t>didn’t doubt</a:t>
            </a:r>
            <a:r>
              <a:rPr lang="en-GB" i="1" dirty="0"/>
              <a:t> my words.	</a:t>
            </a:r>
            <a:br>
              <a:rPr lang="en-GB" i="1" dirty="0"/>
            </a:br>
            <a:r>
              <a:rPr lang="fi-FI" dirty="0"/>
              <a:t>Kunpa hän ei epäilisi sanojani</a:t>
            </a:r>
          </a:p>
          <a:p>
            <a:pPr marL="0" indent="0">
              <a:buNone/>
            </a:pPr>
            <a:r>
              <a:rPr lang="fi-FI" dirty="0"/>
              <a:t>Mutta: Jos puhutaan tulevasta, fraasien jälkeen käytetään </a:t>
            </a:r>
            <a:r>
              <a:rPr lang="fi-FI" dirty="0" err="1"/>
              <a:t>would</a:t>
            </a:r>
            <a:r>
              <a:rPr lang="fi-FI" dirty="0"/>
              <a:t> + infinitiivi –rakennetta</a:t>
            </a:r>
          </a:p>
          <a:p>
            <a:pPr marL="0" indent="0">
              <a:buNone/>
            </a:pPr>
            <a:r>
              <a:rPr lang="en-GB" b="1" i="1" dirty="0"/>
              <a:t>I wish</a:t>
            </a:r>
            <a:r>
              <a:rPr lang="en-GB" i="1" dirty="0"/>
              <a:t> he </a:t>
            </a:r>
            <a:r>
              <a:rPr lang="en-GB" b="1" i="1" dirty="0"/>
              <a:t>would come</a:t>
            </a:r>
            <a:r>
              <a:rPr lang="en-GB" i="1" dirty="0"/>
              <a:t> earlier next time.	</a:t>
            </a:r>
            <a:br>
              <a:rPr lang="en-GB" i="1" dirty="0"/>
            </a:br>
            <a:r>
              <a:rPr lang="fi-FI" dirty="0"/>
              <a:t>Kunpa hän tulisi aikaisemmin ensi kerralla.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3400" dirty="0"/>
              <a:t>3. </a:t>
            </a:r>
            <a:r>
              <a:rPr lang="en-GB" sz="3400" b="1" dirty="0"/>
              <a:t>It is time + </a:t>
            </a:r>
            <a:r>
              <a:rPr lang="en-GB" sz="3400" b="1" dirty="0" err="1"/>
              <a:t>imperfekti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>    </a:t>
            </a:r>
            <a:r>
              <a:rPr lang="en-GB" b="1" i="1" dirty="0"/>
              <a:t>It is time</a:t>
            </a:r>
            <a:r>
              <a:rPr lang="en-GB" i="1" dirty="0"/>
              <a:t> you </a:t>
            </a:r>
            <a:r>
              <a:rPr lang="en-GB" b="1" i="1" dirty="0"/>
              <a:t>did </a:t>
            </a:r>
            <a:r>
              <a:rPr lang="en-GB" i="1" dirty="0"/>
              <a:t>your share of the work!	</a:t>
            </a:r>
            <a:br>
              <a:rPr lang="en-GB" i="1" dirty="0"/>
            </a:br>
            <a:r>
              <a:rPr lang="en-GB" i="1" dirty="0"/>
              <a:t>    </a:t>
            </a:r>
            <a:r>
              <a:rPr lang="fi-FI" dirty="0"/>
              <a:t>Sinun olisi aika tehdä oma osuutesi työstä!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7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Tehtävä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wish</a:t>
            </a:r>
            <a:r>
              <a:rPr lang="fi-FI" dirty="0"/>
              <a:t> I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dirty="0" err="1"/>
              <a:t>know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If </a:t>
            </a:r>
            <a:r>
              <a:rPr lang="fi-FI" dirty="0" err="1"/>
              <a:t>only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been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wish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were</a:t>
            </a:r>
            <a:r>
              <a:rPr lang="fi-FI" dirty="0"/>
              <a:t>/</a:t>
            </a:r>
            <a:r>
              <a:rPr lang="fi-FI" dirty="0" err="1"/>
              <a:t>was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wish</a:t>
            </a:r>
            <a:r>
              <a:rPr lang="fi-FI" dirty="0"/>
              <a:t> my </a:t>
            </a:r>
            <a:r>
              <a:rPr lang="fi-FI" dirty="0" err="1"/>
              <a:t>parents</a:t>
            </a:r>
            <a:r>
              <a:rPr lang="fi-FI" dirty="0"/>
              <a:t> </a:t>
            </a:r>
            <a:r>
              <a:rPr lang="fi-FI" dirty="0" err="1"/>
              <a:t>wouldn’t</a:t>
            </a:r>
            <a:r>
              <a:rPr lang="fi-FI" dirty="0"/>
              <a:t> </a:t>
            </a:r>
            <a:r>
              <a:rPr lang="fi-FI" dirty="0" err="1"/>
              <a:t>come</a:t>
            </a:r>
            <a:r>
              <a:rPr lang="fi-FI" dirty="0"/>
              <a:t>/ </a:t>
            </a:r>
            <a:r>
              <a:rPr lang="fi-FI" dirty="0" err="1"/>
              <a:t>weren’t</a:t>
            </a:r>
            <a:r>
              <a:rPr lang="fi-FI" dirty="0"/>
              <a:t> </a:t>
            </a:r>
            <a:r>
              <a:rPr lang="fi-FI" dirty="0" err="1"/>
              <a:t>coming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hope</a:t>
            </a:r>
            <a:r>
              <a:rPr lang="fi-FI" dirty="0"/>
              <a:t> </a:t>
            </a:r>
            <a:r>
              <a:rPr lang="fi-FI" dirty="0" err="1"/>
              <a:t>things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/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better</a:t>
            </a:r>
            <a:r>
              <a:rPr lang="fi-FI" dirty="0"/>
              <a:t> /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improve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554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91441"/>
            <a:ext cx="10515600" cy="953588"/>
          </a:xfrm>
        </p:spPr>
        <p:txBody>
          <a:bodyPr/>
          <a:lstStyle/>
          <a:p>
            <a:r>
              <a:rPr lang="en-GB" b="1" dirty="0" err="1"/>
              <a:t>Englannin</a:t>
            </a:r>
            <a:r>
              <a:rPr lang="en-GB" b="1" dirty="0"/>
              <a:t> vs. </a:t>
            </a:r>
            <a:r>
              <a:rPr lang="en-GB" b="1" dirty="0" err="1"/>
              <a:t>suomen</a:t>
            </a:r>
            <a:r>
              <a:rPr lang="en-GB" b="1" dirty="0"/>
              <a:t> </a:t>
            </a:r>
            <a:r>
              <a:rPr lang="en-GB" b="1" dirty="0" err="1"/>
              <a:t>aikamuodot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22069" y="901338"/>
            <a:ext cx="11821885" cy="5956662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AutoNum type="arabicPeriod"/>
            </a:pPr>
            <a:r>
              <a:rPr lang="en-GB" b="1" dirty="0" err="1"/>
              <a:t>Aikamuotoharmonia</a:t>
            </a:r>
            <a:endParaRPr lang="en-GB" b="1" dirty="0"/>
          </a:p>
          <a:p>
            <a:pPr marL="0" lvl="0" indent="0">
              <a:buNone/>
            </a:pPr>
            <a:r>
              <a:rPr lang="en-GB" b="1" dirty="0"/>
              <a:t>	</a:t>
            </a:r>
            <a:r>
              <a:rPr lang="en-GB" dirty="0" err="1"/>
              <a:t>nykyhetken</a:t>
            </a:r>
            <a:r>
              <a:rPr lang="en-GB" dirty="0"/>
              <a:t> </a:t>
            </a:r>
            <a:r>
              <a:rPr lang="en-GB" dirty="0" err="1"/>
              <a:t>aikamuodot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 	</a:t>
            </a:r>
            <a:r>
              <a:rPr lang="en-GB" dirty="0" err="1"/>
              <a:t>preesens</a:t>
            </a:r>
            <a:r>
              <a:rPr lang="en-GB" dirty="0"/>
              <a:t> (I bake)	</a:t>
            </a:r>
            <a:r>
              <a:rPr lang="en-GB" dirty="0" err="1"/>
              <a:t>perfekti</a:t>
            </a:r>
            <a:r>
              <a:rPr lang="en-GB" dirty="0"/>
              <a:t> (I have baked) 	</a:t>
            </a:r>
            <a:r>
              <a:rPr lang="en-GB" dirty="0" err="1"/>
              <a:t>futuuri</a:t>
            </a:r>
            <a:r>
              <a:rPr lang="en-GB" dirty="0"/>
              <a:t> (I will bake)</a:t>
            </a:r>
            <a:endParaRPr lang="fi-FI" dirty="0"/>
          </a:p>
          <a:p>
            <a:pPr marL="0" lvl="0" indent="0">
              <a:buNone/>
            </a:pPr>
            <a:r>
              <a:rPr lang="en-GB" dirty="0"/>
              <a:t>	</a:t>
            </a:r>
            <a:r>
              <a:rPr lang="en-GB" dirty="0" err="1"/>
              <a:t>menneen</a:t>
            </a:r>
            <a:r>
              <a:rPr lang="en-GB" dirty="0"/>
              <a:t> </a:t>
            </a:r>
            <a:r>
              <a:rPr lang="en-GB" dirty="0" err="1"/>
              <a:t>ajan</a:t>
            </a:r>
            <a:r>
              <a:rPr lang="en-GB" dirty="0"/>
              <a:t> </a:t>
            </a:r>
            <a:r>
              <a:rPr lang="en-GB" dirty="0" err="1"/>
              <a:t>muodot</a:t>
            </a:r>
            <a:r>
              <a:rPr lang="en-GB" dirty="0"/>
              <a:t>: 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imperfekti</a:t>
            </a:r>
            <a:r>
              <a:rPr lang="en-GB" dirty="0"/>
              <a:t> (I baked)	</a:t>
            </a:r>
            <a:r>
              <a:rPr lang="en-GB" dirty="0" err="1"/>
              <a:t>pluskvamperfekti</a:t>
            </a:r>
            <a:r>
              <a:rPr lang="en-GB" dirty="0"/>
              <a:t> (I had baked) 	</a:t>
            </a:r>
            <a:r>
              <a:rPr lang="en-GB" dirty="0" err="1"/>
              <a:t>konditionaali</a:t>
            </a:r>
            <a:r>
              <a:rPr lang="en-GB" dirty="0"/>
              <a:t> (I would bake)</a:t>
            </a:r>
            <a:endParaRPr lang="fi-FI" dirty="0"/>
          </a:p>
          <a:p>
            <a:pPr lvl="0"/>
            <a:r>
              <a:rPr lang="fi-FI" dirty="0"/>
              <a:t>Älä sekoita kahden eri ryhmän aikamuotoja samoissa virkkeissä. Mieti myös tarkkaan, onko perusteltua vaihtaa yhden aikamuotoryhmän käytöstä toiseen saman tekstin sisällä.</a:t>
            </a:r>
          </a:p>
          <a:p>
            <a:r>
              <a:rPr lang="fi-FI" dirty="0"/>
              <a:t>NB. 1: muista aikamuotoparit ehtolauseissa (futuuri ja konditionaali).</a:t>
            </a:r>
          </a:p>
          <a:p>
            <a:pPr marL="0" indent="0">
              <a:buNone/>
            </a:pPr>
            <a:r>
              <a:rPr lang="fi-FI" b="1" dirty="0"/>
              <a:t>2. Muista imperfekti vs. perfekti</a:t>
            </a:r>
          </a:p>
          <a:p>
            <a:pPr lvl="0"/>
            <a:r>
              <a:rPr lang="fi-FI" dirty="0"/>
              <a:t>Imperfektillä kuvataan täysin päättynyttä toimintaa, </a:t>
            </a:r>
            <a:br>
              <a:rPr lang="fi-FI" dirty="0"/>
            </a:br>
            <a:r>
              <a:rPr lang="fi-FI" dirty="0"/>
              <a:t>perfektillä kuvataan toimintaa, joka on alkanut menneisyydessä, mutta joka saattaa vielä jatkua. </a:t>
            </a:r>
          </a:p>
          <a:p>
            <a:pPr lvl="0"/>
            <a:r>
              <a:rPr lang="fi-FI" dirty="0"/>
              <a:t>Lauseessa on yleensä ajanilmaus, joka kertoo, onko toiminta päättynyt vai jatkuuko se.</a:t>
            </a:r>
          </a:p>
          <a:p>
            <a:r>
              <a:rPr lang="fi-FI" u="sng" dirty="0"/>
              <a:t>Imperfekti</a:t>
            </a:r>
            <a:r>
              <a:rPr lang="fi-FI" dirty="0"/>
              <a:t>				</a:t>
            </a:r>
            <a:r>
              <a:rPr lang="fi-FI" u="sng" dirty="0"/>
              <a:t>Perfekti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Päättynyt toiminta, S. kuoli jo.		Toiminta jatkuu vielä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/>
              <a:t>Shakespeare </a:t>
            </a:r>
            <a:r>
              <a:rPr lang="fi-FI" i="1" dirty="0" err="1"/>
              <a:t>wrote</a:t>
            </a:r>
            <a:r>
              <a:rPr lang="fi-FI" i="1" dirty="0"/>
              <a:t> </a:t>
            </a:r>
            <a:r>
              <a:rPr lang="fi-FI" i="1" dirty="0" err="1"/>
              <a:t>over</a:t>
            </a:r>
            <a:r>
              <a:rPr lang="fi-FI" i="1" dirty="0"/>
              <a:t> 30 </a:t>
            </a:r>
            <a:r>
              <a:rPr lang="fi-FI" i="1" dirty="0" err="1"/>
              <a:t>plays</a:t>
            </a:r>
            <a:r>
              <a:rPr lang="fi-FI" i="1" dirty="0"/>
              <a:t>.	I </a:t>
            </a:r>
            <a:r>
              <a:rPr lang="fi-FI" i="1" dirty="0" err="1"/>
              <a:t>have</a:t>
            </a:r>
            <a:r>
              <a:rPr lang="fi-FI" i="1" dirty="0"/>
              <a:t> </a:t>
            </a:r>
            <a:r>
              <a:rPr lang="fi-FI" i="1" dirty="0" err="1"/>
              <a:t>been</a:t>
            </a:r>
            <a:r>
              <a:rPr lang="fi-FI" i="1" dirty="0"/>
              <a:t> </a:t>
            </a:r>
            <a:r>
              <a:rPr lang="fi-FI" i="1" dirty="0" err="1"/>
              <a:t>writing</a:t>
            </a:r>
            <a:r>
              <a:rPr lang="fi-FI" i="1" dirty="0"/>
              <a:t> </a:t>
            </a:r>
            <a:r>
              <a:rPr lang="fi-FI" i="1" dirty="0" err="1"/>
              <a:t>this</a:t>
            </a:r>
            <a:r>
              <a:rPr lang="fi-FI" i="1" dirty="0"/>
              <a:t> </a:t>
            </a:r>
            <a:r>
              <a:rPr lang="fi-FI" i="1" dirty="0" err="1"/>
              <a:t>essay</a:t>
            </a:r>
            <a:r>
              <a:rPr lang="fi-FI" i="1" dirty="0"/>
              <a:t> for </a:t>
            </a:r>
            <a:r>
              <a:rPr lang="fi-FI" i="1" dirty="0" err="1"/>
              <a:t>ages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b="1" dirty="0"/>
              <a:t>3. Yleisaikamuoto vs. kestoaikamuoto (=-</a:t>
            </a:r>
            <a:r>
              <a:rPr lang="fi-FI" b="1" dirty="0" err="1"/>
              <a:t>ing</a:t>
            </a:r>
            <a:r>
              <a:rPr lang="fi-FI" b="1" dirty="0"/>
              <a:t>)</a:t>
            </a:r>
          </a:p>
          <a:p>
            <a:r>
              <a:rPr lang="fi-FI" dirty="0"/>
              <a:t>Yleisaikamuoto (</a:t>
            </a:r>
            <a:r>
              <a:rPr lang="fi-FI" i="1" dirty="0"/>
              <a:t>I </a:t>
            </a:r>
            <a:r>
              <a:rPr lang="fi-FI" i="1" dirty="0" err="1"/>
              <a:t>walk</a:t>
            </a:r>
            <a:r>
              <a:rPr lang="fi-FI" dirty="0"/>
              <a:t>) on normi, 90 % toimiva, kestomuodolla luodaan sävyjä (</a:t>
            </a:r>
            <a:r>
              <a:rPr lang="fi-FI" i="1" dirty="0"/>
              <a:t>I am </a:t>
            </a:r>
            <a:r>
              <a:rPr lang="fi-FI" i="1" dirty="0" err="1"/>
              <a:t>walking</a:t>
            </a:r>
            <a:r>
              <a:rPr lang="fi-FI" dirty="0"/>
              <a:t>).</a:t>
            </a:r>
          </a:p>
          <a:p>
            <a:r>
              <a:rPr lang="fi-FI" i="1" dirty="0"/>
              <a:t>I </a:t>
            </a:r>
            <a:r>
              <a:rPr lang="fi-FI" i="1" dirty="0" err="1"/>
              <a:t>have</a:t>
            </a:r>
            <a:r>
              <a:rPr lang="fi-FI" i="1" dirty="0"/>
              <a:t> </a:t>
            </a:r>
            <a:r>
              <a:rPr lang="fi-FI" i="1" dirty="0" err="1"/>
              <a:t>read</a:t>
            </a:r>
            <a:r>
              <a:rPr lang="fi-FI" i="1" dirty="0"/>
              <a:t> </a:t>
            </a:r>
            <a:r>
              <a:rPr lang="fi-FI" i="1" dirty="0" err="1"/>
              <a:t>this</a:t>
            </a:r>
            <a:r>
              <a:rPr lang="fi-FI" i="1" dirty="0"/>
              <a:t> </a:t>
            </a:r>
            <a:r>
              <a:rPr lang="fi-FI" i="1" dirty="0" err="1"/>
              <a:t>book</a:t>
            </a:r>
            <a:r>
              <a:rPr lang="fi-FI" i="1" dirty="0"/>
              <a:t>. </a:t>
            </a:r>
            <a:r>
              <a:rPr lang="fi-FI" dirty="0"/>
              <a:t>(Kirja on jo luettu loppuun) </a:t>
            </a:r>
            <a:r>
              <a:rPr lang="fi-FI" i="1" dirty="0"/>
              <a:t>/ I </a:t>
            </a:r>
            <a:r>
              <a:rPr lang="fi-FI" i="1" dirty="0" err="1"/>
              <a:t>have</a:t>
            </a:r>
            <a:r>
              <a:rPr lang="fi-FI" i="1" dirty="0"/>
              <a:t> </a:t>
            </a:r>
            <a:r>
              <a:rPr lang="fi-FI" i="1" dirty="0" err="1"/>
              <a:t>been</a:t>
            </a:r>
            <a:r>
              <a:rPr lang="fi-FI" i="1" dirty="0"/>
              <a:t> </a:t>
            </a:r>
            <a:r>
              <a:rPr lang="fi-FI" i="1" dirty="0" err="1"/>
              <a:t>reading</a:t>
            </a:r>
            <a:r>
              <a:rPr lang="fi-FI" i="1" dirty="0"/>
              <a:t> </a:t>
            </a:r>
            <a:r>
              <a:rPr lang="fi-FI" i="1" dirty="0" err="1"/>
              <a:t>this</a:t>
            </a:r>
            <a:r>
              <a:rPr lang="fi-FI" i="1" dirty="0"/>
              <a:t> </a:t>
            </a:r>
            <a:r>
              <a:rPr lang="fi-FI" i="1" dirty="0" err="1"/>
              <a:t>book</a:t>
            </a:r>
            <a:r>
              <a:rPr lang="fi-FI" i="1" dirty="0"/>
              <a:t>. </a:t>
            </a:r>
            <a:r>
              <a:rPr lang="fi-FI" dirty="0"/>
              <a:t>(Lukeminen on vielä kesken).</a:t>
            </a:r>
          </a:p>
          <a:p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sun</a:t>
            </a:r>
            <a:r>
              <a:rPr lang="fi-FI" i="1" dirty="0"/>
              <a:t> </a:t>
            </a:r>
            <a:r>
              <a:rPr lang="fi-FI" i="1" dirty="0" err="1"/>
              <a:t>sets</a:t>
            </a:r>
            <a:r>
              <a:rPr lang="fi-FI" i="1" dirty="0"/>
              <a:t> in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west</a:t>
            </a:r>
            <a:r>
              <a:rPr lang="fi-FI" i="1" dirty="0"/>
              <a:t>. </a:t>
            </a:r>
            <a:r>
              <a:rPr lang="fi-FI" dirty="0"/>
              <a:t>(Yleinen totuus, luonnonlaki)</a:t>
            </a:r>
            <a:r>
              <a:rPr lang="fi-FI" i="1" dirty="0"/>
              <a:t> /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sun</a:t>
            </a:r>
            <a:r>
              <a:rPr lang="fi-FI" i="1" dirty="0"/>
              <a:t> is </a:t>
            </a:r>
            <a:r>
              <a:rPr lang="fi-FI" i="1" dirty="0" err="1"/>
              <a:t>setting</a:t>
            </a:r>
            <a:r>
              <a:rPr lang="fi-FI" i="1" dirty="0"/>
              <a:t>. </a:t>
            </a:r>
            <a:r>
              <a:rPr lang="fi-FI" dirty="0"/>
              <a:t>(Tapahtuu juuri nyt.)</a:t>
            </a: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9665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Tehtävä 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553030"/>
            <a:ext cx="10515600" cy="530497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i-FI" dirty="0"/>
              <a:t>As I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lying</a:t>
            </a:r>
            <a:r>
              <a:rPr lang="fi-FI" dirty="0"/>
              <a:t> in bed,…</a:t>
            </a:r>
          </a:p>
          <a:p>
            <a:pPr marL="514350" indent="-514350">
              <a:buAutoNum type="arabicPeriod"/>
            </a:pPr>
            <a:r>
              <a:rPr lang="fi-FI" dirty="0"/>
              <a:t>Bill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working</a:t>
            </a:r>
            <a:r>
              <a:rPr lang="fi-FI" dirty="0"/>
              <a:t> </a:t>
            </a:r>
            <a:r>
              <a:rPr lang="fi-FI" dirty="0" err="1"/>
              <a:t>hard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He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try</a:t>
            </a:r>
            <a:r>
              <a:rPr lang="fi-FI" dirty="0"/>
              <a:t> to </a:t>
            </a:r>
            <a:r>
              <a:rPr lang="fi-FI" dirty="0" err="1"/>
              <a:t>get</a:t>
            </a:r>
            <a:r>
              <a:rPr lang="fi-FI" dirty="0"/>
              <a:t>/is </a:t>
            </a:r>
            <a:r>
              <a:rPr lang="fi-FI" dirty="0" err="1"/>
              <a:t>trying</a:t>
            </a:r>
            <a:r>
              <a:rPr lang="fi-FI" dirty="0"/>
              <a:t> to </a:t>
            </a:r>
            <a:r>
              <a:rPr lang="fi-FI" dirty="0" err="1"/>
              <a:t>get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coming</a:t>
            </a:r>
            <a:r>
              <a:rPr lang="fi-FI" dirty="0"/>
              <a:t> /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coming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accompany</a:t>
            </a:r>
            <a:r>
              <a:rPr lang="fi-FI" dirty="0"/>
              <a:t> me /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come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see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tonight</a:t>
            </a:r>
            <a:r>
              <a:rPr lang="fi-FI" dirty="0"/>
              <a:t> / am </a:t>
            </a:r>
            <a:r>
              <a:rPr lang="fi-FI" dirty="0" err="1"/>
              <a:t>seeing</a:t>
            </a:r>
            <a:r>
              <a:rPr lang="fi-FI" dirty="0"/>
              <a:t> /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seein</a:t>
            </a:r>
            <a:r>
              <a:rPr lang="fi-FI" dirty="0"/>
              <a:t> / am </a:t>
            </a:r>
            <a:r>
              <a:rPr lang="fi-FI" dirty="0" err="1"/>
              <a:t>going</a:t>
            </a:r>
            <a:r>
              <a:rPr lang="fi-FI" dirty="0"/>
              <a:t> to </a:t>
            </a:r>
            <a:r>
              <a:rPr lang="fi-FI" dirty="0" err="1"/>
              <a:t>see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look</a:t>
            </a:r>
          </a:p>
          <a:p>
            <a:pPr marL="514350" indent="-514350">
              <a:buAutoNum type="arabicPeriod"/>
            </a:pPr>
            <a:r>
              <a:rPr lang="fi-FI" dirty="0"/>
              <a:t>I am </a:t>
            </a:r>
            <a:r>
              <a:rPr lang="fi-FI" dirty="0" err="1"/>
              <a:t>thinking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/>
              <a:t>I </a:t>
            </a:r>
            <a:r>
              <a:rPr lang="fi-FI" dirty="0" err="1"/>
              <a:t>saw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film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 dirty="0" err="1"/>
              <a:t>Sue</a:t>
            </a:r>
            <a:r>
              <a:rPr lang="fi-FI" dirty="0"/>
              <a:t> </a:t>
            </a:r>
            <a:r>
              <a:rPr lang="fi-FI" dirty="0" err="1"/>
              <a:t>wrote</a:t>
            </a:r>
            <a:r>
              <a:rPr lang="fi-FI" dirty="0"/>
              <a:t> to </a:t>
            </a:r>
          </a:p>
        </p:txBody>
      </p:sp>
    </p:spTree>
    <p:extLst>
      <p:ext uri="{BB962C8B-B14F-4D97-AF65-F5344CB8AC3E}">
        <p14:creationId xmlns:p14="http://schemas.microsoft.com/office/powerpoint/2010/main" val="275065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16115"/>
            <a:ext cx="10515600" cy="4571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6011776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11. Bob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born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12.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company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established</a:t>
            </a:r>
            <a:r>
              <a:rPr lang="fi-FI" dirty="0"/>
              <a:t>/</a:t>
            </a:r>
            <a:r>
              <a:rPr lang="fi-FI" dirty="0" err="1"/>
              <a:t>founded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vrt. ”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company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established</a:t>
            </a:r>
            <a:r>
              <a:rPr lang="fi-FI"/>
              <a:t>…”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13.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painted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14. </a:t>
            </a:r>
            <a:r>
              <a:rPr lang="fi-FI" dirty="0" err="1"/>
              <a:t>It’s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told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15. </a:t>
            </a:r>
            <a:r>
              <a:rPr lang="fi-FI" dirty="0" err="1"/>
              <a:t>It’s</a:t>
            </a:r>
            <a:r>
              <a:rPr lang="fi-FI" dirty="0"/>
              <a:t> </a:t>
            </a:r>
            <a:r>
              <a:rPr lang="fi-FI" dirty="0" err="1"/>
              <a:t>high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something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16. … </a:t>
            </a:r>
            <a:r>
              <a:rPr lang="fi-FI" dirty="0" err="1"/>
              <a:t>that</a:t>
            </a:r>
            <a:r>
              <a:rPr lang="fi-FI" dirty="0"/>
              <a:t> Sam (</a:t>
            </a:r>
            <a:r>
              <a:rPr lang="fi-FI" dirty="0" err="1"/>
              <a:t>should</a:t>
            </a:r>
            <a:r>
              <a:rPr lang="fi-FI" dirty="0"/>
              <a:t>)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promoted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17. …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 /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so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18. … he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/ </a:t>
            </a:r>
            <a:r>
              <a:rPr lang="fi-FI" dirty="0" err="1"/>
              <a:t>was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19. … he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come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20.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hadn’t</a:t>
            </a:r>
            <a:r>
              <a:rPr lang="fi-FI" dirty="0"/>
              <a:t> </a:t>
            </a:r>
            <a:r>
              <a:rPr lang="fi-FI" dirty="0" err="1"/>
              <a:t>seen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film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983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1132</Words>
  <Application>Microsoft Office PowerPoint</Application>
  <PresentationFormat>Laajakuva</PresentationFormat>
  <Paragraphs>98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Ehtolauseet: päälause vs. if/(when)-sivulause</vt:lpstr>
      <vt:lpstr>Tehtävä 2</vt:lpstr>
      <vt:lpstr>Testaa tehtävän 3 1) ja 4) -kohdissa tätä </vt:lpstr>
      <vt:lpstr>Tehtävä 3</vt:lpstr>
      <vt:lpstr>Muita ehtolauseen aloittavia fraaseja</vt:lpstr>
      <vt:lpstr>Tehtävä 4</vt:lpstr>
      <vt:lpstr>Englannin vs. suomen aikamuodot</vt:lpstr>
      <vt:lpstr>Tehtävä 5</vt:lpstr>
      <vt:lpstr>PowerPoint-esitys</vt:lpstr>
      <vt:lpstr>Tehtävä 38, s. 131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Kysymyslause: (W) + apuverbi + S(POTPA)</dc:title>
  <dc:creator>Franzon Päivi</dc:creator>
  <cp:lastModifiedBy>Franzon Päivi</cp:lastModifiedBy>
  <cp:revision>8</cp:revision>
  <dcterms:created xsi:type="dcterms:W3CDTF">2021-01-10T16:28:56Z</dcterms:created>
  <dcterms:modified xsi:type="dcterms:W3CDTF">2022-12-06T15:30:08Z</dcterms:modified>
</cp:coreProperties>
</file>