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5"/>
  </p:notesMasterIdLst>
  <p:sldIdLst>
    <p:sldId id="290" r:id="rId5"/>
    <p:sldId id="287" r:id="rId6"/>
    <p:sldId id="304" r:id="rId7"/>
    <p:sldId id="284" r:id="rId8"/>
    <p:sldId id="276" r:id="rId9"/>
    <p:sldId id="274" r:id="rId10"/>
    <p:sldId id="278" r:id="rId11"/>
    <p:sldId id="305" r:id="rId12"/>
    <p:sldId id="282" r:id="rId13"/>
    <p:sldId id="306" r:id="rId14"/>
    <p:sldId id="308" r:id="rId15"/>
    <p:sldId id="309" r:id="rId16"/>
    <p:sldId id="310" r:id="rId17"/>
    <p:sldId id="307" r:id="rId18"/>
    <p:sldId id="312" r:id="rId19"/>
    <p:sldId id="313" r:id="rId20"/>
    <p:sldId id="315" r:id="rId21"/>
    <p:sldId id="316" r:id="rId22"/>
    <p:sldId id="285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 Kuusinen" initials="MK" lastIdx="7" clrIdx="0">
    <p:extLst>
      <p:ext uri="{19B8F6BF-5375-455C-9EA6-DF929625EA0E}">
        <p15:presenceInfo xmlns:p15="http://schemas.microsoft.com/office/powerpoint/2012/main" userId="S::mari.kuusinen@drum.fi::fc59c66f-b195-41f9-abcf-090556979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F7F8F9"/>
    <a:srgbClr val="00A69A"/>
    <a:srgbClr val="23A4A2"/>
    <a:srgbClr val="008080"/>
    <a:srgbClr val="E70D65"/>
    <a:srgbClr val="F5F5F5"/>
    <a:srgbClr val="4D9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0B65A-C2E9-4004-802A-C1DEADD331E4}" v="11" dt="2020-11-24T13:17:31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7" autoAdjust="0"/>
    <p:restoredTop sz="94966"/>
  </p:normalViewPr>
  <p:slideViewPr>
    <p:cSldViewPr snapToGrid="0">
      <p:cViewPr varScale="1">
        <p:scale>
          <a:sx n="77" d="100"/>
          <a:sy n="77" d="100"/>
        </p:scale>
        <p:origin x="114" y="1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ötkö Ville" userId="4dc8d589-a341-4c05-a75b-2e8850925a96" providerId="ADAL" clId="{F310B65A-C2E9-4004-802A-C1DEADD331E4}"/>
    <pc:docChg chg="undo custSel modSld">
      <pc:chgData name="Rötkö Ville" userId="4dc8d589-a341-4c05-a75b-2e8850925a96" providerId="ADAL" clId="{F310B65A-C2E9-4004-802A-C1DEADD331E4}" dt="2020-11-24T13:18:59.427" v="888" actId="1076"/>
      <pc:docMkLst>
        <pc:docMk/>
      </pc:docMkLst>
      <pc:sldChg chg="addSp delSp modSp mod">
        <pc:chgData name="Rötkö Ville" userId="4dc8d589-a341-4c05-a75b-2e8850925a96" providerId="ADAL" clId="{F310B65A-C2E9-4004-802A-C1DEADD331E4}" dt="2020-11-24T13:18:59.427" v="888" actId="1076"/>
        <pc:sldMkLst>
          <pc:docMk/>
          <pc:sldMk cId="1213669678" sldId="282"/>
        </pc:sldMkLst>
        <pc:spChg chg="add del mod">
          <ac:chgData name="Rötkö Ville" userId="4dc8d589-a341-4c05-a75b-2e8850925a96" providerId="ADAL" clId="{F310B65A-C2E9-4004-802A-C1DEADD331E4}" dt="2020-11-24T13:11:41.207" v="484" actId="478"/>
          <ac:spMkLst>
            <pc:docMk/>
            <pc:sldMk cId="1213669678" sldId="282"/>
            <ac:spMk id="2" creationId="{8FA149B2-3ECF-4B34-A078-4C16B4A97016}"/>
          </ac:spMkLst>
        </pc:spChg>
        <pc:spChg chg="mod">
          <ac:chgData name="Rötkö Ville" userId="4dc8d589-a341-4c05-a75b-2e8850925a96" providerId="ADAL" clId="{F310B65A-C2E9-4004-802A-C1DEADD331E4}" dt="2020-11-24T13:18:56.485" v="887" actId="14100"/>
          <ac:spMkLst>
            <pc:docMk/>
            <pc:sldMk cId="1213669678" sldId="282"/>
            <ac:spMk id="3" creationId="{6DC5864C-59DF-3D4D-AEEA-51EA9EE56B94}"/>
          </ac:spMkLst>
        </pc:spChg>
        <pc:spChg chg="mod">
          <ac:chgData name="Rötkö Ville" userId="4dc8d589-a341-4c05-a75b-2e8850925a96" providerId="ADAL" clId="{F310B65A-C2E9-4004-802A-C1DEADD331E4}" dt="2020-11-24T13:11:32.456" v="480" actId="1076"/>
          <ac:spMkLst>
            <pc:docMk/>
            <pc:sldMk cId="1213669678" sldId="282"/>
            <ac:spMk id="13" creationId="{D4E1D9DA-61E5-CE4C-9E91-D00FE31FBE2B}"/>
          </ac:spMkLst>
        </pc:spChg>
        <pc:picChg chg="del">
          <ac:chgData name="Rötkö Ville" userId="4dc8d589-a341-4c05-a75b-2e8850925a96" providerId="ADAL" clId="{F310B65A-C2E9-4004-802A-C1DEADD331E4}" dt="2020-11-24T13:11:16.854" v="474" actId="478"/>
          <ac:picMkLst>
            <pc:docMk/>
            <pc:sldMk cId="1213669678" sldId="282"/>
            <ac:picMk id="6" creationId="{714FE46C-112C-7C4E-B30E-1A0233B30734}"/>
          </ac:picMkLst>
        </pc:picChg>
        <pc:picChg chg="add mod">
          <ac:chgData name="Rötkö Ville" userId="4dc8d589-a341-4c05-a75b-2e8850925a96" providerId="ADAL" clId="{F310B65A-C2E9-4004-802A-C1DEADD331E4}" dt="2020-11-24T13:18:59.427" v="888" actId="1076"/>
          <ac:picMkLst>
            <pc:docMk/>
            <pc:sldMk cId="1213669678" sldId="282"/>
            <ac:picMk id="7" creationId="{98B76EEE-69CC-42C9-B0C4-499A2DA30A0B}"/>
          </ac:picMkLst>
        </pc:picChg>
      </pc:sldChg>
      <pc:sldChg chg="modSp mod">
        <pc:chgData name="Rötkö Ville" userId="4dc8d589-a341-4c05-a75b-2e8850925a96" providerId="ADAL" clId="{F310B65A-C2E9-4004-802A-C1DEADD331E4}" dt="2020-11-24T13:17:52.301" v="817" actId="20577"/>
        <pc:sldMkLst>
          <pc:docMk/>
          <pc:sldMk cId="1847569571" sldId="285"/>
        </pc:sldMkLst>
        <pc:spChg chg="mod">
          <ac:chgData name="Rötkö Ville" userId="4dc8d589-a341-4c05-a75b-2e8850925a96" providerId="ADAL" clId="{F310B65A-C2E9-4004-802A-C1DEADD331E4}" dt="2020-11-24T13:17:52.301" v="817" actId="20577"/>
          <ac:spMkLst>
            <pc:docMk/>
            <pc:sldMk cId="1847569571" sldId="285"/>
            <ac:spMk id="14" creationId="{B824B223-02AC-8D40-BC68-CEA1EE9CFEBE}"/>
          </ac:spMkLst>
        </pc:spChg>
        <pc:spChg chg="mod">
          <ac:chgData name="Rötkö Ville" userId="4dc8d589-a341-4c05-a75b-2e8850925a96" providerId="ADAL" clId="{F310B65A-C2E9-4004-802A-C1DEADD331E4}" dt="2020-11-24T13:17:03.194" v="696" actId="20577"/>
          <ac:spMkLst>
            <pc:docMk/>
            <pc:sldMk cId="1847569571" sldId="285"/>
            <ac:spMk id="15" creationId="{D73B8F72-66DC-4D43-B03E-3F0C36E978FA}"/>
          </ac:spMkLst>
        </pc:spChg>
      </pc:sldChg>
      <pc:sldChg chg="modSp mod">
        <pc:chgData name="Rötkö Ville" userId="4dc8d589-a341-4c05-a75b-2e8850925a96" providerId="ADAL" clId="{F310B65A-C2E9-4004-802A-C1DEADD331E4}" dt="2020-11-24T13:16:09.021" v="614" actId="14100"/>
        <pc:sldMkLst>
          <pc:docMk/>
          <pc:sldMk cId="3620572038" sldId="316"/>
        </pc:sldMkLst>
        <pc:spChg chg="mod">
          <ac:chgData name="Rötkö Ville" userId="4dc8d589-a341-4c05-a75b-2e8850925a96" providerId="ADAL" clId="{F310B65A-C2E9-4004-802A-C1DEADD331E4}" dt="2020-11-24T13:16:09.021" v="614" actId="14100"/>
          <ac:spMkLst>
            <pc:docMk/>
            <pc:sldMk cId="3620572038" sldId="316"/>
            <ac:spMk id="3" creationId="{34793AEB-3D86-4F58-AA17-73CD15B053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B3EA4-FF38-4EA9-9739-6E5B9063902D}" type="datetimeFigureOut">
              <a:rPr lang="fi-FI" smtClean="0"/>
              <a:t>24.11.2020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E6F20-FEAD-4257-9A65-BF7ACCE676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71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817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30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22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6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Työkalun kehitystyö jatkuu monella muullakin saralla: Parhaillaan esimerkiksi keskustelutoimintoa kehitetään mahdollistamaan entistä sujuvamman ja reaaliaikaisen keskustelun ohjaajan ja asiakkaan välillä. Yksilöohjauksen lisäksi työkalua voi pian myös hyödyntää ryhmäohjauksessa.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2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727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74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40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E6F20-FEAD-4257-9A65-BF7ACCE6760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94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8104A-71D4-4BBA-A26A-1803DFA9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1D2D9B-0E4B-46E2-BFC8-F140C8A0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014"/>
            <a:ext cx="8366760" cy="4351338"/>
          </a:xfrm>
        </p:spPr>
        <p:txBody>
          <a:bodyPr/>
          <a:lstStyle>
            <a:lvl1pPr>
              <a:lnSpc>
                <a:spcPct val="110000"/>
              </a:lnSpc>
              <a:buClr>
                <a:schemeClr val="bg2"/>
              </a:buClr>
              <a:defRPr sz="1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defRPr sz="1600"/>
            </a:lvl2pPr>
            <a:lvl3pPr>
              <a:lnSpc>
                <a:spcPct val="110000"/>
              </a:lnSpc>
              <a:defRPr sz="15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3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A2A4D1A-E34B-6F4F-AA37-AC84B7597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73205" r="-587" b="7386"/>
          <a:stretch/>
        </p:blipFill>
        <p:spPr>
          <a:xfrm>
            <a:off x="0" y="6734564"/>
            <a:ext cx="12275127" cy="130523"/>
          </a:xfrm>
          <a:prstGeom prst="rect">
            <a:avLst/>
          </a:prstGeom>
        </p:spPr>
      </p:pic>
      <p:pic>
        <p:nvPicPr>
          <p:cNvPr id="57" name="Kuva 5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64A417F-6DAE-C94B-AC60-6D58CAD121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00" y="6425017"/>
            <a:ext cx="1478615" cy="278606"/>
          </a:xfrm>
          <a:prstGeom prst="rect">
            <a:avLst/>
          </a:prstGeom>
        </p:spPr>
      </p:pic>
      <p:sp>
        <p:nvSpPr>
          <p:cNvPr id="59" name="Dian numeron paikkamerkki 5">
            <a:extLst>
              <a:ext uri="{FF2B5EF4-FFF2-40B4-BE49-F238E27FC236}">
                <a16:creationId xmlns:a16="http://schemas.microsoft.com/office/drawing/2014/main" id="{62FD4226-1655-9243-81E5-AA40109D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  <a:prstGeom prst="rect">
            <a:avLst/>
          </a:prstGeom>
          <a:noFill/>
        </p:spPr>
        <p:txBody>
          <a:bodyPr vert="horz" lIns="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4DEED4AD-6061-4444-A4D9-4EECDD8F67DA}" type="slidenum">
              <a:rPr lang="fi-FI"/>
              <a:pPr/>
              <a:t>‹#›</a:t>
            </a:fld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33438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n paikkamerkki 5">
            <a:extLst>
              <a:ext uri="{FF2B5EF4-FFF2-40B4-BE49-F238E27FC236}">
                <a16:creationId xmlns:a16="http://schemas.microsoft.com/office/drawing/2014/main" id="{4DCA7A7A-CCB8-364E-9E26-4B734E358C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6" t="5221" r="6336" b="22156"/>
          <a:stretch/>
        </p:blipFill>
        <p:spPr>
          <a:xfrm flipH="1">
            <a:off x="0" y="-61006"/>
            <a:ext cx="12192000" cy="5903913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8128FAF-F69A-EA40-A3D3-D29312827B39}"/>
              </a:ext>
            </a:extLst>
          </p:cNvPr>
          <p:cNvSpPr/>
          <p:nvPr userDrawn="1"/>
        </p:nvSpPr>
        <p:spPr>
          <a:xfrm>
            <a:off x="0" y="5904487"/>
            <a:ext cx="12192000" cy="953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Puolivapaa piirto 38">
            <a:extLst>
              <a:ext uri="{FF2B5EF4-FFF2-40B4-BE49-F238E27FC236}">
                <a16:creationId xmlns:a16="http://schemas.microsoft.com/office/drawing/2014/main" id="{CC7E6407-79EB-A941-8A70-F5A09C18C5A0}"/>
              </a:ext>
            </a:extLst>
          </p:cNvPr>
          <p:cNvSpPr/>
          <p:nvPr userDrawn="1"/>
        </p:nvSpPr>
        <p:spPr>
          <a:xfrm>
            <a:off x="851683" y="-61006"/>
            <a:ext cx="11340317" cy="6097308"/>
          </a:xfrm>
          <a:custGeom>
            <a:avLst/>
            <a:gdLst>
              <a:gd name="connsiteX0" fmla="*/ 9788587 w 11340317"/>
              <a:gd name="connsiteY0" fmla="*/ 0 h 6097308"/>
              <a:gd name="connsiteX1" fmla="*/ 11340317 w 11340317"/>
              <a:gd name="connsiteY1" fmla="*/ 0 h 6097308"/>
              <a:gd name="connsiteX2" fmla="*/ 11340317 w 11340317"/>
              <a:gd name="connsiteY2" fmla="*/ 6097308 h 6097308"/>
              <a:gd name="connsiteX3" fmla="*/ 0 w 11340317"/>
              <a:gd name="connsiteY3" fmla="*/ 6097308 h 6097308"/>
              <a:gd name="connsiteX4" fmla="*/ 0 w 11340317"/>
              <a:gd name="connsiteY4" fmla="*/ 5987466 h 6097308"/>
              <a:gd name="connsiteX5" fmla="*/ 2360712 w 11340317"/>
              <a:gd name="connsiteY5" fmla="*/ 5907108 h 6097308"/>
              <a:gd name="connsiteX6" fmla="*/ 4683613 w 11340317"/>
              <a:gd name="connsiteY6" fmla="*/ 5561176 h 6097308"/>
              <a:gd name="connsiteX7" fmla="*/ 6958490 w 11340317"/>
              <a:gd name="connsiteY7" fmla="*/ 3623522 h 6097308"/>
              <a:gd name="connsiteX8" fmla="*/ 9505354 w 11340317"/>
              <a:gd name="connsiteY8" fmla="*/ 220289 h 6097308"/>
              <a:gd name="connsiteX9" fmla="*/ 9788587 w 11340317"/>
              <a:gd name="connsiteY9" fmla="*/ 0 h 609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40317" h="6097308">
                <a:moveTo>
                  <a:pt x="9788587" y="0"/>
                </a:moveTo>
                <a:lnTo>
                  <a:pt x="11340317" y="0"/>
                </a:lnTo>
                <a:lnTo>
                  <a:pt x="11340317" y="6097308"/>
                </a:lnTo>
                <a:lnTo>
                  <a:pt x="0" y="6097308"/>
                </a:lnTo>
                <a:lnTo>
                  <a:pt x="0" y="5987466"/>
                </a:lnTo>
                <a:cubicBezTo>
                  <a:pt x="17030" y="5986337"/>
                  <a:pt x="2062718" y="5920682"/>
                  <a:pt x="2360712" y="5907108"/>
                </a:cubicBezTo>
                <a:cubicBezTo>
                  <a:pt x="3509639" y="5854774"/>
                  <a:pt x="4323718" y="5716802"/>
                  <a:pt x="4683613" y="5561176"/>
                </a:cubicBezTo>
                <a:cubicBezTo>
                  <a:pt x="5043508" y="5405550"/>
                  <a:pt x="6158229" y="4931222"/>
                  <a:pt x="6958490" y="3623522"/>
                </a:cubicBezTo>
                <a:cubicBezTo>
                  <a:pt x="7482291" y="2688991"/>
                  <a:pt x="8218650" y="1278617"/>
                  <a:pt x="9505354" y="220289"/>
                </a:cubicBezTo>
                <a:lnTo>
                  <a:pt x="9788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1477CC92-D95E-B14F-BD93-D1D113021E20}"/>
              </a:ext>
            </a:extLst>
          </p:cNvPr>
          <p:cNvGrpSpPr/>
          <p:nvPr userDrawn="1"/>
        </p:nvGrpSpPr>
        <p:grpSpPr>
          <a:xfrm>
            <a:off x="1168111" y="6026400"/>
            <a:ext cx="9718124" cy="734598"/>
            <a:chOff x="973711" y="6020446"/>
            <a:chExt cx="10212838" cy="771994"/>
          </a:xfrm>
        </p:grpSpPr>
        <p:grpSp>
          <p:nvGrpSpPr>
            <p:cNvPr id="5" name="Ryhmä 4">
              <a:extLst>
                <a:ext uri="{FF2B5EF4-FFF2-40B4-BE49-F238E27FC236}">
                  <a16:creationId xmlns:a16="http://schemas.microsoft.com/office/drawing/2014/main" id="{59B2C264-425C-4242-8FE3-D51CCF99E909}"/>
                </a:ext>
              </a:extLst>
            </p:cNvPr>
            <p:cNvGrpSpPr/>
            <p:nvPr userDrawn="1"/>
          </p:nvGrpSpPr>
          <p:grpSpPr>
            <a:xfrm>
              <a:off x="973711" y="6085246"/>
              <a:ext cx="2617101" cy="707194"/>
              <a:chOff x="8528931" y="6027646"/>
              <a:chExt cx="2617101" cy="707194"/>
            </a:xfrm>
          </p:grpSpPr>
          <p:pic>
            <p:nvPicPr>
              <p:cNvPr id="15" name="Kuva 14">
                <a:extLst>
                  <a:ext uri="{FF2B5EF4-FFF2-40B4-BE49-F238E27FC236}">
                    <a16:creationId xmlns:a16="http://schemas.microsoft.com/office/drawing/2014/main" id="{4781212F-4867-4D44-890B-383573344DD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707" t="88826" r="15906" b="4038"/>
              <a:stretch/>
            </p:blipFill>
            <p:spPr>
              <a:xfrm>
                <a:off x="9773403" y="6027646"/>
                <a:ext cx="1372629" cy="707194"/>
              </a:xfrm>
              <a:prstGeom prst="rect">
                <a:avLst/>
              </a:prstGeom>
            </p:spPr>
          </p:pic>
          <p:pic>
            <p:nvPicPr>
              <p:cNvPr id="4" name="Kuva 3">
                <a:extLst>
                  <a:ext uri="{FF2B5EF4-FFF2-40B4-BE49-F238E27FC236}">
                    <a16:creationId xmlns:a16="http://schemas.microsoft.com/office/drawing/2014/main" id="{1229D5CD-2D10-1849-BE1F-1E40BC06DE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0850" y="6036589"/>
                <a:ext cx="488303" cy="568919"/>
              </a:xfrm>
              <a:prstGeom prst="rect">
                <a:avLst/>
              </a:prstGeom>
            </p:spPr>
          </p:pic>
          <p:pic>
            <p:nvPicPr>
              <p:cNvPr id="18" name="Kuva 17">
                <a:extLst>
                  <a:ext uri="{FF2B5EF4-FFF2-40B4-BE49-F238E27FC236}">
                    <a16:creationId xmlns:a16="http://schemas.microsoft.com/office/drawing/2014/main" id="{7B8C7F23-9FF2-7843-B9DA-147CACEAAC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528931" y="6068048"/>
                <a:ext cx="426711" cy="537460"/>
              </a:xfrm>
              <a:prstGeom prst="rect">
                <a:avLst/>
              </a:prstGeom>
            </p:spPr>
          </p:pic>
        </p:grp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08FB3611-66C7-9B4C-BD68-A9BE238C9A2D}"/>
                </a:ext>
              </a:extLst>
            </p:cNvPr>
            <p:cNvGrpSpPr/>
            <p:nvPr userDrawn="1"/>
          </p:nvGrpSpPr>
          <p:grpSpPr>
            <a:xfrm>
              <a:off x="3599138" y="6020446"/>
              <a:ext cx="7587411" cy="750394"/>
              <a:chOff x="3599138" y="5962846"/>
              <a:chExt cx="7587411" cy="750394"/>
            </a:xfrm>
          </p:grpSpPr>
          <p:pic>
            <p:nvPicPr>
              <p:cNvPr id="10" name="Kuva 9">
                <a:extLst>
                  <a:ext uri="{FF2B5EF4-FFF2-40B4-BE49-F238E27FC236}">
                    <a16:creationId xmlns:a16="http://schemas.microsoft.com/office/drawing/2014/main" id="{5E90EB00-257D-D34D-A00E-A8AD0DF71B4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8" t="88826" r="45474" b="4038"/>
              <a:stretch/>
            </p:blipFill>
            <p:spPr>
              <a:xfrm>
                <a:off x="7959212" y="5984446"/>
                <a:ext cx="1717482" cy="707194"/>
              </a:xfrm>
              <a:prstGeom prst="rect">
                <a:avLst/>
              </a:prstGeom>
            </p:spPr>
          </p:pic>
          <p:pic>
            <p:nvPicPr>
              <p:cNvPr id="12" name="Kuva 11">
                <a:extLst>
                  <a:ext uri="{FF2B5EF4-FFF2-40B4-BE49-F238E27FC236}">
                    <a16:creationId xmlns:a16="http://schemas.microsoft.com/office/drawing/2014/main" id="{9FA0833C-C087-884F-8FB7-6CB5ACF6E20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48" t="88826" r="58472" b="4038"/>
              <a:stretch/>
            </p:blipFill>
            <p:spPr>
              <a:xfrm>
                <a:off x="5237148" y="6006046"/>
                <a:ext cx="1820849" cy="707194"/>
              </a:xfrm>
              <a:prstGeom prst="rect">
                <a:avLst/>
              </a:prstGeom>
            </p:spPr>
          </p:pic>
          <p:pic>
            <p:nvPicPr>
              <p:cNvPr id="13" name="Kuva 12">
                <a:extLst>
                  <a:ext uri="{FF2B5EF4-FFF2-40B4-BE49-F238E27FC236}">
                    <a16:creationId xmlns:a16="http://schemas.microsoft.com/office/drawing/2014/main" id="{ADD32EFD-AA48-9B44-907A-7979FC8B721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21" t="88826" r="72252" b="4038"/>
              <a:stretch/>
            </p:blipFill>
            <p:spPr>
              <a:xfrm>
                <a:off x="9676694" y="5962846"/>
                <a:ext cx="1509855" cy="707194"/>
              </a:xfrm>
              <a:prstGeom prst="rect">
                <a:avLst/>
              </a:prstGeom>
            </p:spPr>
          </p:pic>
          <p:pic>
            <p:nvPicPr>
              <p:cNvPr id="14" name="Kuva 13">
                <a:extLst>
                  <a:ext uri="{FF2B5EF4-FFF2-40B4-BE49-F238E27FC236}">
                    <a16:creationId xmlns:a16="http://schemas.microsoft.com/office/drawing/2014/main" id="{FFF4FE96-B9E9-FB42-B89E-5F8BD23191A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26" t="88826" r="39156" b="4038"/>
              <a:stretch/>
            </p:blipFill>
            <p:spPr>
              <a:xfrm>
                <a:off x="7045125" y="6006046"/>
                <a:ext cx="834887" cy="707194"/>
              </a:xfrm>
              <a:prstGeom prst="rect">
                <a:avLst/>
              </a:prstGeom>
            </p:spPr>
          </p:pic>
          <p:pic>
            <p:nvPicPr>
              <p:cNvPr id="17" name="Kuva 16">
                <a:extLst>
                  <a:ext uri="{FF2B5EF4-FFF2-40B4-BE49-F238E27FC236}">
                    <a16:creationId xmlns:a16="http://schemas.microsoft.com/office/drawing/2014/main" id="{935234B3-0E80-2044-99D2-97BAA2795FE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45" t="88826" r="27120" b="4038"/>
              <a:stretch/>
            </p:blipFill>
            <p:spPr>
              <a:xfrm>
                <a:off x="3599138" y="6006046"/>
                <a:ext cx="1590261" cy="707194"/>
              </a:xfrm>
              <a:prstGeom prst="rect">
                <a:avLst/>
              </a:prstGeom>
            </p:spPr>
          </p:pic>
        </p:grpSp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id="{B273A6BD-D560-984F-8AC7-E692AB0BE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120" y="4493765"/>
            <a:ext cx="3669535" cy="974268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8104A-71D4-4BBA-A26A-1803DFA9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1D2D9B-0E4B-46E2-BFC8-F140C8A0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014"/>
            <a:ext cx="8366760" cy="4351338"/>
          </a:xfrm>
        </p:spPr>
        <p:txBody>
          <a:bodyPr/>
          <a:lstStyle>
            <a:lvl1pPr>
              <a:lnSpc>
                <a:spcPct val="110000"/>
              </a:lnSpc>
              <a:buClr>
                <a:schemeClr val="bg2"/>
              </a:buClr>
              <a:defRPr sz="1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defRPr sz="1600"/>
            </a:lvl2pPr>
            <a:lvl3pPr>
              <a:lnSpc>
                <a:spcPct val="110000"/>
              </a:lnSpc>
              <a:defRPr sz="15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3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A2A4D1A-E34B-6F4F-AA37-AC84B7597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73205" r="-587" b="7386"/>
          <a:stretch/>
        </p:blipFill>
        <p:spPr>
          <a:xfrm>
            <a:off x="0" y="6734564"/>
            <a:ext cx="12275127" cy="130523"/>
          </a:xfrm>
          <a:prstGeom prst="rect">
            <a:avLst/>
          </a:prstGeom>
        </p:spPr>
      </p:pic>
      <p:pic>
        <p:nvPicPr>
          <p:cNvPr id="57" name="Kuva 5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64A417F-6DAE-C94B-AC60-6D58CAD121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00" y="6425017"/>
            <a:ext cx="1478615" cy="278606"/>
          </a:xfrm>
          <a:prstGeom prst="rect">
            <a:avLst/>
          </a:prstGeom>
        </p:spPr>
      </p:pic>
      <p:sp>
        <p:nvSpPr>
          <p:cNvPr id="59" name="Dian numeron paikkamerkki 5">
            <a:extLst>
              <a:ext uri="{FF2B5EF4-FFF2-40B4-BE49-F238E27FC236}">
                <a16:creationId xmlns:a16="http://schemas.microsoft.com/office/drawing/2014/main" id="{62FD4226-1655-9243-81E5-AA40109D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  <a:prstGeom prst="rect">
            <a:avLst/>
          </a:prstGeom>
          <a:noFill/>
        </p:spPr>
        <p:txBody>
          <a:bodyPr vert="horz" lIns="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4DEED4AD-6061-4444-A4D9-4EECDD8F67DA}" type="slidenum">
              <a:rPr lang="fi-FI"/>
              <a:pPr/>
              <a:t>‹#›</a:t>
            </a:fld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33438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5832667-CB0A-3146-855F-86367F4DF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t="22932" r="2197" b="6673"/>
          <a:stretch/>
        </p:blipFill>
        <p:spPr>
          <a:xfrm>
            <a:off x="0" y="-1"/>
            <a:ext cx="11186771" cy="6858001"/>
          </a:xfrm>
          <a:prstGeom prst="rect">
            <a:avLst/>
          </a:prstGeom>
        </p:spPr>
      </p:pic>
      <p:sp>
        <p:nvSpPr>
          <p:cNvPr id="14" name="Puolivapaa piirto 13">
            <a:extLst>
              <a:ext uri="{FF2B5EF4-FFF2-40B4-BE49-F238E27FC236}">
                <a16:creationId xmlns:a16="http://schemas.microsoft.com/office/drawing/2014/main" id="{40006769-4247-4C4F-B3DD-3FC8C20F7F08}"/>
              </a:ext>
            </a:extLst>
          </p:cNvPr>
          <p:cNvSpPr/>
          <p:nvPr userDrawn="1"/>
        </p:nvSpPr>
        <p:spPr>
          <a:xfrm>
            <a:off x="10147916" y="-1"/>
            <a:ext cx="2058258" cy="6858000"/>
          </a:xfrm>
          <a:custGeom>
            <a:avLst/>
            <a:gdLst>
              <a:gd name="connsiteX0" fmla="*/ 910103 w 2058258"/>
              <a:gd name="connsiteY0" fmla="*/ 0 h 6858000"/>
              <a:gd name="connsiteX1" fmla="*/ 1039407 w 2058258"/>
              <a:gd name="connsiteY1" fmla="*/ 0 h 6858000"/>
              <a:gd name="connsiteX2" fmla="*/ 1230010 w 2058258"/>
              <a:gd name="connsiteY2" fmla="*/ 0 h 6858000"/>
              <a:gd name="connsiteX3" fmla="*/ 2058258 w 2058258"/>
              <a:gd name="connsiteY3" fmla="*/ 0 h 6858000"/>
              <a:gd name="connsiteX4" fmla="*/ 2058258 w 2058258"/>
              <a:gd name="connsiteY4" fmla="*/ 6858000 h 6858000"/>
              <a:gd name="connsiteX5" fmla="*/ 1230010 w 2058258"/>
              <a:gd name="connsiteY5" fmla="*/ 6858000 h 6858000"/>
              <a:gd name="connsiteX6" fmla="*/ 1039407 w 2058258"/>
              <a:gd name="connsiteY6" fmla="*/ 6858000 h 6858000"/>
              <a:gd name="connsiteX7" fmla="*/ 152686 w 2058258"/>
              <a:gd name="connsiteY7" fmla="*/ 6858000 h 6858000"/>
              <a:gd name="connsiteX8" fmla="*/ 176936 w 2058258"/>
              <a:gd name="connsiteY8" fmla="*/ 6753536 h 6858000"/>
              <a:gd name="connsiteX9" fmla="*/ 232467 w 2058258"/>
              <a:gd name="connsiteY9" fmla="*/ 6169380 h 6858000"/>
              <a:gd name="connsiteX10" fmla="*/ 16909 w 2058258"/>
              <a:gd name="connsiteY10" fmla="*/ 3888888 h 6858000"/>
              <a:gd name="connsiteX11" fmla="*/ 774837 w 2058258"/>
              <a:gd name="connsiteY11" fmla="*/ 1593939 h 6858000"/>
              <a:gd name="connsiteX12" fmla="*/ 915932 w 2058258"/>
              <a:gd name="connsiteY12" fmla="*/ 1221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258" h="6858000">
                <a:moveTo>
                  <a:pt x="910103" y="0"/>
                </a:moveTo>
                <a:lnTo>
                  <a:pt x="1039407" y="0"/>
                </a:lnTo>
                <a:lnTo>
                  <a:pt x="1230010" y="0"/>
                </a:lnTo>
                <a:lnTo>
                  <a:pt x="2058258" y="0"/>
                </a:lnTo>
                <a:lnTo>
                  <a:pt x="2058258" y="6858000"/>
                </a:lnTo>
                <a:lnTo>
                  <a:pt x="1230010" y="6858000"/>
                </a:lnTo>
                <a:lnTo>
                  <a:pt x="1039407" y="6858000"/>
                </a:lnTo>
                <a:lnTo>
                  <a:pt x="152686" y="6858000"/>
                </a:lnTo>
                <a:lnTo>
                  <a:pt x="176936" y="6753536"/>
                </a:lnTo>
                <a:cubicBezTo>
                  <a:pt x="209528" y="6592826"/>
                  <a:pt x="234396" y="6396034"/>
                  <a:pt x="232467" y="6169380"/>
                </a:cubicBezTo>
                <a:cubicBezTo>
                  <a:pt x="227765" y="5616771"/>
                  <a:pt x="-73486" y="4651461"/>
                  <a:pt x="16909" y="3888888"/>
                </a:cubicBezTo>
                <a:cubicBezTo>
                  <a:pt x="107305" y="3126315"/>
                  <a:pt x="626866" y="2260818"/>
                  <a:pt x="774837" y="1593939"/>
                </a:cubicBezTo>
                <a:cubicBezTo>
                  <a:pt x="904312" y="1010419"/>
                  <a:pt x="935214" y="644409"/>
                  <a:pt x="915932" y="122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A293B0C-CE1A-174F-92E9-F5D3C82B0ADA}"/>
              </a:ext>
            </a:extLst>
          </p:cNvPr>
          <p:cNvSpPr txBox="1"/>
          <p:nvPr userDrawn="1"/>
        </p:nvSpPr>
        <p:spPr>
          <a:xfrm>
            <a:off x="7266936" y="759073"/>
            <a:ext cx="3937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>
                <a:solidFill>
                  <a:schemeClr val="bg1"/>
                </a:solidFill>
              </a:rPr>
              <a:t>Henkilökohtaista ohjausta luottamuksellisesti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E64390E-51E5-A34F-BC66-364686CFE3DB}"/>
              </a:ext>
            </a:extLst>
          </p:cNvPr>
          <p:cNvSpPr/>
          <p:nvPr userDrawn="1"/>
        </p:nvSpPr>
        <p:spPr>
          <a:xfrm>
            <a:off x="7375813" y="2335292"/>
            <a:ext cx="1680117" cy="81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Dian numeron paikkamerkki 5">
            <a:extLst>
              <a:ext uri="{FF2B5EF4-FFF2-40B4-BE49-F238E27FC236}">
                <a16:creationId xmlns:a16="http://schemas.microsoft.com/office/drawing/2014/main" id="{62FD4226-1655-9243-81E5-AA40109D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  <a:prstGeom prst="rect">
            <a:avLst/>
          </a:prstGeom>
          <a:noFill/>
        </p:spPr>
        <p:txBody>
          <a:bodyPr vert="horz" lIns="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4DEED4AD-6061-4444-A4D9-4EECDD8F67DA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F34F13D-0E9E-9442-AA2A-218869C3F9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00" y="6425017"/>
            <a:ext cx="1478615" cy="27860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AA98848-09E8-3C4A-BD2F-88C5BCCD8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73205" r="-587" b="7386"/>
          <a:stretch/>
        </p:blipFill>
        <p:spPr>
          <a:xfrm>
            <a:off x="0" y="6734564"/>
            <a:ext cx="12275127" cy="1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6E992034-7E0B-9E4C-A349-5F30550F3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835" r="1153" b="12375"/>
          <a:stretch/>
        </p:blipFill>
        <p:spPr>
          <a:xfrm>
            <a:off x="-1" y="-5667"/>
            <a:ext cx="12192000" cy="6117709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8128FAF-F69A-EA40-A3D3-D29312827B39}"/>
              </a:ext>
            </a:extLst>
          </p:cNvPr>
          <p:cNvSpPr/>
          <p:nvPr userDrawn="1"/>
        </p:nvSpPr>
        <p:spPr>
          <a:xfrm>
            <a:off x="0" y="5649131"/>
            <a:ext cx="12192000" cy="120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180D606-C0C0-E14F-B783-871D43E893A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10056" y="5824617"/>
            <a:ext cx="6207239" cy="19464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Ohjaustaverkossa.fi -palvelua kehittävät yhteistyössä seuraavat tahot: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8890B8A4-ED53-364C-A10F-E72B953CB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44020" y="2569635"/>
            <a:ext cx="7249516" cy="504195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F8BF6259-1AA3-5341-BE69-40FED0712773}"/>
              </a:ext>
            </a:extLst>
          </p:cNvPr>
          <p:cNvGrpSpPr/>
          <p:nvPr userDrawn="1"/>
        </p:nvGrpSpPr>
        <p:grpSpPr>
          <a:xfrm>
            <a:off x="1168111" y="6026400"/>
            <a:ext cx="9718124" cy="734598"/>
            <a:chOff x="973711" y="6020446"/>
            <a:chExt cx="10212838" cy="771994"/>
          </a:xfrm>
        </p:grpSpPr>
        <p:grpSp>
          <p:nvGrpSpPr>
            <p:cNvPr id="26" name="Ryhmä 25">
              <a:extLst>
                <a:ext uri="{FF2B5EF4-FFF2-40B4-BE49-F238E27FC236}">
                  <a16:creationId xmlns:a16="http://schemas.microsoft.com/office/drawing/2014/main" id="{3974EA0E-7C22-FD47-883C-1EE733A4EE2F}"/>
                </a:ext>
              </a:extLst>
            </p:cNvPr>
            <p:cNvGrpSpPr/>
            <p:nvPr userDrawn="1"/>
          </p:nvGrpSpPr>
          <p:grpSpPr>
            <a:xfrm>
              <a:off x="973711" y="6085246"/>
              <a:ext cx="2617101" cy="707194"/>
              <a:chOff x="8528931" y="6027646"/>
              <a:chExt cx="2617101" cy="707194"/>
            </a:xfrm>
          </p:grpSpPr>
          <p:pic>
            <p:nvPicPr>
              <p:cNvPr id="33" name="Kuva 32">
                <a:extLst>
                  <a:ext uri="{FF2B5EF4-FFF2-40B4-BE49-F238E27FC236}">
                    <a16:creationId xmlns:a16="http://schemas.microsoft.com/office/drawing/2014/main" id="{9DE2FBCF-B46B-8246-9991-4A5703E5B4D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707" t="88826" r="15906" b="4038"/>
              <a:stretch/>
            </p:blipFill>
            <p:spPr>
              <a:xfrm>
                <a:off x="9773403" y="6027646"/>
                <a:ext cx="1372629" cy="707194"/>
              </a:xfrm>
              <a:prstGeom prst="rect">
                <a:avLst/>
              </a:prstGeom>
            </p:spPr>
          </p:pic>
          <p:pic>
            <p:nvPicPr>
              <p:cNvPr id="34" name="Kuva 33">
                <a:extLst>
                  <a:ext uri="{FF2B5EF4-FFF2-40B4-BE49-F238E27FC236}">
                    <a16:creationId xmlns:a16="http://schemas.microsoft.com/office/drawing/2014/main" id="{72C70F48-978B-584F-99B8-0BC4198F54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0850" y="6036589"/>
                <a:ext cx="488303" cy="568919"/>
              </a:xfrm>
              <a:prstGeom prst="rect">
                <a:avLst/>
              </a:prstGeom>
            </p:spPr>
          </p:pic>
          <p:pic>
            <p:nvPicPr>
              <p:cNvPr id="35" name="Kuva 34">
                <a:extLst>
                  <a:ext uri="{FF2B5EF4-FFF2-40B4-BE49-F238E27FC236}">
                    <a16:creationId xmlns:a16="http://schemas.microsoft.com/office/drawing/2014/main" id="{A070A9B3-DBED-2E4D-BEC5-542579F583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528931" y="6068048"/>
                <a:ext cx="426711" cy="537460"/>
              </a:xfrm>
              <a:prstGeom prst="rect">
                <a:avLst/>
              </a:prstGeom>
            </p:spPr>
          </p:pic>
        </p:grpSp>
        <p:grpSp>
          <p:nvGrpSpPr>
            <p:cNvPr id="27" name="Ryhmä 26">
              <a:extLst>
                <a:ext uri="{FF2B5EF4-FFF2-40B4-BE49-F238E27FC236}">
                  <a16:creationId xmlns:a16="http://schemas.microsoft.com/office/drawing/2014/main" id="{E173B989-3F95-6544-9D52-C9173CFBCEFC}"/>
                </a:ext>
              </a:extLst>
            </p:cNvPr>
            <p:cNvGrpSpPr/>
            <p:nvPr userDrawn="1"/>
          </p:nvGrpSpPr>
          <p:grpSpPr>
            <a:xfrm>
              <a:off x="3599138" y="6020446"/>
              <a:ext cx="7587411" cy="750394"/>
              <a:chOff x="3599138" y="5962846"/>
              <a:chExt cx="7587411" cy="750394"/>
            </a:xfrm>
          </p:grpSpPr>
          <p:pic>
            <p:nvPicPr>
              <p:cNvPr id="28" name="Kuva 27">
                <a:extLst>
                  <a:ext uri="{FF2B5EF4-FFF2-40B4-BE49-F238E27FC236}">
                    <a16:creationId xmlns:a16="http://schemas.microsoft.com/office/drawing/2014/main" id="{F2F635BA-DF18-0145-8373-7052FF76916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8" t="88826" r="45474" b="4038"/>
              <a:stretch/>
            </p:blipFill>
            <p:spPr>
              <a:xfrm>
                <a:off x="7959212" y="5984446"/>
                <a:ext cx="1717482" cy="707194"/>
              </a:xfrm>
              <a:prstGeom prst="rect">
                <a:avLst/>
              </a:prstGeom>
            </p:spPr>
          </p:pic>
          <p:pic>
            <p:nvPicPr>
              <p:cNvPr id="29" name="Kuva 28">
                <a:extLst>
                  <a:ext uri="{FF2B5EF4-FFF2-40B4-BE49-F238E27FC236}">
                    <a16:creationId xmlns:a16="http://schemas.microsoft.com/office/drawing/2014/main" id="{F2A19FE1-0DF9-4047-9955-1AB68D84A4D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48" t="88826" r="58472" b="4038"/>
              <a:stretch/>
            </p:blipFill>
            <p:spPr>
              <a:xfrm>
                <a:off x="5237148" y="6006046"/>
                <a:ext cx="1820849" cy="707194"/>
              </a:xfrm>
              <a:prstGeom prst="rect">
                <a:avLst/>
              </a:prstGeom>
            </p:spPr>
          </p:pic>
          <p:pic>
            <p:nvPicPr>
              <p:cNvPr id="30" name="Kuva 29">
                <a:extLst>
                  <a:ext uri="{FF2B5EF4-FFF2-40B4-BE49-F238E27FC236}">
                    <a16:creationId xmlns:a16="http://schemas.microsoft.com/office/drawing/2014/main" id="{3CE3D3C0-8E2A-FB43-8CB9-468D41FCACA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21" t="88826" r="72252" b="4038"/>
              <a:stretch/>
            </p:blipFill>
            <p:spPr>
              <a:xfrm>
                <a:off x="9676694" y="5962846"/>
                <a:ext cx="1509855" cy="707194"/>
              </a:xfrm>
              <a:prstGeom prst="rect">
                <a:avLst/>
              </a:prstGeom>
            </p:spPr>
          </p:pic>
          <p:pic>
            <p:nvPicPr>
              <p:cNvPr id="31" name="Kuva 30">
                <a:extLst>
                  <a:ext uri="{FF2B5EF4-FFF2-40B4-BE49-F238E27FC236}">
                    <a16:creationId xmlns:a16="http://schemas.microsoft.com/office/drawing/2014/main" id="{F4A9AD58-57C2-FA42-8F34-771C773D3AD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26" t="88826" r="39156" b="4038"/>
              <a:stretch/>
            </p:blipFill>
            <p:spPr>
              <a:xfrm>
                <a:off x="7045125" y="6006046"/>
                <a:ext cx="834887" cy="707194"/>
              </a:xfrm>
              <a:prstGeom prst="rect">
                <a:avLst/>
              </a:prstGeom>
            </p:spPr>
          </p:pic>
          <p:pic>
            <p:nvPicPr>
              <p:cNvPr id="32" name="Kuva 31">
                <a:extLst>
                  <a:ext uri="{FF2B5EF4-FFF2-40B4-BE49-F238E27FC236}">
                    <a16:creationId xmlns:a16="http://schemas.microsoft.com/office/drawing/2014/main" id="{7785ABD9-894C-D34E-8779-80A315BB684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45" t="88826" r="27120" b="4038"/>
              <a:stretch/>
            </p:blipFill>
            <p:spPr>
              <a:xfrm>
                <a:off x="3599138" y="6006046"/>
                <a:ext cx="1590261" cy="7071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813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5F0D4-7B32-4676-9E2B-C95FCEEA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79988"/>
            <a:ext cx="9094009" cy="103850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BC6F9-E029-434D-9077-8C184E1E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68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457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73" r:id="rId3"/>
    <p:sldLayoutId id="2147483688" r:id="rId4"/>
    <p:sldLayoutId id="214748368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ville.rotko@ely-keskus.fi" TargetMode="External"/><Relationship Id="rId4" Type="http://schemas.openxmlformats.org/officeDocument/2006/relationships/hyperlink" Target="mailto:satu.meriluoto@ely-keskus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B36F5F-05C8-4144-ABFB-EC9574A8B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2855" y="4061176"/>
            <a:ext cx="2944011" cy="204753"/>
          </a:xfrm>
          <a:prstGeom prst="rect">
            <a:avLst/>
          </a:prstGeom>
        </p:spPr>
      </p:pic>
      <p:sp>
        <p:nvSpPr>
          <p:cNvPr id="2" name="Alaotsikko 1">
            <a:extLst>
              <a:ext uri="{FF2B5EF4-FFF2-40B4-BE49-F238E27FC236}">
                <a16:creationId xmlns:a16="http://schemas.microsoft.com/office/drawing/2014/main" id="{170232E4-98D8-3549-96BE-ADCBCD010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800" dirty="0"/>
              <a:t>TNO 25.11.2020</a:t>
            </a:r>
          </a:p>
        </p:txBody>
      </p:sp>
    </p:spTree>
    <p:extLst>
      <p:ext uri="{BB962C8B-B14F-4D97-AF65-F5344CB8AC3E}">
        <p14:creationId xmlns:p14="http://schemas.microsoft.com/office/powerpoint/2010/main" val="154009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8235718-F3C4-9A44-B201-2BD74A9E2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10</a:t>
            </a:fld>
            <a:endParaRPr lang="fi-FI"/>
          </a:p>
        </p:txBody>
      </p:sp>
      <p:sp>
        <p:nvSpPr>
          <p:cNvPr id="33" name="Puolivapaa piirto 32">
            <a:extLst>
              <a:ext uri="{FF2B5EF4-FFF2-40B4-BE49-F238E27FC236}">
                <a16:creationId xmlns:a16="http://schemas.microsoft.com/office/drawing/2014/main" id="{A178B7B8-E98D-3A42-A527-8D4BBBFBBF06}"/>
              </a:ext>
            </a:extLst>
          </p:cNvPr>
          <p:cNvSpPr/>
          <p:nvPr/>
        </p:nvSpPr>
        <p:spPr>
          <a:xfrm>
            <a:off x="8066159" y="-35174"/>
            <a:ext cx="4125841" cy="6770079"/>
          </a:xfrm>
          <a:custGeom>
            <a:avLst/>
            <a:gdLst>
              <a:gd name="connsiteX0" fmla="*/ 397240 w 2883017"/>
              <a:gd name="connsiteY0" fmla="*/ 0 h 6718174"/>
              <a:gd name="connsiteX1" fmla="*/ 2883017 w 2883017"/>
              <a:gd name="connsiteY1" fmla="*/ 0 h 6718174"/>
              <a:gd name="connsiteX2" fmla="*/ 2883017 w 2883017"/>
              <a:gd name="connsiteY2" fmla="*/ 6718174 h 6718174"/>
              <a:gd name="connsiteX3" fmla="*/ 0 w 2883017"/>
              <a:gd name="connsiteY3" fmla="*/ 6718174 h 6718174"/>
              <a:gd name="connsiteX4" fmla="*/ 14436 w 2883017"/>
              <a:gd name="connsiteY4" fmla="*/ 6685550 h 6718174"/>
              <a:gd name="connsiteX5" fmla="*/ 108779 w 2883017"/>
              <a:gd name="connsiteY5" fmla="*/ 2941338 h 6718174"/>
              <a:gd name="connsiteX6" fmla="*/ 393292 w 2883017"/>
              <a:gd name="connsiteY6" fmla="*/ 325901 h 6718174"/>
              <a:gd name="connsiteX7" fmla="*/ 397240 w 2883017"/>
              <a:gd name="connsiteY7" fmla="*/ 0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617056 w 3106781"/>
              <a:gd name="connsiteY6" fmla="*/ 325901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17264 w 3106781"/>
              <a:gd name="connsiteY5" fmla="*/ 413858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17264 w 3106781"/>
              <a:gd name="connsiteY5" fmla="*/ 4138588 h 6718174"/>
              <a:gd name="connsiteX6" fmla="*/ 311330 w 3106781"/>
              <a:gd name="connsiteY6" fmla="*/ 830006 h 6718174"/>
              <a:gd name="connsiteX7" fmla="*/ 0 w 3106781"/>
              <a:gd name="connsiteY7" fmla="*/ 37808 h 6718174"/>
              <a:gd name="connsiteX0" fmla="*/ 137818 w 3103773"/>
              <a:gd name="connsiteY0" fmla="*/ 37808 h 6718174"/>
              <a:gd name="connsiteX1" fmla="*/ 3103773 w 3103773"/>
              <a:gd name="connsiteY1" fmla="*/ 0 h 6718174"/>
              <a:gd name="connsiteX2" fmla="*/ 3103773 w 3103773"/>
              <a:gd name="connsiteY2" fmla="*/ 6718174 h 6718174"/>
              <a:gd name="connsiteX3" fmla="*/ 220756 w 3103773"/>
              <a:gd name="connsiteY3" fmla="*/ 6718174 h 6718174"/>
              <a:gd name="connsiteX4" fmla="*/ 235192 w 3103773"/>
              <a:gd name="connsiteY4" fmla="*/ 6685550 h 6718174"/>
              <a:gd name="connsiteX5" fmla="*/ 14256 w 3103773"/>
              <a:gd name="connsiteY5" fmla="*/ 4138588 h 6718174"/>
              <a:gd name="connsiteX6" fmla="*/ 308322 w 3103773"/>
              <a:gd name="connsiteY6" fmla="*/ 830006 h 6718174"/>
              <a:gd name="connsiteX7" fmla="*/ 137818 w 3103773"/>
              <a:gd name="connsiteY7" fmla="*/ 37808 h 67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3773" h="6718174">
                <a:moveTo>
                  <a:pt x="137818" y="37808"/>
                </a:moveTo>
                <a:lnTo>
                  <a:pt x="3103773" y="0"/>
                </a:lnTo>
                <a:lnTo>
                  <a:pt x="3103773" y="6718174"/>
                </a:lnTo>
                <a:lnTo>
                  <a:pt x="220756" y="6718174"/>
                </a:lnTo>
                <a:lnTo>
                  <a:pt x="235192" y="6685550"/>
                </a:lnTo>
                <a:cubicBezTo>
                  <a:pt x="699877" y="5469664"/>
                  <a:pt x="-115863" y="5238243"/>
                  <a:pt x="14256" y="4138588"/>
                </a:cubicBezTo>
                <a:cubicBezTo>
                  <a:pt x="107238" y="3352792"/>
                  <a:pt x="525475" y="2262131"/>
                  <a:pt x="308322" y="830006"/>
                </a:cubicBezTo>
                <a:lnTo>
                  <a:pt x="137818" y="37808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28433" t="-29097" r="-18889" b="-5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D73B8F72-66DC-4D43-B03E-3F0C36E9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81" y="2390491"/>
            <a:ext cx="6150995" cy="1038509"/>
          </a:xfrm>
        </p:spPr>
        <p:txBody>
          <a:bodyPr/>
          <a:lstStyle/>
          <a:p>
            <a:r>
              <a:rPr lang="fi-FI" sz="4000" dirty="0"/>
              <a:t>Käyttöönotto</a:t>
            </a:r>
          </a:p>
        </p:txBody>
      </p:sp>
    </p:spTree>
    <p:extLst>
      <p:ext uri="{BB962C8B-B14F-4D97-AF65-F5344CB8AC3E}">
        <p14:creationId xmlns:p14="http://schemas.microsoft.com/office/powerpoint/2010/main" val="337422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639EDE-A22C-41D9-A649-FF1DE989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TE-toimistoissa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1C578-369A-495E-8358-C04E2D1D9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02" y="1484785"/>
            <a:ext cx="5323398" cy="5154553"/>
          </a:xfrm>
        </p:spPr>
        <p:txBody>
          <a:bodyPr/>
          <a:lstStyle/>
          <a:p>
            <a:r>
              <a:rPr lang="fi-FI" sz="1600" dirty="0"/>
              <a:t>Sopimukset TE-toimistojen kanssa syyskuussa 2020</a:t>
            </a:r>
          </a:p>
          <a:p>
            <a:r>
              <a:rPr lang="fi-FI" sz="1600" dirty="0"/>
              <a:t>Viestintä </a:t>
            </a:r>
            <a:r>
              <a:rPr lang="fi-FI" sz="1600" dirty="0" err="1"/>
              <a:t>TAIMIssa</a:t>
            </a:r>
            <a:r>
              <a:rPr lang="fi-FI" sz="1600" dirty="0"/>
              <a:t>, koulutuskalenterissa, </a:t>
            </a:r>
            <a:r>
              <a:rPr lang="fi-FI" sz="1600" dirty="0" err="1"/>
              <a:t>Teams</a:t>
            </a:r>
            <a:r>
              <a:rPr lang="fi-FI" sz="1600" dirty="0"/>
              <a:t>-kanavilla</a:t>
            </a:r>
          </a:p>
          <a:p>
            <a:r>
              <a:rPr lang="fi-FI" sz="1600" dirty="0"/>
              <a:t>Psykologien koulutukset lokakuu 2020 – helmikuu 2021 ja tarpeen mukaan lisää</a:t>
            </a:r>
          </a:p>
          <a:p>
            <a:pPr lvl="1"/>
            <a:r>
              <a:rPr lang="fi-FI" sz="1400" dirty="0"/>
              <a:t>Oppimismuotoilu – tuloksena vuorovaikutteinen koulutusjakso, jossa pääpaino ei ole järjestelmässä, vaan keskustelussa monikanavaisesta ohjaustyöstä</a:t>
            </a:r>
          </a:p>
          <a:p>
            <a:pPr lvl="1"/>
            <a:r>
              <a:rPr lang="fi-FI" sz="1400" dirty="0"/>
              <a:t>Koulutukset samalla asiakasymmärryksen kanava tulevaa kehitystyötä, viestintää ja tutkimuksen suunnittelua varten</a:t>
            </a:r>
          </a:p>
          <a:p>
            <a:r>
              <a:rPr lang="fi-FI" sz="1600" dirty="0"/>
              <a:t>TE-asiantuntijoiden koulutukset?</a:t>
            </a:r>
          </a:p>
          <a:p>
            <a:pPr lvl="1"/>
            <a:r>
              <a:rPr lang="fi-FI" sz="1400" dirty="0"/>
              <a:t>Lukumäärä vs. </a:t>
            </a:r>
            <a:r>
              <a:rPr lang="fi-FI" sz="1400" dirty="0" err="1"/>
              <a:t>Kohtaamon</a:t>
            </a:r>
            <a:r>
              <a:rPr lang="fi-FI" sz="1400" dirty="0"/>
              <a:t> resurssit</a:t>
            </a:r>
          </a:p>
          <a:p>
            <a:pPr lvl="1"/>
            <a:r>
              <a:rPr lang="fi-FI" sz="1400" dirty="0"/>
              <a:t>Kuntakokeiluihin siirtyvillä asiantuntijoilla ehkä monialaista ohjausta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721474-80B6-4C3F-95A0-B60699EC8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EED4AD-6061-4444-A4D9-4EECDD8F67DA}" type="slidenum">
              <a:rPr lang="fi-FI" smtClean="0"/>
              <a:pPr/>
              <a:t>11</a:t>
            </a:fld>
            <a:endParaRPr lang="fi-FI" sz="900"/>
          </a:p>
        </p:txBody>
      </p:sp>
      <p:sp>
        <p:nvSpPr>
          <p:cNvPr id="5" name="AutoShape 2" descr="image viewer image">
            <a:extLst>
              <a:ext uri="{FF2B5EF4-FFF2-40B4-BE49-F238E27FC236}">
                <a16:creationId xmlns:a16="http://schemas.microsoft.com/office/drawing/2014/main" id="{7C2B5ECF-F377-4E3C-9092-AE61DCBEF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E780ED8-C9FC-4017-8302-C4DBFB8BC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464" y="1472019"/>
            <a:ext cx="5354547" cy="41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9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75F9-B426-480A-B192-A30D1ADD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Ohjaamoissa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021083-A2F4-4005-82ED-FC89707F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Ensin sopimukset Ohjaamoissa toimivien organisaatioiden kanssa</a:t>
            </a:r>
          </a:p>
          <a:p>
            <a:r>
              <a:rPr lang="fi-FI" dirty="0"/>
              <a:t>Allekirjoittajien selvittely aikaa vievää</a:t>
            </a:r>
          </a:p>
          <a:p>
            <a:r>
              <a:rPr lang="fi-FI" dirty="0"/>
              <a:t>Aloitetaan Kymenlaaksosta – eivät mukana kuntakokeiluissa</a:t>
            </a:r>
          </a:p>
          <a:p>
            <a:r>
              <a:rPr lang="fi-FI" dirty="0"/>
              <a:t>Vaatii myös viestintää ja markkinointia</a:t>
            </a:r>
          </a:p>
          <a:p>
            <a:r>
              <a:rPr lang="fi-FI" dirty="0"/>
              <a:t>Koulutussuunnittelu 12 / 2020 – 01/2021</a:t>
            </a:r>
          </a:p>
          <a:p>
            <a:pPr lvl="1"/>
            <a:r>
              <a:rPr lang="fi-FI" dirty="0"/>
              <a:t>Monialaisesta verkko-ohjauksesta niukasti aiempia kokemuksia – asia kaikille uusi</a:t>
            </a:r>
          </a:p>
          <a:p>
            <a:pPr lvl="1"/>
            <a:r>
              <a:rPr lang="fi-FI" dirty="0"/>
              <a:t>Koulutusten siis tarpeen olla myös keskustelevia – luodaan yhteistä ymmärrystä siitä, miten toimitaan</a:t>
            </a:r>
          </a:p>
          <a:p>
            <a:pPr lvl="1"/>
            <a:r>
              <a:rPr lang="fi-FI" dirty="0"/>
              <a:t>Oppijoiden lukumäärä vs. </a:t>
            </a:r>
            <a:r>
              <a:rPr lang="fi-FI" dirty="0" err="1"/>
              <a:t>Kohtaamon</a:t>
            </a:r>
            <a:r>
              <a:rPr lang="fi-FI" dirty="0"/>
              <a:t> resurssit?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81A001-B711-4F6B-9805-5C2DEE221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EED4AD-6061-4444-A4D9-4EECDD8F67DA}" type="slidenum">
              <a:rPr lang="fi-FI" smtClean="0"/>
              <a:pPr/>
              <a:t>12</a:t>
            </a:fld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138027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75F9-B426-480A-B192-A30D1ADD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021083-A2F4-4005-82ED-FC89707F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NAL paikallisjärjestöt	</a:t>
            </a:r>
          </a:p>
          <a:p>
            <a:r>
              <a:rPr lang="fi-FI" dirty="0"/>
              <a:t>Onni-hankeen asiantuntijat (</a:t>
            </a:r>
            <a:r>
              <a:rPr lang="fi-FI" dirty="0" err="1"/>
              <a:t>te-toimisto</a:t>
            </a:r>
            <a:r>
              <a:rPr lang="fi-FI" dirty="0"/>
              <a:t>)</a:t>
            </a:r>
          </a:p>
          <a:p>
            <a:r>
              <a:rPr lang="fi-FI" dirty="0"/>
              <a:t>TE-toimistojen pääkäyttäjät	</a:t>
            </a:r>
          </a:p>
          <a:p>
            <a:r>
              <a:rPr lang="fi-FI" dirty="0"/>
              <a:t>TE-toimistojen perehdyttäjät (vrt. URA-kouluttajat alueittain)	</a:t>
            </a:r>
          </a:p>
          <a:p>
            <a:r>
              <a:rPr lang="fi-FI" dirty="0"/>
              <a:t>TE-toimiston asiantuntijat palvelulinja kerrallaan? </a:t>
            </a:r>
          </a:p>
          <a:p>
            <a:r>
              <a:rPr lang="fi-FI" dirty="0"/>
              <a:t>Toisen asteen oppilaitokset?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81A001-B711-4F6B-9805-5C2DEE221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EED4AD-6061-4444-A4D9-4EECDD8F67DA}" type="slidenum">
              <a:rPr lang="fi-FI" smtClean="0"/>
              <a:pPr/>
              <a:t>13</a:t>
            </a:fld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06840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8235718-F3C4-9A44-B201-2BD74A9E2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14</a:t>
            </a:fld>
            <a:endParaRPr lang="fi-FI"/>
          </a:p>
        </p:txBody>
      </p:sp>
      <p:sp>
        <p:nvSpPr>
          <p:cNvPr id="33" name="Puolivapaa piirto 32">
            <a:extLst>
              <a:ext uri="{FF2B5EF4-FFF2-40B4-BE49-F238E27FC236}">
                <a16:creationId xmlns:a16="http://schemas.microsoft.com/office/drawing/2014/main" id="{A178B7B8-E98D-3A42-A527-8D4BBBFBBF06}"/>
              </a:ext>
            </a:extLst>
          </p:cNvPr>
          <p:cNvSpPr/>
          <p:nvPr/>
        </p:nvSpPr>
        <p:spPr>
          <a:xfrm>
            <a:off x="8066159" y="-35174"/>
            <a:ext cx="4125841" cy="6770079"/>
          </a:xfrm>
          <a:custGeom>
            <a:avLst/>
            <a:gdLst>
              <a:gd name="connsiteX0" fmla="*/ 397240 w 2883017"/>
              <a:gd name="connsiteY0" fmla="*/ 0 h 6718174"/>
              <a:gd name="connsiteX1" fmla="*/ 2883017 w 2883017"/>
              <a:gd name="connsiteY1" fmla="*/ 0 h 6718174"/>
              <a:gd name="connsiteX2" fmla="*/ 2883017 w 2883017"/>
              <a:gd name="connsiteY2" fmla="*/ 6718174 h 6718174"/>
              <a:gd name="connsiteX3" fmla="*/ 0 w 2883017"/>
              <a:gd name="connsiteY3" fmla="*/ 6718174 h 6718174"/>
              <a:gd name="connsiteX4" fmla="*/ 14436 w 2883017"/>
              <a:gd name="connsiteY4" fmla="*/ 6685550 h 6718174"/>
              <a:gd name="connsiteX5" fmla="*/ 108779 w 2883017"/>
              <a:gd name="connsiteY5" fmla="*/ 2941338 h 6718174"/>
              <a:gd name="connsiteX6" fmla="*/ 393292 w 2883017"/>
              <a:gd name="connsiteY6" fmla="*/ 325901 h 6718174"/>
              <a:gd name="connsiteX7" fmla="*/ 397240 w 2883017"/>
              <a:gd name="connsiteY7" fmla="*/ 0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617056 w 3106781"/>
              <a:gd name="connsiteY6" fmla="*/ 325901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17264 w 3106781"/>
              <a:gd name="connsiteY5" fmla="*/ 413858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17264 w 3106781"/>
              <a:gd name="connsiteY5" fmla="*/ 4138588 h 6718174"/>
              <a:gd name="connsiteX6" fmla="*/ 311330 w 3106781"/>
              <a:gd name="connsiteY6" fmla="*/ 830006 h 6718174"/>
              <a:gd name="connsiteX7" fmla="*/ 0 w 3106781"/>
              <a:gd name="connsiteY7" fmla="*/ 37808 h 6718174"/>
              <a:gd name="connsiteX0" fmla="*/ 137818 w 3103773"/>
              <a:gd name="connsiteY0" fmla="*/ 37808 h 6718174"/>
              <a:gd name="connsiteX1" fmla="*/ 3103773 w 3103773"/>
              <a:gd name="connsiteY1" fmla="*/ 0 h 6718174"/>
              <a:gd name="connsiteX2" fmla="*/ 3103773 w 3103773"/>
              <a:gd name="connsiteY2" fmla="*/ 6718174 h 6718174"/>
              <a:gd name="connsiteX3" fmla="*/ 220756 w 3103773"/>
              <a:gd name="connsiteY3" fmla="*/ 6718174 h 6718174"/>
              <a:gd name="connsiteX4" fmla="*/ 235192 w 3103773"/>
              <a:gd name="connsiteY4" fmla="*/ 6685550 h 6718174"/>
              <a:gd name="connsiteX5" fmla="*/ 14256 w 3103773"/>
              <a:gd name="connsiteY5" fmla="*/ 4138588 h 6718174"/>
              <a:gd name="connsiteX6" fmla="*/ 308322 w 3103773"/>
              <a:gd name="connsiteY6" fmla="*/ 830006 h 6718174"/>
              <a:gd name="connsiteX7" fmla="*/ 137818 w 3103773"/>
              <a:gd name="connsiteY7" fmla="*/ 37808 h 67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3773" h="6718174">
                <a:moveTo>
                  <a:pt x="137818" y="37808"/>
                </a:moveTo>
                <a:lnTo>
                  <a:pt x="3103773" y="0"/>
                </a:lnTo>
                <a:lnTo>
                  <a:pt x="3103773" y="6718174"/>
                </a:lnTo>
                <a:lnTo>
                  <a:pt x="220756" y="6718174"/>
                </a:lnTo>
                <a:lnTo>
                  <a:pt x="235192" y="6685550"/>
                </a:lnTo>
                <a:cubicBezTo>
                  <a:pt x="699877" y="5469664"/>
                  <a:pt x="-115863" y="5238243"/>
                  <a:pt x="14256" y="4138588"/>
                </a:cubicBezTo>
                <a:cubicBezTo>
                  <a:pt x="107238" y="3352792"/>
                  <a:pt x="525475" y="2262131"/>
                  <a:pt x="308322" y="830006"/>
                </a:cubicBezTo>
                <a:lnTo>
                  <a:pt x="137818" y="37808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28433" t="-29097" r="-18889" b="-5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D73B8F72-66DC-4D43-B03E-3F0C36E9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81" y="2390491"/>
            <a:ext cx="6150995" cy="1038509"/>
          </a:xfrm>
        </p:spPr>
        <p:txBody>
          <a:bodyPr/>
          <a:lstStyle/>
          <a:p>
            <a:r>
              <a:rPr lang="fi-FI" sz="4000" dirty="0"/>
              <a:t>Vaikutukset ohjaustyöhön</a:t>
            </a:r>
          </a:p>
        </p:txBody>
      </p:sp>
    </p:spTree>
    <p:extLst>
      <p:ext uri="{BB962C8B-B14F-4D97-AF65-F5344CB8AC3E}">
        <p14:creationId xmlns:p14="http://schemas.microsoft.com/office/powerpoint/2010/main" val="385353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7A3A15-6975-4F58-B783-2AD75F9C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Monikanavainen 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4727E4-1DA3-4B04-93DA-53B4CF00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Ajatus etäohjauksesta 2000: siirrytään kasvokkaisesta verkko-ohjaukseen</a:t>
            </a:r>
          </a:p>
          <a:p>
            <a:r>
              <a:rPr lang="fi-FI" dirty="0"/>
              <a:t>Ajatus etäohjauksesta 2015: ohjausorganisaatio toteuttaa ohjausta monikanavaisesti ja asiakkaille voidaan määritellä valittavat kanavat ja palvelupolut</a:t>
            </a:r>
          </a:p>
          <a:p>
            <a:pPr lvl="1"/>
            <a:r>
              <a:rPr lang="fi-FI" dirty="0"/>
              <a:t>Kanavan valinta asiakaslähtöisesti ja kertaluontoisesti, esim. vain puhelin tai video tai verkko</a:t>
            </a:r>
          </a:p>
          <a:p>
            <a:r>
              <a:rPr lang="fi-FI" dirty="0"/>
              <a:t>Ajatus etäohjauksesta 2015: </a:t>
            </a:r>
          </a:p>
          <a:p>
            <a:pPr lvl="1"/>
            <a:r>
              <a:rPr lang="fi-FI" dirty="0"/>
              <a:t>Digivälineet kehittyneet niin, että kanavien rajat ovat hämärtyneet (esim. </a:t>
            </a:r>
            <a:r>
              <a:rPr lang="fi-FI" dirty="0" err="1"/>
              <a:t>Teams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Ohjauksen kuluessa tapahtuu siirtyilyä puhelimesta kirjalliseen keskusteluun, pikaviestinnästä videopuheluihin</a:t>
            </a:r>
          </a:p>
          <a:p>
            <a:pPr lvl="1"/>
            <a:r>
              <a:rPr lang="fi-FI" dirty="0"/>
              <a:t>Monikanavainen vaatii ohjaajalta tasapainoilua uudenlaisten jännitteiden kanssa. Jännitteet kumpuavat asiakkaasta, ohjaajasta, itse ohjausprosessista sekä toimintaympäristöstä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E39D17-9DC8-4E46-8894-5806E8191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EED4AD-6061-4444-A4D9-4EECDD8F67DA}" type="slidenum">
              <a:rPr lang="fi-FI" smtClean="0"/>
              <a:pPr/>
              <a:t>15</a:t>
            </a:fld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44944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68B3F-C892-4D21-835E-212D7008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Etäohjaus 2000 - 2020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61DBC4-A943-413C-9353-9C469D45E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EED4AD-6061-4444-A4D9-4EECDD8F67DA}" type="slidenum">
              <a:rPr lang="fi-FI" smtClean="0"/>
              <a:pPr/>
              <a:t>16</a:t>
            </a:fld>
            <a:endParaRPr lang="fi-FI" sz="90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78E838-CBA3-442D-BC0D-387B0F12677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7"/>
          <a:stretch/>
        </p:blipFill>
        <p:spPr>
          <a:xfrm>
            <a:off x="1039535" y="1611768"/>
            <a:ext cx="8366125" cy="289312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252093C-DACE-4865-825E-A6F1C37A9DB7}"/>
              </a:ext>
            </a:extLst>
          </p:cNvPr>
          <p:cNvSpPr txBox="1"/>
          <p:nvPr/>
        </p:nvSpPr>
        <p:spPr>
          <a:xfrm>
            <a:off x="1216404" y="4446165"/>
            <a:ext cx="213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Kasvokkaisesta</a:t>
            </a:r>
          </a:p>
          <a:p>
            <a:r>
              <a:rPr lang="fi-FI" dirty="0"/>
              <a:t>verkko-ohjaukseen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13E5EE4-3676-4D2F-BDD9-CB1B42D0011E}"/>
              </a:ext>
            </a:extLst>
          </p:cNvPr>
          <p:cNvSpPr txBox="1"/>
          <p:nvPr/>
        </p:nvSpPr>
        <p:spPr>
          <a:xfrm>
            <a:off x="4157195" y="4493703"/>
            <a:ext cx="2130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Tarjolla useita kanavia, asiakas valitsee niistä sopivan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512E3E-09EF-4B5E-A4B4-A968F6EFCE4A}"/>
              </a:ext>
            </a:extLst>
          </p:cNvPr>
          <p:cNvSpPr txBox="1"/>
          <p:nvPr/>
        </p:nvSpPr>
        <p:spPr>
          <a:xfrm>
            <a:off x="7274857" y="4446165"/>
            <a:ext cx="2130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Siirtyilyyn kanavien välillä vaikuttavat monet, myös ennakoimattomat tekijät</a:t>
            </a:r>
          </a:p>
        </p:txBody>
      </p:sp>
    </p:spTree>
    <p:extLst>
      <p:ext uri="{BB962C8B-B14F-4D97-AF65-F5344CB8AC3E}">
        <p14:creationId xmlns:p14="http://schemas.microsoft.com/office/powerpoint/2010/main" val="109498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BC62-40DB-48A1-8248-BC61E82F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07" y="146193"/>
            <a:ext cx="9094009" cy="1038509"/>
          </a:xfrm>
        </p:spPr>
        <p:txBody>
          <a:bodyPr/>
          <a:lstStyle/>
          <a:p>
            <a:r>
              <a:rPr lang="fi-FI" dirty="0">
                <a:cs typeface="Arial"/>
              </a:rPr>
              <a:t>Tasapainoilu monikanavaisuuden kanssa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02306-8782-418A-B43E-4EF77A62C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EED4AD-6061-4444-A4D9-4EECDD8F67DA}" type="slidenum">
              <a:rPr lang="fi-FI"/>
              <a:pPr/>
              <a:t>17</a:t>
            </a:fld>
            <a:endParaRPr lang="fi-FI" sz="90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80EDD20-561B-4B1D-9FBC-4340484183F9}"/>
              </a:ext>
            </a:extLst>
          </p:cNvPr>
          <p:cNvSpPr txBox="1"/>
          <p:nvPr/>
        </p:nvSpPr>
        <p:spPr>
          <a:xfrm>
            <a:off x="316994" y="2055971"/>
            <a:ext cx="2767961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dirty="0"/>
              <a:t>Kyvykkyydet: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It-taidot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Suomen / ruotsin kieli ja kirjoittaminen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Mahdolliset haasteet aistikanavien kanssa – näkö, kuulo?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Reflektiokyky</a:t>
            </a:r>
          </a:p>
          <a:p>
            <a:r>
              <a:rPr lang="fi-FI" sz="1400" dirty="0"/>
              <a:t>Tuen tarve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Emotionaalinen tuki?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Kognitiivisen työskentelyn tuki?</a:t>
            </a:r>
          </a:p>
          <a:p>
            <a:pPr marL="742950" lvl="1" indent="-285750">
              <a:buFontTx/>
              <a:buChar char="-"/>
            </a:pPr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92B1C00-6295-4AC2-A8FE-82DADF479DBB}"/>
              </a:ext>
            </a:extLst>
          </p:cNvPr>
          <p:cNvSpPr txBox="1"/>
          <p:nvPr/>
        </p:nvSpPr>
        <p:spPr>
          <a:xfrm>
            <a:off x="6279234" y="2086748"/>
            <a:ext cx="2767961" cy="2893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1400" dirty="0"/>
              <a:t>Kyvykkyydet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Mikä itsellä vahva viestintäkanava- puhe vai kirjoittaminen?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It-taidot ja asiakkaan it-tuki</a:t>
            </a:r>
          </a:p>
          <a:p>
            <a:r>
              <a:rPr lang="fi-FI" sz="1400" dirty="0"/>
              <a:t>Tunteet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Mikä ohjaajalla mieluisin viestintäkanava?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Asiakaan reaktioiden herättämät tunteet</a:t>
            </a:r>
          </a:p>
          <a:p>
            <a:pPr marL="742950" lvl="1" indent="-285750">
              <a:buFontTx/>
              <a:buChar char="-"/>
            </a:pPr>
            <a:endParaRPr lang="fi-FI" sz="14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A5922A5-E023-4315-984A-E7AAB27FFC7C}"/>
              </a:ext>
            </a:extLst>
          </p:cNvPr>
          <p:cNvSpPr txBox="1"/>
          <p:nvPr/>
        </p:nvSpPr>
        <p:spPr>
          <a:xfrm>
            <a:off x="3338267" y="2086748"/>
            <a:ext cx="2757733" cy="31700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Ohjauksen vaihe &amp; asiakkaan suhde vaiheeseen ja tuen tarve vaiheessa: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helppoa – vaikeaa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mieleistä – vastenmielistä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kognitiivista - emotionaalista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Asiakkaan tavoitteiden kannattelu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Interventioiden herättämät ajatukset ja pintaan nousevat tunteet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0649B6D-5016-4B17-8248-61F937472FAC}"/>
              </a:ext>
            </a:extLst>
          </p:cNvPr>
          <p:cNvSpPr txBox="1"/>
          <p:nvPr/>
        </p:nvSpPr>
        <p:spPr>
          <a:xfrm>
            <a:off x="9176418" y="2105689"/>
            <a:ext cx="2901721" cy="41857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Asiakkaan tilanne voi muuttua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Asiakkaan mahdollisuudet kanavien käyttöön voivat riippua perhe- tai työllisyystilanteesta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Ohjaajan työnantajan tarjoamat välineet toimivat huonosti asiakkaan välineiden kanssa yhteen (esim. </a:t>
            </a:r>
            <a:r>
              <a:rPr lang="fi-FI" sz="1400" dirty="0" err="1"/>
              <a:t>word</a:t>
            </a:r>
            <a:r>
              <a:rPr lang="fi-FI" sz="1400" dirty="0"/>
              <a:t>-tiedostotehtävät mobiilikäytössä)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Ohjaajien työyhteisö ei osaa tukea monikanavaisen asiakaspalvelun vaatiman </a:t>
            </a:r>
            <a:r>
              <a:rPr lang="fi-FI" sz="1400" dirty="0" err="1"/>
              <a:t>resilienssin</a:t>
            </a:r>
            <a:r>
              <a:rPr lang="fi-FI" sz="1400" dirty="0"/>
              <a:t> rakentamisessa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Työyhteisö ei tue monikanavaisen työn vaatiman reflektioherkkyyden kehittymisessä.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9A69CD1-2B79-48FB-B1A1-124D114AA553}"/>
              </a:ext>
            </a:extLst>
          </p:cNvPr>
          <p:cNvSpPr txBox="1"/>
          <p:nvPr/>
        </p:nvSpPr>
        <p:spPr>
          <a:xfrm>
            <a:off x="396200" y="1484768"/>
            <a:ext cx="2609550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Asiakas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84C4584-84BE-4E84-8D39-CF8073EC98F1}"/>
              </a:ext>
            </a:extLst>
          </p:cNvPr>
          <p:cNvSpPr txBox="1"/>
          <p:nvPr/>
        </p:nvSpPr>
        <p:spPr>
          <a:xfrm>
            <a:off x="3477112" y="1484768"/>
            <a:ext cx="2609550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Ohjausprosessi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E0A03EC-7451-4D71-894C-8E52CDD94F22}"/>
              </a:ext>
            </a:extLst>
          </p:cNvPr>
          <p:cNvSpPr txBox="1"/>
          <p:nvPr/>
        </p:nvSpPr>
        <p:spPr>
          <a:xfrm>
            <a:off x="6358439" y="1493819"/>
            <a:ext cx="2609550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Ohjaaja 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A3F9EF9-9FDB-426D-A66F-AFF72E338EAD}"/>
              </a:ext>
            </a:extLst>
          </p:cNvPr>
          <p:cNvSpPr txBox="1"/>
          <p:nvPr/>
        </p:nvSpPr>
        <p:spPr>
          <a:xfrm>
            <a:off x="9322503" y="1493819"/>
            <a:ext cx="2609550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Toimintaympäristö</a:t>
            </a:r>
          </a:p>
        </p:txBody>
      </p:sp>
    </p:spTree>
    <p:extLst>
      <p:ext uri="{BB962C8B-B14F-4D97-AF65-F5344CB8AC3E}">
        <p14:creationId xmlns:p14="http://schemas.microsoft.com/office/powerpoint/2010/main" val="80191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1BE376-9DD5-4238-AF3C-D365350B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Monikanavainen 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793AEB-3D86-4F58-AA17-73CD15B05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014"/>
            <a:ext cx="10071970" cy="4351338"/>
          </a:xfrm>
        </p:spPr>
        <p:txBody>
          <a:bodyPr/>
          <a:lstStyle/>
          <a:p>
            <a:r>
              <a:rPr lang="fi-FI" dirty="0"/>
              <a:t>Hyviä käytäntöjä ei ole</a:t>
            </a:r>
          </a:p>
          <a:p>
            <a:r>
              <a:rPr lang="fi-FI" dirty="0"/>
              <a:t>Olennaista on oppiminen – asiantuntijan intuition kehittyminen</a:t>
            </a:r>
          </a:p>
          <a:p>
            <a:pPr lvl="1"/>
            <a:r>
              <a:rPr lang="fi-FI" dirty="0"/>
              <a:t>Mistä ohjaaja tietää, koska pitäisi vaihtaa kanavaa?</a:t>
            </a:r>
          </a:p>
          <a:p>
            <a:r>
              <a:rPr lang="fi-FI" dirty="0"/>
              <a:t>Ohjaajan organisaatiolle olennaista </a:t>
            </a:r>
          </a:p>
          <a:p>
            <a:pPr lvl="1"/>
            <a:r>
              <a:rPr lang="fi-FI" dirty="0" err="1"/>
              <a:t>Resilienssin</a:t>
            </a:r>
            <a:r>
              <a:rPr lang="fi-FI" dirty="0"/>
              <a:t> ja kyvykkyyksien rakentaminen</a:t>
            </a:r>
          </a:p>
          <a:p>
            <a:pPr lvl="2"/>
            <a:r>
              <a:rPr lang="fi-FI" dirty="0"/>
              <a:t>Kyvykkyydet: osaaminen ja kompetenssit, resurssit, toimintamallit, prosessit, kanavat</a:t>
            </a:r>
          </a:p>
          <a:p>
            <a:pPr lvl="1"/>
            <a:r>
              <a:rPr lang="fi-FI" dirty="0"/>
              <a:t>Vuorovaikutuksen ja toisilta oppimisen tukeminen</a:t>
            </a:r>
          </a:p>
          <a:p>
            <a:pPr lvl="1"/>
            <a:r>
              <a:rPr lang="fi-FI" dirty="0"/>
              <a:t>Monialainen ohjaus voi vaatia jatkuvaa asiakkaan ja ohjausprosessin tilannekuvan uudelleen määrittelyä ohjaajien kesken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535F60-0079-4B33-A509-A4C5AAE35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EED4AD-6061-4444-A4D9-4EECDD8F67DA}" type="slidenum">
              <a:rPr lang="fi-FI" smtClean="0"/>
              <a:pPr/>
              <a:t>18</a:t>
            </a:fld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362057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8235718-F3C4-9A44-B201-2BD74A9E2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19</a:t>
            </a:fld>
            <a:endParaRPr lang="fi-FI"/>
          </a:p>
        </p:txBody>
      </p:sp>
      <p:sp>
        <p:nvSpPr>
          <p:cNvPr id="33" name="Puolivapaa piirto 32">
            <a:extLst>
              <a:ext uri="{FF2B5EF4-FFF2-40B4-BE49-F238E27FC236}">
                <a16:creationId xmlns:a16="http://schemas.microsoft.com/office/drawing/2014/main" id="{A178B7B8-E98D-3A42-A527-8D4BBBFBBF06}"/>
              </a:ext>
            </a:extLst>
          </p:cNvPr>
          <p:cNvSpPr/>
          <p:nvPr/>
        </p:nvSpPr>
        <p:spPr>
          <a:xfrm>
            <a:off x="8066159" y="-35174"/>
            <a:ext cx="4125841" cy="6770079"/>
          </a:xfrm>
          <a:custGeom>
            <a:avLst/>
            <a:gdLst>
              <a:gd name="connsiteX0" fmla="*/ 397240 w 2883017"/>
              <a:gd name="connsiteY0" fmla="*/ 0 h 6718174"/>
              <a:gd name="connsiteX1" fmla="*/ 2883017 w 2883017"/>
              <a:gd name="connsiteY1" fmla="*/ 0 h 6718174"/>
              <a:gd name="connsiteX2" fmla="*/ 2883017 w 2883017"/>
              <a:gd name="connsiteY2" fmla="*/ 6718174 h 6718174"/>
              <a:gd name="connsiteX3" fmla="*/ 0 w 2883017"/>
              <a:gd name="connsiteY3" fmla="*/ 6718174 h 6718174"/>
              <a:gd name="connsiteX4" fmla="*/ 14436 w 2883017"/>
              <a:gd name="connsiteY4" fmla="*/ 6685550 h 6718174"/>
              <a:gd name="connsiteX5" fmla="*/ 108779 w 2883017"/>
              <a:gd name="connsiteY5" fmla="*/ 2941338 h 6718174"/>
              <a:gd name="connsiteX6" fmla="*/ 393292 w 2883017"/>
              <a:gd name="connsiteY6" fmla="*/ 325901 h 6718174"/>
              <a:gd name="connsiteX7" fmla="*/ 397240 w 2883017"/>
              <a:gd name="connsiteY7" fmla="*/ 0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617056 w 3106781"/>
              <a:gd name="connsiteY6" fmla="*/ 325901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17264 w 3106781"/>
              <a:gd name="connsiteY5" fmla="*/ 413858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17264 w 3106781"/>
              <a:gd name="connsiteY5" fmla="*/ 4138588 h 6718174"/>
              <a:gd name="connsiteX6" fmla="*/ 311330 w 3106781"/>
              <a:gd name="connsiteY6" fmla="*/ 830006 h 6718174"/>
              <a:gd name="connsiteX7" fmla="*/ 0 w 3106781"/>
              <a:gd name="connsiteY7" fmla="*/ 37808 h 6718174"/>
              <a:gd name="connsiteX0" fmla="*/ 137818 w 3103773"/>
              <a:gd name="connsiteY0" fmla="*/ 37808 h 6718174"/>
              <a:gd name="connsiteX1" fmla="*/ 3103773 w 3103773"/>
              <a:gd name="connsiteY1" fmla="*/ 0 h 6718174"/>
              <a:gd name="connsiteX2" fmla="*/ 3103773 w 3103773"/>
              <a:gd name="connsiteY2" fmla="*/ 6718174 h 6718174"/>
              <a:gd name="connsiteX3" fmla="*/ 220756 w 3103773"/>
              <a:gd name="connsiteY3" fmla="*/ 6718174 h 6718174"/>
              <a:gd name="connsiteX4" fmla="*/ 235192 w 3103773"/>
              <a:gd name="connsiteY4" fmla="*/ 6685550 h 6718174"/>
              <a:gd name="connsiteX5" fmla="*/ 14256 w 3103773"/>
              <a:gd name="connsiteY5" fmla="*/ 4138588 h 6718174"/>
              <a:gd name="connsiteX6" fmla="*/ 308322 w 3103773"/>
              <a:gd name="connsiteY6" fmla="*/ 830006 h 6718174"/>
              <a:gd name="connsiteX7" fmla="*/ 137818 w 3103773"/>
              <a:gd name="connsiteY7" fmla="*/ 37808 h 67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3773" h="6718174">
                <a:moveTo>
                  <a:pt x="137818" y="37808"/>
                </a:moveTo>
                <a:lnTo>
                  <a:pt x="3103773" y="0"/>
                </a:lnTo>
                <a:lnTo>
                  <a:pt x="3103773" y="6718174"/>
                </a:lnTo>
                <a:lnTo>
                  <a:pt x="220756" y="6718174"/>
                </a:lnTo>
                <a:lnTo>
                  <a:pt x="235192" y="6685550"/>
                </a:lnTo>
                <a:cubicBezTo>
                  <a:pt x="699877" y="5469664"/>
                  <a:pt x="-115863" y="5238243"/>
                  <a:pt x="14256" y="4138588"/>
                </a:cubicBezTo>
                <a:cubicBezTo>
                  <a:pt x="107238" y="3352792"/>
                  <a:pt x="525475" y="2262131"/>
                  <a:pt x="308322" y="830006"/>
                </a:cubicBezTo>
                <a:lnTo>
                  <a:pt x="137818" y="37808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28433" t="-29097" r="-18889" b="-5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B824B223-02AC-8D40-BC68-CEA1EE9C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014"/>
            <a:ext cx="511884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600" dirty="0"/>
              <a:t>Satu Meriluoto</a:t>
            </a:r>
            <a:br>
              <a:rPr lang="fi-FI" sz="1600" dirty="0"/>
            </a:br>
            <a:r>
              <a:rPr lang="fi-FI" sz="1600" dirty="0"/>
              <a:t>Verkkopalvelusuunnittelija, </a:t>
            </a:r>
            <a:br>
              <a:rPr lang="fi-FI" sz="1600" dirty="0"/>
            </a:br>
            <a:r>
              <a:rPr lang="fi-FI" sz="1600" dirty="0"/>
              <a:t>Kohtaamo-hanke</a:t>
            </a:r>
            <a:br>
              <a:rPr lang="fi-FI" sz="1600" dirty="0"/>
            </a:br>
            <a:r>
              <a:rPr lang="fi-FI" sz="1600" dirty="0">
                <a:hlinkClick r:id="rId4"/>
              </a:rPr>
              <a:t>satu.meriluoto@ely-keskus.fi</a:t>
            </a:r>
            <a:endParaRPr lang="fi-FI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i-FI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600" dirty="0"/>
              <a:t>Ville Rötkö</a:t>
            </a:r>
            <a:br>
              <a:rPr lang="fi-FI" sz="1600" dirty="0"/>
            </a:br>
            <a:r>
              <a:rPr lang="fi-FI" sz="1600" dirty="0"/>
              <a:t>Verkkopalvelusuunnittelija, </a:t>
            </a:r>
            <a:br>
              <a:rPr lang="fi-FI" sz="1600" dirty="0"/>
            </a:br>
            <a:r>
              <a:rPr lang="fi-FI" sz="1600" dirty="0"/>
              <a:t>Kohtaamo-hanke</a:t>
            </a:r>
            <a:br>
              <a:rPr lang="fi-FI" sz="1600" dirty="0"/>
            </a:br>
            <a:r>
              <a:rPr lang="fi-FI" sz="1600" dirty="0">
                <a:hlinkClick r:id="rId5"/>
              </a:rPr>
              <a:t>ville.rotko@ely-keskus.fi</a:t>
            </a:r>
            <a:r>
              <a:rPr lang="fi-FI" sz="1600" dirty="0"/>
              <a:t> </a:t>
            </a:r>
            <a:br>
              <a:rPr lang="fi-FI" sz="1600" dirty="0"/>
            </a:br>
            <a:endParaRPr lang="fi-FI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400" b="1" dirty="0">
                <a:solidFill>
                  <a:schemeClr val="tx1"/>
                </a:solidFill>
              </a:rPr>
              <a:t>Kiitos!</a:t>
            </a:r>
          </a:p>
          <a:p>
            <a:endParaRPr lang="fi-FI" dirty="0"/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D73B8F72-66DC-4D43-B03E-3F0C36E9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Kysymyksiä?</a:t>
            </a:r>
          </a:p>
        </p:txBody>
      </p:sp>
    </p:spTree>
    <p:extLst>
      <p:ext uri="{BB962C8B-B14F-4D97-AF65-F5344CB8AC3E}">
        <p14:creationId xmlns:p14="http://schemas.microsoft.com/office/powerpoint/2010/main" val="184756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3785DE0-D282-6244-A8A5-458ED9636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EED4AD-6061-4444-A4D9-4EECDD8F67DA}" type="slidenum">
              <a:rPr lang="fi-FI"/>
              <a:pPr/>
              <a:t>2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DE35C1B-BD9B-0D4B-B681-810C7BAF5601}"/>
              </a:ext>
            </a:extLst>
          </p:cNvPr>
          <p:cNvSpPr txBox="1">
            <a:spLocks/>
          </p:cNvSpPr>
          <p:nvPr/>
        </p:nvSpPr>
        <p:spPr>
          <a:xfrm>
            <a:off x="1029406" y="2116574"/>
            <a:ext cx="4105275" cy="305122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7000" dirty="0"/>
              <a:t>Aiheina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endParaRPr lang="fi-FI" sz="7000" dirty="0"/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7000" dirty="0"/>
              <a:t>tänään:</a:t>
            </a:r>
            <a:br>
              <a:rPr lang="fi-FI" sz="7000" dirty="0"/>
            </a:br>
            <a:br>
              <a:rPr lang="fi-FI" sz="7000" dirty="0"/>
            </a:b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7C6C9517-76F4-2E42-965B-F3B1277ADA9C}"/>
              </a:ext>
            </a:extLst>
          </p:cNvPr>
          <p:cNvSpPr txBox="1">
            <a:spLocks/>
          </p:cNvSpPr>
          <p:nvPr/>
        </p:nvSpPr>
        <p:spPr>
          <a:xfrm>
            <a:off x="5667376" y="2506663"/>
            <a:ext cx="5626100" cy="259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b="1" dirty="0">
                <a:solidFill>
                  <a:schemeClr val="accent1"/>
                </a:solidFill>
              </a:rPr>
              <a:t>Mikä Ohjaustaverkossa.fi?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solidFill>
                  <a:schemeClr val="accent1"/>
                </a:solidFill>
              </a:rPr>
              <a:t>Tuleva kehitys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solidFill>
                  <a:schemeClr val="accent1"/>
                </a:solidFill>
              </a:rPr>
              <a:t>Käyttöönotto TE-toimistoissa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solidFill>
                  <a:schemeClr val="accent1"/>
                </a:solidFill>
              </a:rPr>
              <a:t>Käyttöönotto Ohjaamoissa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solidFill>
                  <a:schemeClr val="accent1"/>
                </a:solidFill>
              </a:rPr>
              <a:t>Vaikutukset ohjaustyöhön</a:t>
            </a:r>
          </a:p>
          <a:p>
            <a:pPr marL="457200" indent="-457200">
              <a:buFont typeface="+mj-lt"/>
              <a:buAutoNum type="arabicPeriod"/>
            </a:pP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08D4AAE-29FA-F443-BAE4-32C9020EC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fi-FI" b="0">
                <a:solidFill>
                  <a:schemeClr val="tx2"/>
                </a:solidFill>
              </a:rPr>
              <a:t>Ohjaustaverkossa.fi-työkalua kehittävät yhteistyössä seuraavat tahot:</a:t>
            </a:r>
          </a:p>
        </p:txBody>
      </p:sp>
    </p:spTree>
    <p:extLst>
      <p:ext uri="{BB962C8B-B14F-4D97-AF65-F5344CB8AC3E}">
        <p14:creationId xmlns:p14="http://schemas.microsoft.com/office/powerpoint/2010/main" val="211951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3DCCC9-CC25-4F42-97E1-B99DB476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79988"/>
            <a:ext cx="9094009" cy="1038509"/>
          </a:xfrm>
        </p:spPr>
        <p:txBody>
          <a:bodyPr/>
          <a:lstStyle/>
          <a:p>
            <a:r>
              <a:rPr lang="fi-FI" dirty="0"/>
              <a:t>Mikä on </a:t>
            </a:r>
            <a:r>
              <a:rPr lang="fi-FI" dirty="0" err="1"/>
              <a:t>Ohjaustaverkossa.fi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1E4744-9DF9-8B4A-B87B-A22B249B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014"/>
            <a:ext cx="4937312" cy="4351338"/>
          </a:xfrm>
        </p:spPr>
        <p:txBody>
          <a:bodyPr/>
          <a:lstStyle/>
          <a:p>
            <a:r>
              <a:rPr lang="fi-FI" dirty="0" err="1"/>
              <a:t>Ohjaustaverkossa.fi</a:t>
            </a:r>
            <a:r>
              <a:rPr lang="fi-FI" dirty="0"/>
              <a:t> on </a:t>
            </a:r>
            <a:r>
              <a:rPr lang="fi-FI" dirty="0" err="1"/>
              <a:t>Kohtaamon</a:t>
            </a:r>
            <a:r>
              <a:rPr lang="fi-FI" dirty="0"/>
              <a:t> kehittämä tietoturvallinen verkko-ohjauksen työkalu, josta on apua sekä ohjaajalle että asiakkaalle. </a:t>
            </a:r>
          </a:p>
          <a:p>
            <a:r>
              <a:rPr lang="fi-FI" dirty="0"/>
              <a:t>Ensimmäinen yhteys asiakkaan kanssa tapahtuu edelleen </a:t>
            </a:r>
            <a:r>
              <a:rPr lang="fi-FI" dirty="0" err="1"/>
              <a:t>kasvokkaisen</a:t>
            </a:r>
            <a:r>
              <a:rPr lang="fi-FI" dirty="0"/>
              <a:t> tapaamisen, puhelun tai sähköpostin muodossa. Tämän jälkeen ohjaaja voi ehdottaa asiakkaalle työkalun hyödyntämistä osana ohjausta. </a:t>
            </a:r>
          </a:p>
          <a:p>
            <a:r>
              <a:rPr lang="fi-FI" dirty="0"/>
              <a:t>Ohjaaja luo ohjaustilan ja kutsuu asiakkaan sinne. Viimeiseksi asiakas </a:t>
            </a:r>
            <a:r>
              <a:rPr lang="fi-FI" dirty="0" err="1"/>
              <a:t>tunnistautuu</a:t>
            </a:r>
            <a:r>
              <a:rPr lang="fi-FI" dirty="0"/>
              <a:t>, ja työskentely työkalun avulla voi alkaa.</a:t>
            </a:r>
          </a:p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B4A67CE-651A-3644-9D7E-846D3773F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3</a:t>
            </a:fld>
            <a:endParaRPr lang="fi-FI"/>
          </a:p>
        </p:txBody>
      </p:sp>
      <p:sp>
        <p:nvSpPr>
          <p:cNvPr id="28" name="Puolivapaa piirto 27">
            <a:extLst>
              <a:ext uri="{FF2B5EF4-FFF2-40B4-BE49-F238E27FC236}">
                <a16:creationId xmlns:a16="http://schemas.microsoft.com/office/drawing/2014/main" id="{AF027600-D8B8-B548-935C-26617EF2E26D}"/>
              </a:ext>
            </a:extLst>
          </p:cNvPr>
          <p:cNvSpPr/>
          <p:nvPr/>
        </p:nvSpPr>
        <p:spPr>
          <a:xfrm>
            <a:off x="8062334" y="-21951"/>
            <a:ext cx="4132842" cy="6756126"/>
          </a:xfrm>
          <a:custGeom>
            <a:avLst/>
            <a:gdLst>
              <a:gd name="connsiteX0" fmla="*/ 2030050 w 3962714"/>
              <a:gd name="connsiteY0" fmla="*/ 0 h 6478011"/>
              <a:gd name="connsiteX1" fmla="*/ 3962714 w 3962714"/>
              <a:gd name="connsiteY1" fmla="*/ 0 h 6478011"/>
              <a:gd name="connsiteX2" fmla="*/ 3962714 w 3962714"/>
              <a:gd name="connsiteY2" fmla="*/ 6478011 h 6478011"/>
              <a:gd name="connsiteX3" fmla="*/ 299522 w 3962714"/>
              <a:gd name="connsiteY3" fmla="*/ 6478011 h 6478011"/>
              <a:gd name="connsiteX4" fmla="*/ 318168 w 3962714"/>
              <a:gd name="connsiteY4" fmla="*/ 6450507 h 6478011"/>
              <a:gd name="connsiteX5" fmla="*/ 519132 w 3962714"/>
              <a:gd name="connsiteY5" fmla="*/ 5767991 h 6478011"/>
              <a:gd name="connsiteX6" fmla="*/ 37761 w 3962714"/>
              <a:gd name="connsiteY6" fmla="*/ 3643431 h 6478011"/>
              <a:gd name="connsiteX7" fmla="*/ 1730323 w 3962714"/>
              <a:gd name="connsiteY7" fmla="*/ 1505402 h 6478011"/>
              <a:gd name="connsiteX8" fmla="*/ 2045408 w 3962714"/>
              <a:gd name="connsiteY8" fmla="*/ 134209 h 6478011"/>
              <a:gd name="connsiteX9" fmla="*/ 2030050 w 3962714"/>
              <a:gd name="connsiteY9" fmla="*/ 0 h 647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2714" h="6478011">
                <a:moveTo>
                  <a:pt x="2030050" y="0"/>
                </a:moveTo>
                <a:lnTo>
                  <a:pt x="3962714" y="0"/>
                </a:lnTo>
                <a:lnTo>
                  <a:pt x="3962714" y="6478011"/>
                </a:lnTo>
                <a:lnTo>
                  <a:pt x="299522" y="6478011"/>
                </a:lnTo>
                <a:lnTo>
                  <a:pt x="318168" y="6450507"/>
                </a:lnTo>
                <a:cubicBezTo>
                  <a:pt x="424235" y="6281616"/>
                  <a:pt x="524875" y="6049534"/>
                  <a:pt x="519132" y="5767991"/>
                </a:cubicBezTo>
                <a:cubicBezTo>
                  <a:pt x="508632" y="5253168"/>
                  <a:pt x="-164104" y="4353862"/>
                  <a:pt x="37761" y="3643431"/>
                </a:cubicBezTo>
                <a:cubicBezTo>
                  <a:pt x="239627" y="2933000"/>
                  <a:pt x="1399882" y="2126683"/>
                  <a:pt x="1730323" y="1505402"/>
                </a:cubicBezTo>
                <a:cubicBezTo>
                  <a:pt x="2019459" y="961781"/>
                  <a:pt x="2088468" y="620798"/>
                  <a:pt x="2045408" y="134209"/>
                </a:cubicBezTo>
                <a:lnTo>
                  <a:pt x="203005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68306" r="-716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0963EA6-408A-944A-A9C9-6E6036A4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700" y="6425017"/>
            <a:ext cx="1478614" cy="2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3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D8EFB048-FBE4-F04A-9D15-4CD51F8B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79988"/>
            <a:ext cx="9094009" cy="1038509"/>
          </a:xfrm>
        </p:spPr>
        <p:txBody>
          <a:bodyPr/>
          <a:lstStyle/>
          <a:p>
            <a:r>
              <a:rPr lang="fi-FI" dirty="0"/>
              <a:t>Tekee verkko-ohjauksesta tietoturvallista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B60153-7BE3-3448-AB38-BBBA8C455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363"/>
            <a:ext cx="6093759" cy="4351337"/>
          </a:xfrm>
        </p:spPr>
        <p:txBody>
          <a:bodyPr/>
          <a:lstStyle/>
          <a:p>
            <a:r>
              <a:rPr lang="fi-FI" dirty="0"/>
              <a:t>Verkkotyöskentely ei ole uutta ohjaustyössä: </a:t>
            </a:r>
            <a:br>
              <a:rPr lang="fi-FI" dirty="0"/>
            </a:br>
            <a:r>
              <a:rPr lang="fi-FI" dirty="0"/>
              <a:t>asiakkaita on ennenkin ohjattu etänä esimerkiksi Facebookin, </a:t>
            </a:r>
            <a:r>
              <a:rPr lang="fi-FI" dirty="0" err="1"/>
              <a:t>Whatsappin</a:t>
            </a:r>
            <a:r>
              <a:rPr lang="fi-FI" dirty="0"/>
              <a:t>, </a:t>
            </a:r>
            <a:r>
              <a:rPr lang="fi-FI" dirty="0" err="1"/>
              <a:t>Teamsin</a:t>
            </a:r>
            <a:r>
              <a:rPr lang="fi-FI" dirty="0"/>
              <a:t> ja sähköpostin avulla. </a:t>
            </a:r>
          </a:p>
          <a:p>
            <a:r>
              <a:rPr lang="fi-FI" dirty="0" err="1"/>
              <a:t>Ohjaustaverkossa.fi</a:t>
            </a:r>
            <a:r>
              <a:rPr lang="fi-FI" dirty="0"/>
              <a:t>-työkalu kuitenkin tekee asiakkaiden tekstipohjaisesta etäohjauksesta tietoturvallista.</a:t>
            </a:r>
          </a:p>
          <a:p>
            <a:r>
              <a:rPr lang="fi-FI" dirty="0"/>
              <a:t>Asiakas </a:t>
            </a:r>
            <a:r>
              <a:rPr lang="fi-FI" dirty="0" err="1"/>
              <a:t>tunnistautuu</a:t>
            </a:r>
            <a:r>
              <a:rPr lang="fi-FI" dirty="0"/>
              <a:t> työkaluun </a:t>
            </a:r>
            <a:r>
              <a:rPr lang="fi-FI" dirty="0" err="1"/>
              <a:t>Suomi.fi</a:t>
            </a:r>
            <a:r>
              <a:rPr lang="fi-FI" dirty="0"/>
              <a:t>-palvelun kautta. Vahvan tunnistuksen ansiosta asiakkaan tiedot pysyvät varmuudella vain ohjaajan ja asiakkaan välisinä.</a:t>
            </a:r>
          </a:p>
          <a:p>
            <a:r>
              <a:rPr lang="fi-FI" dirty="0"/>
              <a:t>Työkalu ei syrjäytä muita, jo käytössä olevia viestintäkanavia, vaan täydentää niitä. </a:t>
            </a:r>
          </a:p>
          <a:p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58A777C-E776-DD47-9725-01933FD70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4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4D4D3B5-DF35-0440-B3DF-79D6B8572DB2}"/>
              </a:ext>
            </a:extLst>
          </p:cNvPr>
          <p:cNvSpPr txBox="1"/>
          <p:nvPr/>
        </p:nvSpPr>
        <p:spPr>
          <a:xfrm>
            <a:off x="7497953" y="5283518"/>
            <a:ext cx="4291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TIETOTURVALLISTA PALVELUA VERKOSSA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E0DE3F7-A1C5-444D-A3A2-E33D83BBE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13819" r="13226" b="18710"/>
          <a:stretch/>
        </p:blipFill>
        <p:spPr>
          <a:xfrm>
            <a:off x="7744960" y="1477757"/>
            <a:ext cx="3721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0D5A5D-2730-4045-B481-D9DC5260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79988"/>
            <a:ext cx="9094009" cy="1038509"/>
          </a:xfrm>
        </p:spPr>
        <p:txBody>
          <a:bodyPr/>
          <a:lstStyle/>
          <a:p>
            <a:r>
              <a:rPr lang="fi-FI" dirty="0"/>
              <a:t>Aktivoi asiakkaat osallistumaan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2FD7FC-7190-2A4E-897F-88DB30BC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7363"/>
            <a:ext cx="5257800" cy="4351337"/>
          </a:xfrm>
        </p:spPr>
        <p:txBody>
          <a:bodyPr>
            <a:noAutofit/>
          </a:bodyPr>
          <a:lstStyle/>
          <a:p>
            <a:r>
              <a:rPr lang="fi-FI" dirty="0" err="1"/>
              <a:t>Ohjaustaverkossa.fi</a:t>
            </a:r>
            <a:r>
              <a:rPr lang="fi-FI" dirty="0"/>
              <a:t> aktivoi asiakkaat osaksi omaa ohjaustaan: työkaluun tallennettavien välitehtävien avulla asiakas voi työstää tilannettaan myös ohjauskertojen välissä. </a:t>
            </a:r>
          </a:p>
          <a:p>
            <a:r>
              <a:rPr lang="fi-FI" dirty="0"/>
              <a:t>Tilaa jää myös ohjaajan luovuudelle, kun ohjaaja voi valita sopivat tehtävät kunkin asiakkaan yksilöllisten tarpeiden mukaan.</a:t>
            </a:r>
          </a:p>
          <a:p>
            <a:r>
              <a:rPr lang="fi-FI" dirty="0"/>
              <a:t>Kun asiakas on itse aktiivinen, on hän usein myös sitoutuneempi omaan ohjausprosessiinsa.</a:t>
            </a:r>
          </a:p>
          <a:p>
            <a:r>
              <a:rPr lang="fi-FI" dirty="0"/>
              <a:t>Lisäksi asiakas voi ladata ohjaustilan sisällön itselleen dokumenttina ja hyödyntää sitä myöhemmin, jos hakeutuu ohjaukseen muualla.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A38E2FD-3938-784D-8C22-D859B92F8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5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954DF02-7F8E-674E-90B3-CC6798EFF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11163" r="8552" b="14772"/>
          <a:stretch/>
        </p:blipFill>
        <p:spPr>
          <a:xfrm>
            <a:off x="6959599" y="1217712"/>
            <a:ext cx="5232401" cy="4493511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C6B0B53-B9B9-0946-B2BE-57C1F892572F}"/>
              </a:ext>
            </a:extLst>
          </p:cNvPr>
          <p:cNvSpPr txBox="1"/>
          <p:nvPr/>
        </p:nvSpPr>
        <p:spPr>
          <a:xfrm>
            <a:off x="7497953" y="5189957"/>
            <a:ext cx="429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AKTIVOI JA SITOUTTAA ASIAKKAITA</a:t>
            </a:r>
          </a:p>
          <a:p>
            <a:pPr algn="ctr"/>
            <a:endParaRPr lang="fi-FI" sz="1100" b="1" dirty="0"/>
          </a:p>
        </p:txBody>
      </p:sp>
    </p:spTree>
    <p:extLst>
      <p:ext uri="{BB962C8B-B14F-4D97-AF65-F5344CB8AC3E}">
        <p14:creationId xmlns:p14="http://schemas.microsoft.com/office/powerpoint/2010/main" val="245474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7058B5-794E-FF4B-8903-FCE99B5B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79988"/>
            <a:ext cx="9094009" cy="1038509"/>
          </a:xfrm>
        </p:spPr>
        <p:txBody>
          <a:bodyPr/>
          <a:lstStyle/>
          <a:p>
            <a:r>
              <a:rPr lang="fi-FI" dirty="0"/>
              <a:t>Palvelee myös mobiilisti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6E030E-97D8-AC4F-BA34-909B3C27F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014"/>
            <a:ext cx="5044888" cy="4351338"/>
          </a:xfrm>
        </p:spPr>
        <p:txBody>
          <a:bodyPr/>
          <a:lstStyle/>
          <a:p>
            <a:r>
              <a:rPr lang="fi-FI" dirty="0" err="1"/>
              <a:t>Ohjaustaverkossa.fi</a:t>
            </a:r>
            <a:r>
              <a:rPr lang="fi-FI" dirty="0"/>
              <a:t>-työkalua on näppärä käyttää myös kännykällä tai tabletilla.</a:t>
            </a:r>
          </a:p>
          <a:p>
            <a:r>
              <a:rPr lang="fi-FI" dirty="0"/>
              <a:t>Ohjaus ei ole sidottu tiettyyn aikaan, paikkaan tai edes läppärin läheisyyteen.</a:t>
            </a:r>
          </a:p>
          <a:p>
            <a:r>
              <a:rPr lang="fi-FI" dirty="0"/>
              <a:t>Helpottaa ohjausta paikkakunnilla, joilla etäisyydet voivat olla pitkiä.</a:t>
            </a:r>
          </a:p>
          <a:p>
            <a:r>
              <a:rPr lang="fi-FI" dirty="0"/>
              <a:t>Mobiilikäyttö palvelee erityisesti nuoria, jotka ovat tottuneet asioimaan kännykällä.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AB2606-A1CE-6145-B64A-CE03A9B6B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6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C8094C-2C12-8E49-9043-8AA352996E01}"/>
              </a:ext>
            </a:extLst>
          </p:cNvPr>
          <p:cNvSpPr txBox="1"/>
          <p:nvPr/>
        </p:nvSpPr>
        <p:spPr>
          <a:xfrm>
            <a:off x="6922771" y="5291792"/>
            <a:ext cx="4291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SUJUVAA PALVELUA MYÖS MOBIILISTI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09B134F-5CB1-6B4C-A59D-EEA08607C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12431" r="7381" b="15069"/>
          <a:stretch/>
        </p:blipFill>
        <p:spPr>
          <a:xfrm>
            <a:off x="6579871" y="1173722"/>
            <a:ext cx="4773930" cy="41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20298A6-CA66-7844-A4FB-75ADA411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8614" y="1523999"/>
            <a:ext cx="4765330" cy="441768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BC9AED7-0496-C645-8241-4D64FDD5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79988"/>
            <a:ext cx="9094009" cy="1038509"/>
          </a:xfrm>
        </p:spPr>
        <p:txBody>
          <a:bodyPr/>
          <a:lstStyle/>
          <a:p>
            <a:r>
              <a:rPr lang="fi-FI" dirty="0"/>
              <a:t>Tarjoaa mahdollisuuden monialaisuuteen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27F447-7EEB-D144-83B0-62F1D4ED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7363"/>
            <a:ext cx="5071782" cy="4351337"/>
          </a:xfrm>
        </p:spPr>
        <p:txBody>
          <a:bodyPr/>
          <a:lstStyle/>
          <a:p>
            <a:r>
              <a:rPr lang="fi-FI" dirty="0"/>
              <a:t>Monialainen ohjaus on Ohjaamo-toiminnan lähtökohta ja samalla vahvuus. </a:t>
            </a:r>
            <a:r>
              <a:rPr lang="fi-FI" dirty="0" err="1"/>
              <a:t>Ohjaustaverkossa.fi</a:t>
            </a:r>
            <a:r>
              <a:rPr lang="fi-FI" dirty="0"/>
              <a:t>-työkalu tulee mahdollistamaan monialaisen ohjauksen entistä kätevämmin myös etänä. </a:t>
            </a:r>
          </a:p>
          <a:p>
            <a:r>
              <a:rPr lang="fi-FI" dirty="0"/>
              <a:t>Ohjaaja voi asiakkaan suostumuksella kutsua mukaan asiakkaan omaan ohjaustilaan toisen, ohjauksessa tarvittavan ammattilaisen. </a:t>
            </a:r>
          </a:p>
          <a:p>
            <a:r>
              <a:rPr lang="fi-FI" dirty="0"/>
              <a:t>Työkalu tarjoaa kätevän paikan tehdä yhteistyötä yli organisaatio- ja ammattirajojen.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326A3C4-338C-254E-9BD6-ED2FB1F21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7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2D291CD-CB50-C543-A9AE-7A5ADDA1A0CB}"/>
              </a:ext>
            </a:extLst>
          </p:cNvPr>
          <p:cNvSpPr txBox="1"/>
          <p:nvPr/>
        </p:nvSpPr>
        <p:spPr>
          <a:xfrm>
            <a:off x="9063180" y="5008616"/>
            <a:ext cx="2530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MONIALAISTA YHTEISTYÖTÄ </a:t>
            </a:r>
            <a:br>
              <a:rPr lang="fi-FI" sz="1100" b="1" dirty="0"/>
            </a:br>
            <a:r>
              <a:rPr lang="fi-FI" sz="1100" b="1" dirty="0"/>
              <a:t>ASIAKKAAN HYVÄKSI</a:t>
            </a:r>
          </a:p>
        </p:txBody>
      </p:sp>
    </p:spTree>
    <p:extLst>
      <p:ext uri="{BB962C8B-B14F-4D97-AF65-F5344CB8AC3E}">
        <p14:creationId xmlns:p14="http://schemas.microsoft.com/office/powerpoint/2010/main" val="225298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8235718-F3C4-9A44-B201-2BD74A9E2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8</a:t>
            </a:fld>
            <a:endParaRPr lang="fi-FI"/>
          </a:p>
        </p:txBody>
      </p:sp>
      <p:sp>
        <p:nvSpPr>
          <p:cNvPr id="33" name="Puolivapaa piirto 32">
            <a:extLst>
              <a:ext uri="{FF2B5EF4-FFF2-40B4-BE49-F238E27FC236}">
                <a16:creationId xmlns:a16="http://schemas.microsoft.com/office/drawing/2014/main" id="{A178B7B8-E98D-3A42-A527-8D4BBBFBBF06}"/>
              </a:ext>
            </a:extLst>
          </p:cNvPr>
          <p:cNvSpPr/>
          <p:nvPr/>
        </p:nvSpPr>
        <p:spPr>
          <a:xfrm>
            <a:off x="8066159" y="-35174"/>
            <a:ext cx="4125841" cy="6770079"/>
          </a:xfrm>
          <a:custGeom>
            <a:avLst/>
            <a:gdLst>
              <a:gd name="connsiteX0" fmla="*/ 397240 w 2883017"/>
              <a:gd name="connsiteY0" fmla="*/ 0 h 6718174"/>
              <a:gd name="connsiteX1" fmla="*/ 2883017 w 2883017"/>
              <a:gd name="connsiteY1" fmla="*/ 0 h 6718174"/>
              <a:gd name="connsiteX2" fmla="*/ 2883017 w 2883017"/>
              <a:gd name="connsiteY2" fmla="*/ 6718174 h 6718174"/>
              <a:gd name="connsiteX3" fmla="*/ 0 w 2883017"/>
              <a:gd name="connsiteY3" fmla="*/ 6718174 h 6718174"/>
              <a:gd name="connsiteX4" fmla="*/ 14436 w 2883017"/>
              <a:gd name="connsiteY4" fmla="*/ 6685550 h 6718174"/>
              <a:gd name="connsiteX5" fmla="*/ 108779 w 2883017"/>
              <a:gd name="connsiteY5" fmla="*/ 2941338 h 6718174"/>
              <a:gd name="connsiteX6" fmla="*/ 393292 w 2883017"/>
              <a:gd name="connsiteY6" fmla="*/ 325901 h 6718174"/>
              <a:gd name="connsiteX7" fmla="*/ 397240 w 2883017"/>
              <a:gd name="connsiteY7" fmla="*/ 0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617056 w 3106781"/>
              <a:gd name="connsiteY6" fmla="*/ 325901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332543 w 3106781"/>
              <a:gd name="connsiteY5" fmla="*/ 294133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17264 w 3106781"/>
              <a:gd name="connsiteY5" fmla="*/ 4138588 h 6718174"/>
              <a:gd name="connsiteX6" fmla="*/ 378208 w 3106781"/>
              <a:gd name="connsiteY6" fmla="*/ 880417 h 6718174"/>
              <a:gd name="connsiteX7" fmla="*/ 0 w 3106781"/>
              <a:gd name="connsiteY7" fmla="*/ 37808 h 6718174"/>
              <a:gd name="connsiteX0" fmla="*/ 0 w 3106781"/>
              <a:gd name="connsiteY0" fmla="*/ 37808 h 6718174"/>
              <a:gd name="connsiteX1" fmla="*/ 3106781 w 3106781"/>
              <a:gd name="connsiteY1" fmla="*/ 0 h 6718174"/>
              <a:gd name="connsiteX2" fmla="*/ 3106781 w 3106781"/>
              <a:gd name="connsiteY2" fmla="*/ 6718174 h 6718174"/>
              <a:gd name="connsiteX3" fmla="*/ 223764 w 3106781"/>
              <a:gd name="connsiteY3" fmla="*/ 6718174 h 6718174"/>
              <a:gd name="connsiteX4" fmla="*/ 238200 w 3106781"/>
              <a:gd name="connsiteY4" fmla="*/ 6685550 h 6718174"/>
              <a:gd name="connsiteX5" fmla="*/ 17264 w 3106781"/>
              <a:gd name="connsiteY5" fmla="*/ 4138588 h 6718174"/>
              <a:gd name="connsiteX6" fmla="*/ 311330 w 3106781"/>
              <a:gd name="connsiteY6" fmla="*/ 830006 h 6718174"/>
              <a:gd name="connsiteX7" fmla="*/ 0 w 3106781"/>
              <a:gd name="connsiteY7" fmla="*/ 37808 h 6718174"/>
              <a:gd name="connsiteX0" fmla="*/ 137818 w 3103773"/>
              <a:gd name="connsiteY0" fmla="*/ 37808 h 6718174"/>
              <a:gd name="connsiteX1" fmla="*/ 3103773 w 3103773"/>
              <a:gd name="connsiteY1" fmla="*/ 0 h 6718174"/>
              <a:gd name="connsiteX2" fmla="*/ 3103773 w 3103773"/>
              <a:gd name="connsiteY2" fmla="*/ 6718174 h 6718174"/>
              <a:gd name="connsiteX3" fmla="*/ 220756 w 3103773"/>
              <a:gd name="connsiteY3" fmla="*/ 6718174 h 6718174"/>
              <a:gd name="connsiteX4" fmla="*/ 235192 w 3103773"/>
              <a:gd name="connsiteY4" fmla="*/ 6685550 h 6718174"/>
              <a:gd name="connsiteX5" fmla="*/ 14256 w 3103773"/>
              <a:gd name="connsiteY5" fmla="*/ 4138588 h 6718174"/>
              <a:gd name="connsiteX6" fmla="*/ 308322 w 3103773"/>
              <a:gd name="connsiteY6" fmla="*/ 830006 h 6718174"/>
              <a:gd name="connsiteX7" fmla="*/ 137818 w 3103773"/>
              <a:gd name="connsiteY7" fmla="*/ 37808 h 67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3773" h="6718174">
                <a:moveTo>
                  <a:pt x="137818" y="37808"/>
                </a:moveTo>
                <a:lnTo>
                  <a:pt x="3103773" y="0"/>
                </a:lnTo>
                <a:lnTo>
                  <a:pt x="3103773" y="6718174"/>
                </a:lnTo>
                <a:lnTo>
                  <a:pt x="220756" y="6718174"/>
                </a:lnTo>
                <a:lnTo>
                  <a:pt x="235192" y="6685550"/>
                </a:lnTo>
                <a:cubicBezTo>
                  <a:pt x="699877" y="5469664"/>
                  <a:pt x="-115863" y="5238243"/>
                  <a:pt x="14256" y="4138588"/>
                </a:cubicBezTo>
                <a:cubicBezTo>
                  <a:pt x="107238" y="3352792"/>
                  <a:pt x="525475" y="2262131"/>
                  <a:pt x="308322" y="830006"/>
                </a:cubicBezTo>
                <a:lnTo>
                  <a:pt x="137818" y="37808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28433" t="-29097" r="-18889" b="-5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D73B8F72-66DC-4D43-B03E-3F0C36E9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81" y="2390491"/>
            <a:ext cx="6150995" cy="1038509"/>
          </a:xfrm>
        </p:spPr>
        <p:txBody>
          <a:bodyPr/>
          <a:lstStyle/>
          <a:p>
            <a:r>
              <a:rPr lang="fi-FI" sz="4000" dirty="0"/>
              <a:t>Tuleva kehitys</a:t>
            </a:r>
          </a:p>
        </p:txBody>
      </p:sp>
    </p:spTree>
    <p:extLst>
      <p:ext uri="{BB962C8B-B14F-4D97-AF65-F5344CB8AC3E}">
        <p14:creationId xmlns:p14="http://schemas.microsoft.com/office/powerpoint/2010/main" val="157746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D4E1D9DA-61E5-CE4C-9E91-D00FE31F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79988"/>
            <a:ext cx="9094009" cy="1038509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Kehitys 2021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C5864C-59DF-3D4D-AEEA-51EA9EE5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014"/>
            <a:ext cx="8769263" cy="4351338"/>
          </a:xfrm>
        </p:spPr>
        <p:txBody>
          <a:bodyPr/>
          <a:lstStyle/>
          <a:p>
            <a:r>
              <a:rPr lang="fi-FI" dirty="0"/>
              <a:t>Raportit</a:t>
            </a:r>
          </a:p>
          <a:p>
            <a:pPr lvl="1"/>
            <a:r>
              <a:rPr lang="fi-FI" dirty="0"/>
              <a:t>vaikuttavuus, palaute ja käyttötilastot</a:t>
            </a:r>
          </a:p>
          <a:p>
            <a:r>
              <a:rPr lang="fi-FI" dirty="0"/>
              <a:t>Keskustelun reaaliaikaistaminen</a:t>
            </a:r>
          </a:p>
          <a:p>
            <a:r>
              <a:rPr lang="fi-FI" dirty="0"/>
              <a:t>Videopuhelut ohjaustilassa</a:t>
            </a:r>
          </a:p>
          <a:p>
            <a:r>
              <a:rPr lang="fi-FI" dirty="0"/>
              <a:t>Monialaisuus</a:t>
            </a:r>
          </a:p>
          <a:p>
            <a:pPr lvl="1"/>
            <a:r>
              <a:rPr lang="fi-FI" dirty="0"/>
              <a:t>Useampi ohjaaja ohjaustilassa</a:t>
            </a:r>
          </a:p>
          <a:p>
            <a:r>
              <a:rPr lang="fi-FI" dirty="0"/>
              <a:t>Ryhmäohjaus tietoturvallisesti ja monialaisesti</a:t>
            </a:r>
          </a:p>
          <a:p>
            <a:r>
              <a:rPr lang="fi-FI" dirty="0"/>
              <a:t>Palvelukanava (yhteydenottolomake) käyttöön</a:t>
            </a:r>
          </a:p>
          <a:p>
            <a:r>
              <a:rPr lang="fi-FI" dirty="0"/>
              <a:t>Kieliversiot</a:t>
            </a:r>
          </a:p>
          <a:p>
            <a:r>
              <a:rPr lang="fi-FI" dirty="0"/>
              <a:t>Saavutettavuus / käytettävyys jatkuu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DE1F079-B69A-2C4E-B90A-8AFEF1D5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921" y="6422621"/>
            <a:ext cx="260558" cy="279651"/>
          </a:xfrm>
        </p:spPr>
        <p:txBody>
          <a:bodyPr/>
          <a:lstStyle/>
          <a:p>
            <a:fld id="{4DEED4AD-6061-4444-A4D9-4EECDD8F67DA}" type="slidenum">
              <a:rPr lang="fi-FI"/>
              <a:pPr/>
              <a:t>9</a:t>
            </a:fld>
            <a:endParaRPr lang="fi-FI"/>
          </a:p>
        </p:txBody>
      </p:sp>
      <p:pic>
        <p:nvPicPr>
          <p:cNvPr id="7" name="Graphic 6" descr="Spinning Plates">
            <a:extLst>
              <a:ext uri="{FF2B5EF4-FFF2-40B4-BE49-F238E27FC236}">
                <a16:creationId xmlns:a16="http://schemas.microsoft.com/office/drawing/2014/main" id="{98B76EEE-69CC-42C9-B0C4-499A2DA30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4454" y="899242"/>
            <a:ext cx="2069344" cy="20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9678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hjaustaverkossa">
      <a:dk1>
        <a:srgbClr val="008080"/>
      </a:dk1>
      <a:lt1>
        <a:srgbClr val="FFFFFF"/>
      </a:lt1>
      <a:dk2>
        <a:srgbClr val="006E89"/>
      </a:dk2>
      <a:lt2>
        <a:srgbClr val="000000"/>
      </a:lt2>
      <a:accent1>
        <a:srgbClr val="008080"/>
      </a:accent1>
      <a:accent2>
        <a:srgbClr val="D90D5E"/>
      </a:accent2>
      <a:accent3>
        <a:srgbClr val="006E8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s_x00e4_tietoja xmlns="439918ed-634f-42ce-8434-046920e96d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0473C8526CC8242ABBB1840F137F32E" ma:contentTypeVersion="11" ma:contentTypeDescription="Luo uusi asiakirja." ma:contentTypeScope="" ma:versionID="d0dc9ad8194f45755e16ecea15cc5599">
  <xsd:schema xmlns:xsd="http://www.w3.org/2001/XMLSchema" xmlns:xs="http://www.w3.org/2001/XMLSchema" xmlns:p="http://schemas.microsoft.com/office/2006/metadata/properties" xmlns:ns2="439918ed-634f-42ce-8434-046920e96dc4" xmlns:ns3="0f23dc81-f9f2-44ba-b03a-7fb1e6e96a4d" targetNamespace="http://schemas.microsoft.com/office/2006/metadata/properties" ma:root="true" ma:fieldsID="dd1654cd6a0ae9056013029c1baf843b" ns2:_="" ns3:_="">
    <xsd:import namespace="439918ed-634f-42ce-8434-046920e96dc4"/>
    <xsd:import namespace="0f23dc81-f9f2-44ba-b03a-7fb1e6e96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is_x00e4_tieto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918ed-634f-42ce-8434-046920e96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is_x00e4_tietoja" ma:index="18" nillable="true" ma:displayName="Lisätietoja" ma:format="Dropdown" ma:internalName="Lis_x00e4_tietoja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3dc81-f9f2-44ba-b03a-7fb1e6e96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4B128A-6C16-40E7-99F9-B68D6F27A8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67824-0F79-448C-B442-12ACC9FBDD7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0f23dc81-f9f2-44ba-b03a-7fb1e6e96a4d"/>
    <ds:schemaRef ds:uri="http://schemas.microsoft.com/office/2006/documentManagement/types"/>
    <ds:schemaRef ds:uri="439918ed-634f-42ce-8434-046920e96dc4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642658-ABCC-4EFF-A5AA-7C55839E0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9918ed-634f-42ce-8434-046920e96dc4"/>
    <ds:schemaRef ds:uri="0f23dc81-f9f2-44ba-b03a-7fb1e6e96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942</Words>
  <Application>Microsoft Office PowerPoint</Application>
  <PresentationFormat>Widescreen</PresentationFormat>
  <Paragraphs>162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Mukautettu suunnittelumalli</vt:lpstr>
      <vt:lpstr>PowerPoint Presentation</vt:lpstr>
      <vt:lpstr>PowerPoint Presentation</vt:lpstr>
      <vt:lpstr>Mikä on Ohjaustaverkossa.fi?</vt:lpstr>
      <vt:lpstr>Tekee verkko-ohjauksesta tietoturvallista</vt:lpstr>
      <vt:lpstr>Aktivoi asiakkaat osallistumaan</vt:lpstr>
      <vt:lpstr>Palvelee myös mobiilisti</vt:lpstr>
      <vt:lpstr>Tarjoaa mahdollisuuden monialaisuuteen</vt:lpstr>
      <vt:lpstr>Tuleva kehitys</vt:lpstr>
      <vt:lpstr> Kehitys 2021 </vt:lpstr>
      <vt:lpstr>Käyttöönotto</vt:lpstr>
      <vt:lpstr>TE-toimistoissa</vt:lpstr>
      <vt:lpstr>Ohjaamoissa</vt:lpstr>
      <vt:lpstr>Muut</vt:lpstr>
      <vt:lpstr>Vaikutukset ohjaustyöhön</vt:lpstr>
      <vt:lpstr>Monikanavainen ohjaus</vt:lpstr>
      <vt:lpstr>Etäohjaus 2000 - 2020</vt:lpstr>
      <vt:lpstr>Tasapainoilu monikanavaisuuden kanssa</vt:lpstr>
      <vt:lpstr>Monikanavainen ohjaus</vt:lpstr>
      <vt:lpstr>Kysymyksiä?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Joni-Miikka Merilahti</dc:creator>
  <cp:lastModifiedBy>Ville Rotko</cp:lastModifiedBy>
  <cp:revision>240</cp:revision>
  <dcterms:created xsi:type="dcterms:W3CDTF">2018-07-05T08:55:05Z</dcterms:created>
  <dcterms:modified xsi:type="dcterms:W3CDTF">2020-11-24T13:19:08Z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0x01010020473C8526CC8242ABBB1840F137F32E</vt:lpwstr>
  </property>
</Properties>
</file>