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AB9F-09CD-4DF4-A0AD-A07EEB8CE9B3}" type="datetimeFigureOut">
              <a:rPr lang="fi-FI" smtClean="0"/>
              <a:pPr/>
              <a:t>22.1.2014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7948-1D54-4F22-990B-6E2E4A8B1A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068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AB9F-09CD-4DF4-A0AD-A07EEB8CE9B3}" type="datetimeFigureOut">
              <a:rPr lang="fi-FI" smtClean="0"/>
              <a:pPr/>
              <a:t>22.1.2014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7948-1D54-4F22-990B-6E2E4A8B1A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621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AB9F-09CD-4DF4-A0AD-A07EEB8CE9B3}" type="datetimeFigureOut">
              <a:rPr lang="fi-FI" smtClean="0"/>
              <a:pPr/>
              <a:t>22.1.2014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7948-1D54-4F22-990B-6E2E4A8B1A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80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AB9F-09CD-4DF4-A0AD-A07EEB8CE9B3}" type="datetimeFigureOut">
              <a:rPr lang="fi-FI" smtClean="0"/>
              <a:pPr/>
              <a:t>22.1.2014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7948-1D54-4F22-990B-6E2E4A8B1A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47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AB9F-09CD-4DF4-A0AD-A07EEB8CE9B3}" type="datetimeFigureOut">
              <a:rPr lang="fi-FI" smtClean="0"/>
              <a:pPr/>
              <a:t>22.1.2014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7948-1D54-4F22-990B-6E2E4A8B1A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77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AB9F-09CD-4DF4-A0AD-A07EEB8CE9B3}" type="datetimeFigureOut">
              <a:rPr lang="fi-FI" smtClean="0"/>
              <a:pPr/>
              <a:t>22.1.2014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7948-1D54-4F22-990B-6E2E4A8B1A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618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AB9F-09CD-4DF4-A0AD-A07EEB8CE9B3}" type="datetimeFigureOut">
              <a:rPr lang="fi-FI" smtClean="0"/>
              <a:pPr/>
              <a:t>22.1.2014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7948-1D54-4F22-990B-6E2E4A8B1A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81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AB9F-09CD-4DF4-A0AD-A07EEB8CE9B3}" type="datetimeFigureOut">
              <a:rPr lang="fi-FI" smtClean="0"/>
              <a:pPr/>
              <a:t>22.1.2014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7948-1D54-4F22-990B-6E2E4A8B1A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400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AB9F-09CD-4DF4-A0AD-A07EEB8CE9B3}" type="datetimeFigureOut">
              <a:rPr lang="fi-FI" smtClean="0"/>
              <a:pPr/>
              <a:t>22.1.2014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7948-1D54-4F22-990B-6E2E4A8B1A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491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AB9F-09CD-4DF4-A0AD-A07EEB8CE9B3}" type="datetimeFigureOut">
              <a:rPr lang="fi-FI" smtClean="0"/>
              <a:pPr/>
              <a:t>22.1.2014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7948-1D54-4F22-990B-6E2E4A8B1A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485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AB9F-09CD-4DF4-A0AD-A07EEB8CE9B3}" type="datetimeFigureOut">
              <a:rPr lang="fi-FI" smtClean="0"/>
              <a:pPr/>
              <a:t>22.1.2014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7948-1D54-4F22-990B-6E2E4A8B1A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23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CAB9F-09CD-4DF4-A0AD-A07EEB8CE9B3}" type="datetimeFigureOut">
              <a:rPr lang="fi-FI" smtClean="0"/>
              <a:pPr/>
              <a:t>22.1.2014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77948-1D54-4F22-990B-6E2E4A8B1A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934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Viisauskirjat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0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Laulujen laulu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Hää- ja rakkausrunoja.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Laitettu Salomon nimiin. </a:t>
            </a:r>
            <a:r>
              <a:rPr lang="fi-FI" dirty="0" smtClean="0">
                <a:solidFill>
                  <a:schemeClr val="accent1"/>
                </a:solidFill>
              </a:rPr>
              <a:t>(</a:t>
            </a:r>
            <a:r>
              <a:rPr lang="fi-FI" dirty="0">
                <a:solidFill>
                  <a:schemeClr val="accent1"/>
                </a:solidFill>
              </a:rPr>
              <a:t>K</a:t>
            </a:r>
            <a:r>
              <a:rPr lang="fi-FI" dirty="0" smtClean="0">
                <a:solidFill>
                  <a:schemeClr val="accent1"/>
                </a:solidFill>
              </a:rPr>
              <a:t>irjan sulhanen?)</a:t>
            </a:r>
          </a:p>
          <a:p>
            <a:pPr marL="0" indent="0"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/>
              <a:t>Kirjasta on etsitty vertauskuvallisuutta mm. Jumalan ja Israelin välisestä liitosta. </a:t>
            </a:r>
            <a:endParaRPr lang="fi-FI" dirty="0"/>
          </a:p>
        </p:txBody>
      </p:sp>
      <p:pic>
        <p:nvPicPr>
          <p:cNvPr id="3074" name="Picture 2" descr="D:\ORTOBOXI\Kuvapankki nettiin\OKHäät\_MG_58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046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i-FI" i="1" dirty="0" smtClean="0">
                <a:solidFill>
                  <a:schemeClr val="accent1"/>
                </a:solidFill>
              </a:rPr>
              <a:t>Paina minut sinetiksi sydäntäsi vasten,</a:t>
            </a:r>
          </a:p>
          <a:p>
            <a:pPr marL="0" indent="0" algn="ctr">
              <a:buNone/>
            </a:pPr>
            <a:r>
              <a:rPr lang="fi-FI" i="1" dirty="0" smtClean="0">
                <a:solidFill>
                  <a:schemeClr val="accent1"/>
                </a:solidFill>
              </a:rPr>
              <a:t>pane sinetiksi ranteesi nauhaan.</a:t>
            </a:r>
          </a:p>
          <a:p>
            <a:pPr marL="0" indent="0" algn="ctr">
              <a:buNone/>
            </a:pPr>
            <a:r>
              <a:rPr lang="fi-FI" i="1" dirty="0" smtClean="0">
                <a:solidFill>
                  <a:schemeClr val="accent1"/>
                </a:solidFill>
              </a:rPr>
              <a:t>Rakkaus on väkevä kuin kuolema,</a:t>
            </a:r>
          </a:p>
          <a:p>
            <a:pPr marL="0" indent="0" algn="ctr">
              <a:buNone/>
            </a:pPr>
            <a:r>
              <a:rPr lang="fi-FI" i="1" dirty="0" smtClean="0">
                <a:solidFill>
                  <a:schemeClr val="accent1"/>
                </a:solidFill>
              </a:rPr>
              <a:t>kiivas ja kyltymätön kuin tuonela.</a:t>
            </a:r>
          </a:p>
          <a:p>
            <a:pPr marL="0" indent="0" algn="ctr">
              <a:buNone/>
            </a:pPr>
            <a:r>
              <a:rPr lang="fi-FI" i="1" dirty="0" smtClean="0">
                <a:solidFill>
                  <a:schemeClr val="accent1"/>
                </a:solidFill>
              </a:rPr>
              <a:t>Sen hehku on tulen hehkua,</a:t>
            </a:r>
          </a:p>
          <a:p>
            <a:pPr marL="0" indent="0" algn="ctr">
              <a:buNone/>
            </a:pPr>
            <a:r>
              <a:rPr lang="fi-FI" i="1" dirty="0" smtClean="0">
                <a:solidFill>
                  <a:schemeClr val="accent1"/>
                </a:solidFill>
              </a:rPr>
              <a:t>sen liekki on Herran liekki.</a:t>
            </a:r>
          </a:p>
          <a:p>
            <a:pPr marL="0" indent="0" algn="ctr">
              <a:buNone/>
            </a:pPr>
            <a:r>
              <a:rPr lang="fi-FI" i="1" dirty="0" smtClean="0">
                <a:solidFill>
                  <a:schemeClr val="accent1"/>
                </a:solidFill>
              </a:rPr>
              <a:t>Suuret vedet eivät voi sitä sammuttaa, virran tulva ei vie sitä mukanaan. Jos joku tarjoaisi talot ja tavarat rakkauden hinnaksi, hän saisi vain toisten pilkan.</a:t>
            </a:r>
          </a:p>
          <a:p>
            <a:pPr marL="0" indent="0" algn="ctr">
              <a:buNone/>
            </a:pPr>
            <a:r>
              <a:rPr lang="fi-FI" i="1" dirty="0" smtClean="0">
                <a:solidFill>
                  <a:schemeClr val="accent1"/>
                </a:solidFill>
              </a:rPr>
              <a:t>(</a:t>
            </a:r>
            <a:r>
              <a:rPr lang="fi-FI" i="1" dirty="0" err="1" smtClean="0">
                <a:solidFill>
                  <a:schemeClr val="accent1"/>
                </a:solidFill>
              </a:rPr>
              <a:t>Laul</a:t>
            </a:r>
            <a:r>
              <a:rPr lang="fi-FI" i="1" dirty="0" smtClean="0">
                <a:solidFill>
                  <a:schemeClr val="accent1"/>
                </a:solidFill>
              </a:rPr>
              <a:t>. 8:6-7)</a:t>
            </a:r>
            <a:endParaRPr lang="fi-FI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Psalmit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Vanhan testamentin ”virsikirja”. 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150 eri ikäistä psalmia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Monet laitettu </a:t>
            </a:r>
            <a:r>
              <a:rPr lang="fi-FI" b="1" dirty="0" smtClean="0"/>
              <a:t>Daavidin</a:t>
            </a:r>
            <a:r>
              <a:rPr lang="fi-FI" dirty="0" smtClean="0"/>
              <a:t> nimiin.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Käytetyin VT:n kirja kirkossamme. </a:t>
            </a:r>
          </a:p>
        </p:txBody>
      </p:sp>
      <p:pic>
        <p:nvPicPr>
          <p:cNvPr id="2050" name="Picture 2" descr="D:\ORTOBOXI\Kuvapankki nettiin\ikonit\Kuningas Daavid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741" y="1628800"/>
            <a:ext cx="3240710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741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Psalmeja on käytetty mm. opetusvälineenä kasteeseen valmistautuville. </a:t>
            </a:r>
          </a:p>
          <a:p>
            <a:pPr marL="0" indent="0"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>
                <a:solidFill>
                  <a:schemeClr val="accent1"/>
                </a:solidFill>
              </a:rPr>
              <a:t>Psalmit voidaan jakaa erilaisiin ryhmiin, kuten: 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Kiitospsalmit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Ylistyspsalmit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Anomus- ja valituspsalmit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Kuningaspsalmit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Katumuspsalmit</a:t>
            </a:r>
          </a:p>
          <a:p>
            <a:pPr lvl="1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63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Saarnaaja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Laitettu Salomon nimiin. 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Kirja sisältää mm. pohdintaa elämän tarkoituksesta, kuolemasta, oikeasta tavasta elää.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6146" name="Picture 2" descr="D:\ORTOBOXI\Kuvapankki nettiin\OKkuolema\IMG_6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132856"/>
            <a:ext cx="2900858" cy="3867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890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smtClean="0"/>
              <a:t>Job</a:t>
            </a:r>
          </a:p>
          <a:p>
            <a:r>
              <a:rPr lang="fi-FI" dirty="0" smtClean="0"/>
              <a:t>Psalmit</a:t>
            </a:r>
          </a:p>
          <a:p>
            <a:r>
              <a:rPr lang="fi-FI" dirty="0" smtClean="0"/>
              <a:t>Sananlaskut</a:t>
            </a:r>
            <a:endParaRPr lang="fi-FI" dirty="0"/>
          </a:p>
          <a:p>
            <a:r>
              <a:rPr lang="fi-FI" dirty="0" smtClean="0"/>
              <a:t>Saarnaaja</a:t>
            </a:r>
            <a:endParaRPr lang="fi-FI" dirty="0"/>
          </a:p>
          <a:p>
            <a:r>
              <a:rPr lang="fi-FI" dirty="0" smtClean="0"/>
              <a:t>Laulujen laulu</a:t>
            </a:r>
          </a:p>
          <a:p>
            <a:endParaRPr lang="fi-FI" dirty="0"/>
          </a:p>
          <a:p>
            <a:r>
              <a:rPr lang="fi-FI" dirty="0" smtClean="0"/>
              <a:t>Näitä kirjoja yhdistää </a:t>
            </a:r>
            <a:r>
              <a:rPr lang="fi-FI" b="1" i="1" dirty="0" smtClean="0"/>
              <a:t>viisaus.</a:t>
            </a:r>
          </a:p>
          <a:p>
            <a:endParaRPr lang="fi-FI" b="1" i="1" dirty="0">
              <a:solidFill>
                <a:schemeClr val="accent1"/>
              </a:solidFill>
            </a:endParaRPr>
          </a:p>
          <a:p>
            <a:r>
              <a:rPr lang="fi-FI" dirty="0" smtClean="0">
                <a:solidFill>
                  <a:schemeClr val="accent1"/>
                </a:solidFill>
              </a:rPr>
              <a:t>Raamatun viisauskäsitys on toisenlainen kuin nykyään. 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917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Raamatun viisaus on jumalallista alkuperää.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Muinoin kuningas edusti Jumalan tahtoa omassa valtakunnassaan.</a:t>
            </a:r>
          </a:p>
          <a:p>
            <a:pPr marL="0" indent="0"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>
                <a:solidFill>
                  <a:schemeClr val="accent1"/>
                </a:solidFill>
              </a:rPr>
              <a:t>Esim. viisaasti hallitseva kuningas osasi erottaa hyvän pahasta. 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D:\ORTOBOXI\Kuvapankki nettiin\boxiin\nuij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564904"/>
            <a:ext cx="3454568" cy="1708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085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Viisauskirjoihin liitetään usein kuningas Salomon nimi. </a:t>
            </a:r>
          </a:p>
          <a:p>
            <a:pPr marL="0" indent="0"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>
                <a:solidFill>
                  <a:schemeClr val="accent1"/>
                </a:solidFill>
              </a:rPr>
              <a:t>Salomo ei kuitenkaan kirjoittanut kaikkia häneen liitettyjä tekstejä itse. 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D:\ORTOBOXI\Kuvapankki nettiin\ikonit\SALOMO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785" y="1556792"/>
            <a:ext cx="3294891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448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Tultuaan kuninkaaksi Salomo pyysi Jumalalta viisautta hallita oikein. 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Nykyäänkin viisasta päätöstä sanotaan Salomon tuomioksi.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47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Sananlaskut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Laitettu Salomon nimiin.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Lyhyitä ohjeita elämän eri tilanteisiin.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err="1" smtClean="0"/>
              <a:t>Ort</a:t>
            </a:r>
            <a:r>
              <a:rPr lang="fi-FI" dirty="0" smtClean="0"/>
              <a:t>. </a:t>
            </a:r>
            <a:r>
              <a:rPr lang="fi-FI" dirty="0" smtClean="0"/>
              <a:t>kirkossa luetaan mm. suuren paaston aikana.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fi-FI" dirty="0" smtClean="0">
                <a:solidFill>
                  <a:schemeClr val="accent1"/>
                </a:solidFill>
              </a:rPr>
              <a:t>	Monesti vertauksen muodossa, kuten: </a:t>
            </a:r>
          </a:p>
          <a:p>
            <a:pPr marL="342900" lvl="1" indent="-342900"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pPr marL="342900" lvl="1" indent="-342900" algn="ctr">
              <a:buNone/>
            </a:pPr>
            <a:r>
              <a:rPr lang="fi-FI" i="1" dirty="0" smtClean="0">
                <a:solidFill>
                  <a:schemeClr val="accent1"/>
                </a:solidFill>
              </a:rPr>
              <a:t>”Veden kalvossa näet kasvosi, lähimmäisessä näet sydämesi.” </a:t>
            </a:r>
          </a:p>
          <a:p>
            <a:pPr marL="342900" lvl="1" indent="-342900" algn="ctr">
              <a:buNone/>
            </a:pPr>
            <a:r>
              <a:rPr lang="fi-FI" sz="1800" dirty="0" smtClean="0">
                <a:solidFill>
                  <a:schemeClr val="accent1"/>
                </a:solidFill>
              </a:rPr>
              <a:t>(</a:t>
            </a:r>
            <a:r>
              <a:rPr lang="fi-FI" sz="1800" dirty="0" err="1" smtClean="0">
                <a:solidFill>
                  <a:schemeClr val="accent1"/>
                </a:solidFill>
              </a:rPr>
              <a:t>Sananl</a:t>
            </a:r>
            <a:r>
              <a:rPr lang="fi-FI" sz="1800" dirty="0" smtClean="0">
                <a:solidFill>
                  <a:schemeClr val="accent1"/>
                </a:solidFill>
              </a:rPr>
              <a:t>. 27:19)</a:t>
            </a:r>
          </a:p>
          <a:p>
            <a:pPr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276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Elämänkokemus tuo viisautta, mutta kaikki vanhukset eivät ole viisaita. </a:t>
            </a:r>
          </a:p>
          <a:p>
            <a:pPr marL="0" indent="0"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>
                <a:solidFill>
                  <a:schemeClr val="accent1"/>
                </a:solidFill>
              </a:rPr>
              <a:t>On hulluutta, jos ihminen ei kuuntele viisautta, tai ota sitä vastaan. 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28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Job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Job oli vanhurskas mies, joka joutui kärsimään syyttömästi. 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Hän ei silti kironnut Jumalaa. </a:t>
            </a:r>
          </a:p>
          <a:p>
            <a:pPr marL="0" indent="0"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>
                <a:solidFill>
                  <a:schemeClr val="accent1"/>
                </a:solidFill>
              </a:rPr>
              <a:t>”Herra antoi, Herra otti, kiitetty olkoon Herran nimi. ” (Job. 1:21)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07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Jobia on verrattu kärsivään Kristukseen. 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/>
              <a:t>L</a:t>
            </a:r>
            <a:r>
              <a:rPr lang="fi-FI" dirty="0" smtClean="0"/>
              <a:t>uetaan </a:t>
            </a:r>
            <a:r>
              <a:rPr lang="fi-FI" dirty="0" smtClean="0"/>
              <a:t>suurella viikolla ennen pääsisäistä. </a:t>
            </a:r>
            <a:endParaRPr lang="fi-FI" dirty="0"/>
          </a:p>
        </p:txBody>
      </p:sp>
      <p:pic>
        <p:nvPicPr>
          <p:cNvPr id="5122" name="Picture 2" descr="D:\ORTOBOXI\Kuvapankki nettiin\ikonit\Suuri perjanta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1921" y="2030716"/>
            <a:ext cx="2831158" cy="3664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47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342</Words>
  <Application>Microsoft Office PowerPoint</Application>
  <PresentationFormat>Näytössä katseltava diaesitys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Office-teema</vt:lpstr>
      <vt:lpstr>Viisauskirjat</vt:lpstr>
      <vt:lpstr> </vt:lpstr>
      <vt:lpstr> </vt:lpstr>
      <vt:lpstr> </vt:lpstr>
      <vt:lpstr> </vt:lpstr>
      <vt:lpstr>Sananlaskut</vt:lpstr>
      <vt:lpstr> </vt:lpstr>
      <vt:lpstr>Job</vt:lpstr>
      <vt:lpstr> </vt:lpstr>
      <vt:lpstr>Laulujen laulu</vt:lpstr>
      <vt:lpstr> </vt:lpstr>
      <vt:lpstr>Psalmit</vt:lpstr>
      <vt:lpstr> </vt:lpstr>
      <vt:lpstr>Saarnaaja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Viisaus- eli opetuskirjat</dc:title>
  <dc:creator>IMEDIA3798NCD</dc:creator>
  <cp:lastModifiedBy>Järjestelmänvalvoja</cp:lastModifiedBy>
  <cp:revision>11</cp:revision>
  <dcterms:created xsi:type="dcterms:W3CDTF">2013-09-08T05:54:54Z</dcterms:created>
  <dcterms:modified xsi:type="dcterms:W3CDTF">2014-01-22T06:54:52Z</dcterms:modified>
</cp:coreProperties>
</file>