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8" r:id="rId6"/>
    <p:sldId id="259" r:id="rId7"/>
    <p:sldId id="285" r:id="rId8"/>
    <p:sldId id="286" r:id="rId9"/>
    <p:sldId id="287" r:id="rId10"/>
    <p:sldId id="278" r:id="rId11"/>
    <p:sldId id="257" r:id="rId12"/>
    <p:sldId id="280" r:id="rId13"/>
    <p:sldId id="289" r:id="rId14"/>
    <p:sldId id="283"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ADB813-BF81-406C-BBD0-E6C257304335}" v="2" dt="2024-04-12T05:22:43.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4B95C-2A48-41E8-B839-9B990FAE3FAB}"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fi-FI"/>
        </a:p>
      </dgm:t>
    </dgm:pt>
    <dgm:pt modelId="{8DCB2FD5-696B-4C08-9BEB-DC010AC8D0FF}">
      <dgm:prSet phldrT="[Teksti]"/>
      <dgm:spPr>
        <a:solidFill>
          <a:schemeClr val="accent2">
            <a:lumMod val="60000"/>
            <a:lumOff val="40000"/>
          </a:schemeClr>
        </a:solidFill>
      </dgm:spPr>
      <dgm:t>
        <a:bodyPr/>
        <a:lstStyle/>
        <a:p>
          <a:r>
            <a:rPr lang="fi-FI" dirty="0"/>
            <a:t>Keke-ohjelma 2012-&gt;</a:t>
          </a:r>
        </a:p>
      </dgm:t>
    </dgm:pt>
    <dgm:pt modelId="{4F3DC5F7-0632-4319-8C30-FCE4719468B1}" type="parTrans" cxnId="{53DB7C57-CA33-40CA-AFA0-5B45025FB046}">
      <dgm:prSet/>
      <dgm:spPr/>
      <dgm:t>
        <a:bodyPr/>
        <a:lstStyle/>
        <a:p>
          <a:endParaRPr lang="fi-FI"/>
        </a:p>
      </dgm:t>
    </dgm:pt>
    <dgm:pt modelId="{6A47D2A1-4E1D-4D4D-8ABA-8E595C0551AD}" type="sibTrans" cxnId="{53DB7C57-CA33-40CA-AFA0-5B45025FB046}">
      <dgm:prSet/>
      <dgm:spPr/>
      <dgm:t>
        <a:bodyPr/>
        <a:lstStyle/>
        <a:p>
          <a:endParaRPr lang="fi-FI"/>
        </a:p>
      </dgm:t>
    </dgm:pt>
    <dgm:pt modelId="{BD3D811B-BCF3-420F-A0F1-DE8A3E21721C}">
      <dgm:prSet phldrT="[Teksti]"/>
      <dgm:spPr>
        <a:ln>
          <a:solidFill>
            <a:schemeClr val="accent2"/>
          </a:solidFill>
        </a:ln>
      </dgm:spPr>
      <dgm:t>
        <a:bodyPr/>
        <a:lstStyle/>
        <a:p>
          <a:r>
            <a:rPr lang="fi-FI" dirty="0"/>
            <a:t>- Mitä keke tarkoittaa meillä eri ainealueilla, hankkeissa, viestinnässä, johtamisessa, toimintakulttuurissa… yms.</a:t>
          </a:r>
        </a:p>
        <a:p>
          <a:r>
            <a:rPr lang="fi-FI" dirty="0"/>
            <a:t>- Ohjelman päivittäminen vuosittain</a:t>
          </a:r>
        </a:p>
        <a:p>
          <a:r>
            <a:rPr lang="fi-FI" dirty="0"/>
            <a:t>- Tekojen dokumentointi</a:t>
          </a:r>
        </a:p>
        <a:p>
          <a:r>
            <a:rPr lang="fi-FI" dirty="0"/>
            <a:t>- Keke-koordinaattori, jolle varataan tunteja ja työaikaa keke-työhön</a:t>
          </a:r>
        </a:p>
      </dgm:t>
    </dgm:pt>
    <dgm:pt modelId="{EE995153-959A-45EB-9E32-238599B862A9}" type="parTrans" cxnId="{6A87D89E-68EB-439D-9260-BCA7B3A0C2DF}">
      <dgm:prSet/>
      <dgm:spPr/>
      <dgm:t>
        <a:bodyPr/>
        <a:lstStyle/>
        <a:p>
          <a:endParaRPr lang="fi-FI"/>
        </a:p>
      </dgm:t>
    </dgm:pt>
    <dgm:pt modelId="{901CE0B6-B018-4DEF-881E-3223948D00DD}" type="sibTrans" cxnId="{6A87D89E-68EB-439D-9260-BCA7B3A0C2DF}">
      <dgm:prSet/>
      <dgm:spPr/>
      <dgm:t>
        <a:bodyPr/>
        <a:lstStyle/>
        <a:p>
          <a:endParaRPr lang="fi-FI"/>
        </a:p>
      </dgm:t>
    </dgm:pt>
    <dgm:pt modelId="{0904CAF4-582E-4831-8FC0-DA2B351F68BE}">
      <dgm:prSet phldrT="[Teksti]"/>
      <dgm:spPr>
        <a:solidFill>
          <a:schemeClr val="accent2">
            <a:lumMod val="60000"/>
            <a:lumOff val="40000"/>
          </a:schemeClr>
        </a:solidFill>
      </dgm:spPr>
      <dgm:t>
        <a:bodyPr/>
        <a:lstStyle/>
        <a:p>
          <a:r>
            <a:rPr lang="fi-FI" dirty="0"/>
            <a:t>Vuosittainen keke-itsearviointi</a:t>
          </a:r>
        </a:p>
      </dgm:t>
    </dgm:pt>
    <dgm:pt modelId="{ECE50919-ECC6-4667-95E6-AED34157EEAF}" type="parTrans" cxnId="{F74BE21A-33DC-49E8-9FD7-8C5944FD073F}">
      <dgm:prSet/>
      <dgm:spPr/>
      <dgm:t>
        <a:bodyPr/>
        <a:lstStyle/>
        <a:p>
          <a:endParaRPr lang="fi-FI"/>
        </a:p>
      </dgm:t>
    </dgm:pt>
    <dgm:pt modelId="{C7B6E4D5-3631-4A51-A94D-7A11A6B59701}" type="sibTrans" cxnId="{F74BE21A-33DC-49E8-9FD7-8C5944FD073F}">
      <dgm:prSet/>
      <dgm:spPr/>
      <dgm:t>
        <a:bodyPr/>
        <a:lstStyle/>
        <a:p>
          <a:endParaRPr lang="fi-FI"/>
        </a:p>
      </dgm:t>
    </dgm:pt>
    <dgm:pt modelId="{50238D74-EE8C-41F4-8965-0AA24E7C01C9}">
      <dgm:prSet phldrT="[Teksti]"/>
      <dgm:spPr>
        <a:ln>
          <a:solidFill>
            <a:schemeClr val="accent2"/>
          </a:solidFill>
        </a:ln>
      </dgm:spPr>
      <dgm:t>
        <a:bodyPr/>
        <a:lstStyle/>
        <a:p>
          <a:r>
            <a:rPr lang="fi-FI" dirty="0"/>
            <a:t>- Arviointijärjestelmä (meillä ollut vuosien saatossa EFQM, CAF ja nykyisin käytämme ainoastaan kestävän kehityksen mukaista arviointijärjestelmää)</a:t>
          </a:r>
        </a:p>
        <a:p>
          <a:r>
            <a:rPr lang="fi-FI" dirty="0"/>
            <a:t>- Kekeä tuodaan esille erityisesti opiston luennoissa, kokouksissa, aineryhmäpalavereissa, viestinnässä, haetaan kumppanuuksia keke-toimijoista </a:t>
          </a:r>
        </a:p>
        <a:p>
          <a:r>
            <a:rPr lang="fi-FI" dirty="0"/>
            <a:t>- Vuosittainen itsearviointipäivä, jossa tekojen läpikäynti ja uusien suunnitteleminen</a:t>
          </a:r>
        </a:p>
        <a:p>
          <a:r>
            <a:rPr lang="fi-FI" dirty="0"/>
            <a:t>- Keke –hankkeisiin ja mahdollisiin pilotointeihin osallistuminen, päivitetyn keke-tiedon hankkiminen ja opiskelu</a:t>
          </a:r>
        </a:p>
      </dgm:t>
    </dgm:pt>
    <dgm:pt modelId="{C0F89248-40C6-45BC-A8B8-7CFA387B6D73}" type="parTrans" cxnId="{31B24358-5202-4ACB-99D7-0607F04D9787}">
      <dgm:prSet/>
      <dgm:spPr/>
      <dgm:t>
        <a:bodyPr/>
        <a:lstStyle/>
        <a:p>
          <a:endParaRPr lang="fi-FI"/>
        </a:p>
      </dgm:t>
    </dgm:pt>
    <dgm:pt modelId="{2B451632-5771-4E8C-BAB6-E36AB6303EDE}" type="sibTrans" cxnId="{31B24358-5202-4ACB-99D7-0607F04D9787}">
      <dgm:prSet/>
      <dgm:spPr/>
      <dgm:t>
        <a:bodyPr/>
        <a:lstStyle/>
        <a:p>
          <a:endParaRPr lang="fi-FI"/>
        </a:p>
      </dgm:t>
    </dgm:pt>
    <dgm:pt modelId="{BD3E3BF8-B46D-4A85-826A-5C13AC79645D}">
      <dgm:prSet phldrT="[Teksti]"/>
      <dgm:spPr>
        <a:solidFill>
          <a:schemeClr val="accent2">
            <a:lumMod val="60000"/>
            <a:lumOff val="40000"/>
          </a:schemeClr>
        </a:solidFill>
      </dgm:spPr>
      <dgm:t>
        <a:bodyPr/>
        <a:lstStyle/>
        <a:p>
          <a:r>
            <a:rPr lang="fi-FI" dirty="0"/>
            <a:t>Auditointi 2014, 2017, 2020 ja 2023</a:t>
          </a:r>
        </a:p>
      </dgm:t>
    </dgm:pt>
    <dgm:pt modelId="{475C06D1-64A6-4186-9E06-99B729AD9EA0}" type="parTrans" cxnId="{15A071C9-9136-4853-A0B3-255504369EBF}">
      <dgm:prSet/>
      <dgm:spPr/>
      <dgm:t>
        <a:bodyPr/>
        <a:lstStyle/>
        <a:p>
          <a:endParaRPr lang="fi-FI"/>
        </a:p>
      </dgm:t>
    </dgm:pt>
    <dgm:pt modelId="{CE397D81-5361-4DED-A8BF-0F8AFA2331F4}" type="sibTrans" cxnId="{15A071C9-9136-4853-A0B3-255504369EBF}">
      <dgm:prSet/>
      <dgm:spPr/>
      <dgm:t>
        <a:bodyPr/>
        <a:lstStyle/>
        <a:p>
          <a:endParaRPr lang="fi-FI"/>
        </a:p>
      </dgm:t>
    </dgm:pt>
    <dgm:pt modelId="{59AFEC8A-6C9C-44BD-892A-C4D8D553320F}">
      <dgm:prSet phldrT="[Teksti]"/>
      <dgm:spPr>
        <a:ln>
          <a:solidFill>
            <a:schemeClr val="accent2"/>
          </a:solidFill>
        </a:ln>
      </dgm:spPr>
      <dgm:t>
        <a:bodyPr/>
        <a:lstStyle/>
        <a:p>
          <a:r>
            <a:rPr lang="fi-FI" dirty="0"/>
            <a:t>Vapaan sivistystyön auditointikriteerien pilotointi 2012 ja koulutuksiin osallistuminen.</a:t>
          </a:r>
        </a:p>
        <a:p>
          <a:r>
            <a:rPr lang="fi-FI" dirty="0"/>
            <a:t>Auditoijan pätevyys 2014. </a:t>
          </a:r>
        </a:p>
        <a:p>
          <a:r>
            <a:rPr lang="fi-FI" dirty="0"/>
            <a:t>Kaukametsän opistossa ensimmäinen auditointi 2014  oli työteliäin</a:t>
          </a:r>
        </a:p>
        <a:p>
          <a:r>
            <a:rPr lang="fi-FI" dirty="0"/>
            <a:t>Auditointien arviointimuodot ja arviointitavat keskittyneet vuosien kuluessa enemmän tulevaisuus- ja kehittämisorientoituneeksi toiminnaksi.</a:t>
          </a:r>
        </a:p>
      </dgm:t>
    </dgm:pt>
    <dgm:pt modelId="{6D6BBD1D-FDCB-4D19-96C2-33AA8C84C7F5}" type="parTrans" cxnId="{2ECAB757-4C5A-405A-A583-DAF5DF479A85}">
      <dgm:prSet/>
      <dgm:spPr/>
      <dgm:t>
        <a:bodyPr/>
        <a:lstStyle/>
        <a:p>
          <a:endParaRPr lang="fi-FI"/>
        </a:p>
      </dgm:t>
    </dgm:pt>
    <dgm:pt modelId="{0D93D9CB-AF7D-4BD6-8EE5-FB8473577B22}" type="sibTrans" cxnId="{2ECAB757-4C5A-405A-A583-DAF5DF479A85}">
      <dgm:prSet/>
      <dgm:spPr/>
      <dgm:t>
        <a:bodyPr/>
        <a:lstStyle/>
        <a:p>
          <a:endParaRPr lang="fi-FI"/>
        </a:p>
      </dgm:t>
    </dgm:pt>
    <dgm:pt modelId="{39677C23-12BE-417B-AC4C-4549CBA8B882}" type="pres">
      <dgm:prSet presAssocID="{EF84B95C-2A48-41E8-B839-9B990FAE3FAB}" presName="Name0" presStyleCnt="0">
        <dgm:presLayoutVars>
          <dgm:chMax val="5"/>
          <dgm:chPref val="5"/>
          <dgm:dir/>
          <dgm:animLvl val="lvl"/>
        </dgm:presLayoutVars>
      </dgm:prSet>
      <dgm:spPr/>
      <dgm:t>
        <a:bodyPr/>
        <a:lstStyle/>
        <a:p>
          <a:endParaRPr lang="fi-FI"/>
        </a:p>
      </dgm:t>
    </dgm:pt>
    <dgm:pt modelId="{D32E3E42-D5AD-41A4-8299-FE39829356FA}" type="pres">
      <dgm:prSet presAssocID="{8DCB2FD5-696B-4C08-9BEB-DC010AC8D0FF}" presName="parentText1" presStyleLbl="node1" presStyleIdx="0" presStyleCnt="3">
        <dgm:presLayoutVars>
          <dgm:chMax/>
          <dgm:chPref val="3"/>
          <dgm:bulletEnabled val="1"/>
        </dgm:presLayoutVars>
      </dgm:prSet>
      <dgm:spPr/>
      <dgm:t>
        <a:bodyPr/>
        <a:lstStyle/>
        <a:p>
          <a:endParaRPr lang="fi-FI"/>
        </a:p>
      </dgm:t>
    </dgm:pt>
    <dgm:pt modelId="{E8EDBD7B-CAB5-4604-A555-9D011A066697}" type="pres">
      <dgm:prSet presAssocID="{8DCB2FD5-696B-4C08-9BEB-DC010AC8D0FF}" presName="childText1" presStyleLbl="solidAlignAcc1" presStyleIdx="0" presStyleCnt="3">
        <dgm:presLayoutVars>
          <dgm:chMax val="0"/>
          <dgm:chPref val="0"/>
          <dgm:bulletEnabled val="1"/>
        </dgm:presLayoutVars>
      </dgm:prSet>
      <dgm:spPr/>
      <dgm:t>
        <a:bodyPr/>
        <a:lstStyle/>
        <a:p>
          <a:endParaRPr lang="fi-FI"/>
        </a:p>
      </dgm:t>
    </dgm:pt>
    <dgm:pt modelId="{274BBC1D-678A-4F18-B5BC-85CEF06D0AAE}" type="pres">
      <dgm:prSet presAssocID="{0904CAF4-582E-4831-8FC0-DA2B351F68BE}" presName="parentText2" presStyleLbl="node1" presStyleIdx="1" presStyleCnt="3">
        <dgm:presLayoutVars>
          <dgm:chMax/>
          <dgm:chPref val="3"/>
          <dgm:bulletEnabled val="1"/>
        </dgm:presLayoutVars>
      </dgm:prSet>
      <dgm:spPr/>
      <dgm:t>
        <a:bodyPr/>
        <a:lstStyle/>
        <a:p>
          <a:endParaRPr lang="fi-FI"/>
        </a:p>
      </dgm:t>
    </dgm:pt>
    <dgm:pt modelId="{8CD51FB3-D09A-461E-A294-76B75EA071E1}" type="pres">
      <dgm:prSet presAssocID="{0904CAF4-582E-4831-8FC0-DA2B351F68BE}" presName="childText2" presStyleLbl="solidAlignAcc1" presStyleIdx="1" presStyleCnt="3">
        <dgm:presLayoutVars>
          <dgm:chMax val="0"/>
          <dgm:chPref val="0"/>
          <dgm:bulletEnabled val="1"/>
        </dgm:presLayoutVars>
      </dgm:prSet>
      <dgm:spPr/>
      <dgm:t>
        <a:bodyPr/>
        <a:lstStyle/>
        <a:p>
          <a:endParaRPr lang="fi-FI"/>
        </a:p>
      </dgm:t>
    </dgm:pt>
    <dgm:pt modelId="{2270CB7A-D03C-42DC-BF0B-D8ABA6F5A2BD}" type="pres">
      <dgm:prSet presAssocID="{BD3E3BF8-B46D-4A85-826A-5C13AC79645D}" presName="parentText3" presStyleLbl="node1" presStyleIdx="2" presStyleCnt="3">
        <dgm:presLayoutVars>
          <dgm:chMax/>
          <dgm:chPref val="3"/>
          <dgm:bulletEnabled val="1"/>
        </dgm:presLayoutVars>
      </dgm:prSet>
      <dgm:spPr/>
      <dgm:t>
        <a:bodyPr/>
        <a:lstStyle/>
        <a:p>
          <a:endParaRPr lang="fi-FI"/>
        </a:p>
      </dgm:t>
    </dgm:pt>
    <dgm:pt modelId="{BDAB5506-D8B7-46BB-903A-9F82C0B840E6}" type="pres">
      <dgm:prSet presAssocID="{BD3E3BF8-B46D-4A85-826A-5C13AC79645D}" presName="childText3" presStyleLbl="solidAlignAcc1" presStyleIdx="2" presStyleCnt="3">
        <dgm:presLayoutVars>
          <dgm:chMax val="0"/>
          <dgm:chPref val="0"/>
          <dgm:bulletEnabled val="1"/>
        </dgm:presLayoutVars>
      </dgm:prSet>
      <dgm:spPr/>
      <dgm:t>
        <a:bodyPr/>
        <a:lstStyle/>
        <a:p>
          <a:endParaRPr lang="fi-FI"/>
        </a:p>
      </dgm:t>
    </dgm:pt>
  </dgm:ptLst>
  <dgm:cxnLst>
    <dgm:cxn modelId="{4664E99A-A3ED-4815-B652-8531A92FF3C1}" type="presOf" srcId="{BD3D811B-BCF3-420F-A0F1-DE8A3E21721C}" destId="{E8EDBD7B-CAB5-4604-A555-9D011A066697}" srcOrd="0" destOrd="0" presId="urn:microsoft.com/office/officeart/2009/3/layout/IncreasingArrowsProcess"/>
    <dgm:cxn modelId="{64566695-8A66-4360-B70B-DC7991D18567}" type="presOf" srcId="{0904CAF4-582E-4831-8FC0-DA2B351F68BE}" destId="{274BBC1D-678A-4F18-B5BC-85CEF06D0AAE}" srcOrd="0" destOrd="0" presId="urn:microsoft.com/office/officeart/2009/3/layout/IncreasingArrowsProcess"/>
    <dgm:cxn modelId="{F74BE21A-33DC-49E8-9FD7-8C5944FD073F}" srcId="{EF84B95C-2A48-41E8-B839-9B990FAE3FAB}" destId="{0904CAF4-582E-4831-8FC0-DA2B351F68BE}" srcOrd="1" destOrd="0" parTransId="{ECE50919-ECC6-4667-95E6-AED34157EEAF}" sibTransId="{C7B6E4D5-3631-4A51-A94D-7A11A6B59701}"/>
    <dgm:cxn modelId="{F19FE5D0-2A4A-4055-95ED-F22E85B3F194}" type="presOf" srcId="{59AFEC8A-6C9C-44BD-892A-C4D8D553320F}" destId="{BDAB5506-D8B7-46BB-903A-9F82C0B840E6}" srcOrd="0" destOrd="0" presId="urn:microsoft.com/office/officeart/2009/3/layout/IncreasingArrowsProcess"/>
    <dgm:cxn modelId="{53DB7C57-CA33-40CA-AFA0-5B45025FB046}" srcId="{EF84B95C-2A48-41E8-B839-9B990FAE3FAB}" destId="{8DCB2FD5-696B-4C08-9BEB-DC010AC8D0FF}" srcOrd="0" destOrd="0" parTransId="{4F3DC5F7-0632-4319-8C30-FCE4719468B1}" sibTransId="{6A47D2A1-4E1D-4D4D-8ABA-8E595C0551AD}"/>
    <dgm:cxn modelId="{C43A449A-1E31-4A9F-A4F5-3AF5C068470D}" type="presOf" srcId="{8DCB2FD5-696B-4C08-9BEB-DC010AC8D0FF}" destId="{D32E3E42-D5AD-41A4-8299-FE39829356FA}" srcOrd="0" destOrd="0" presId="urn:microsoft.com/office/officeart/2009/3/layout/IncreasingArrowsProcess"/>
    <dgm:cxn modelId="{31B24358-5202-4ACB-99D7-0607F04D9787}" srcId="{0904CAF4-582E-4831-8FC0-DA2B351F68BE}" destId="{50238D74-EE8C-41F4-8965-0AA24E7C01C9}" srcOrd="0" destOrd="0" parTransId="{C0F89248-40C6-45BC-A8B8-7CFA387B6D73}" sibTransId="{2B451632-5771-4E8C-BAB6-E36AB6303EDE}"/>
    <dgm:cxn modelId="{15A071C9-9136-4853-A0B3-255504369EBF}" srcId="{EF84B95C-2A48-41E8-B839-9B990FAE3FAB}" destId="{BD3E3BF8-B46D-4A85-826A-5C13AC79645D}" srcOrd="2" destOrd="0" parTransId="{475C06D1-64A6-4186-9E06-99B729AD9EA0}" sibTransId="{CE397D81-5361-4DED-A8BF-0F8AFA2331F4}"/>
    <dgm:cxn modelId="{6A87D89E-68EB-439D-9260-BCA7B3A0C2DF}" srcId="{8DCB2FD5-696B-4C08-9BEB-DC010AC8D0FF}" destId="{BD3D811B-BCF3-420F-A0F1-DE8A3E21721C}" srcOrd="0" destOrd="0" parTransId="{EE995153-959A-45EB-9E32-238599B862A9}" sibTransId="{901CE0B6-B018-4DEF-881E-3223948D00DD}"/>
    <dgm:cxn modelId="{B4A78A81-AB4E-4BDF-81AA-49F4C7AD786F}" type="presOf" srcId="{BD3E3BF8-B46D-4A85-826A-5C13AC79645D}" destId="{2270CB7A-D03C-42DC-BF0B-D8ABA6F5A2BD}" srcOrd="0" destOrd="0" presId="urn:microsoft.com/office/officeart/2009/3/layout/IncreasingArrowsProcess"/>
    <dgm:cxn modelId="{2ECAB757-4C5A-405A-A583-DAF5DF479A85}" srcId="{BD3E3BF8-B46D-4A85-826A-5C13AC79645D}" destId="{59AFEC8A-6C9C-44BD-892A-C4D8D553320F}" srcOrd="0" destOrd="0" parTransId="{6D6BBD1D-FDCB-4D19-96C2-33AA8C84C7F5}" sibTransId="{0D93D9CB-AF7D-4BD6-8EE5-FB8473577B22}"/>
    <dgm:cxn modelId="{142861BD-C657-40BE-ADC1-AE6C2875AC23}" type="presOf" srcId="{50238D74-EE8C-41F4-8965-0AA24E7C01C9}" destId="{8CD51FB3-D09A-461E-A294-76B75EA071E1}" srcOrd="0" destOrd="0" presId="urn:microsoft.com/office/officeart/2009/3/layout/IncreasingArrowsProcess"/>
    <dgm:cxn modelId="{A9CB4E03-BCB7-41BB-B31D-133EC7E87D66}" type="presOf" srcId="{EF84B95C-2A48-41E8-B839-9B990FAE3FAB}" destId="{39677C23-12BE-417B-AC4C-4549CBA8B882}" srcOrd="0" destOrd="0" presId="urn:microsoft.com/office/officeart/2009/3/layout/IncreasingArrowsProcess"/>
    <dgm:cxn modelId="{6FF25F35-E686-45C6-AA37-3BF27ABE72EE}" type="presParOf" srcId="{39677C23-12BE-417B-AC4C-4549CBA8B882}" destId="{D32E3E42-D5AD-41A4-8299-FE39829356FA}" srcOrd="0" destOrd="0" presId="urn:microsoft.com/office/officeart/2009/3/layout/IncreasingArrowsProcess"/>
    <dgm:cxn modelId="{0DFE5BB6-2C49-4C53-A126-DE4956F96685}" type="presParOf" srcId="{39677C23-12BE-417B-AC4C-4549CBA8B882}" destId="{E8EDBD7B-CAB5-4604-A555-9D011A066697}" srcOrd="1" destOrd="0" presId="urn:microsoft.com/office/officeart/2009/3/layout/IncreasingArrowsProcess"/>
    <dgm:cxn modelId="{8B9B7265-69BF-435D-AD3E-261096DD8B8C}" type="presParOf" srcId="{39677C23-12BE-417B-AC4C-4549CBA8B882}" destId="{274BBC1D-678A-4F18-B5BC-85CEF06D0AAE}" srcOrd="2" destOrd="0" presId="urn:microsoft.com/office/officeart/2009/3/layout/IncreasingArrowsProcess"/>
    <dgm:cxn modelId="{15B67AD6-4868-4B68-8F49-3DA8566AD3A7}" type="presParOf" srcId="{39677C23-12BE-417B-AC4C-4549CBA8B882}" destId="{8CD51FB3-D09A-461E-A294-76B75EA071E1}" srcOrd="3" destOrd="0" presId="urn:microsoft.com/office/officeart/2009/3/layout/IncreasingArrowsProcess"/>
    <dgm:cxn modelId="{D0F10E43-0826-4F46-93D7-D3CD1621D570}" type="presParOf" srcId="{39677C23-12BE-417B-AC4C-4549CBA8B882}" destId="{2270CB7A-D03C-42DC-BF0B-D8ABA6F5A2BD}" srcOrd="4" destOrd="0" presId="urn:microsoft.com/office/officeart/2009/3/layout/IncreasingArrowsProcess"/>
    <dgm:cxn modelId="{07524335-93EF-4A91-B6EA-27DADD5E9410}" type="presParOf" srcId="{39677C23-12BE-417B-AC4C-4549CBA8B882}" destId="{BDAB5506-D8B7-46BB-903A-9F82C0B840E6}"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30C1D-498A-4073-8A13-72E1E5C2AC9E}" type="datetimeFigureOut">
              <a:rPr lang="fi-FI" smtClean="0"/>
              <a:t>1.5.2024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3EBF4-97D9-45F1-896A-F2B4210FDC74}" type="slidenum">
              <a:rPr lang="fi-FI" smtClean="0"/>
              <a:t>‹#›</a:t>
            </a:fld>
            <a:endParaRPr lang="fi-FI"/>
          </a:p>
        </p:txBody>
      </p:sp>
    </p:spTree>
    <p:extLst>
      <p:ext uri="{BB962C8B-B14F-4D97-AF65-F5344CB8AC3E}">
        <p14:creationId xmlns:p14="http://schemas.microsoft.com/office/powerpoint/2010/main" val="209946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Suomen hallitus panostaa kestävään kehitykseen ja erityisesti globaalin kestävän kehityksen toimintaohjelman Agenda2030n toimeenpanoon. </a:t>
            </a:r>
          </a:p>
          <a:p>
            <a:pPr lvl="1"/>
            <a:r>
              <a:rPr lang="fi-FI" dirty="0"/>
              <a:t>Olimme yksi ensimmäisistä valtioista joka teki suunnitelman ohjelman kansallisesta toteuttamisesta. </a:t>
            </a:r>
          </a:p>
          <a:p>
            <a:pPr lvl="1"/>
            <a:r>
              <a:rPr lang="fi-FI" dirty="0"/>
              <a:t>Olemme myös ensimmäisiä valtioita jotka ovat ulottaneet Agenda2030 toimet budjettiin saakka. </a:t>
            </a:r>
          </a:p>
          <a:p>
            <a:r>
              <a:rPr lang="fi-FI" dirty="0"/>
              <a:t>Suomen suunnitelma sisältää kaksi painopistettä</a:t>
            </a:r>
          </a:p>
          <a:p>
            <a:pPr lvl="1"/>
            <a:r>
              <a:rPr lang="fi-FI" dirty="0"/>
              <a:t>Hiilineutraali ja resurssiviisas Suomi</a:t>
            </a:r>
          </a:p>
          <a:p>
            <a:pPr lvl="1"/>
            <a:r>
              <a:rPr lang="fi-FI" dirty="0"/>
              <a:t>Yhdenvertainen tasa-arvoinen ja osaava Suomi</a:t>
            </a:r>
          </a:p>
          <a:p>
            <a:endParaRPr lang="fi-FI" dirty="0"/>
          </a:p>
        </p:txBody>
      </p:sp>
      <p:sp>
        <p:nvSpPr>
          <p:cNvPr id="4" name="Dian numeron paikkamerkki 3"/>
          <p:cNvSpPr>
            <a:spLocks noGrp="1"/>
          </p:cNvSpPr>
          <p:nvPr>
            <p:ph type="sldNum" sz="quarter" idx="10"/>
          </p:nvPr>
        </p:nvSpPr>
        <p:spPr/>
        <p:txBody>
          <a:bodyPr/>
          <a:lstStyle/>
          <a:p>
            <a:fld id="{9B6F0C6F-38CE-4872-B0FE-0D146440623C}" type="slidenum">
              <a:rPr lang="fi-FI" smtClean="0"/>
              <a:pPr/>
              <a:t>7</a:t>
            </a:fld>
            <a:endParaRPr lang="fi-FI"/>
          </a:p>
        </p:txBody>
      </p:sp>
    </p:spTree>
    <p:extLst>
      <p:ext uri="{BB962C8B-B14F-4D97-AF65-F5344CB8AC3E}">
        <p14:creationId xmlns:p14="http://schemas.microsoft.com/office/powerpoint/2010/main" val="265491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91742e513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91742e513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63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27EE24CE-F097-40D5-2B18-3C850926B90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xmlns="" id="{97DEF7B7-CE26-0EF0-FB9F-BE674E1338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xmlns="" id="{F07D4BFD-4450-923B-DB2D-C605A64ECF85}"/>
              </a:ext>
            </a:extLst>
          </p:cNvPr>
          <p:cNvSpPr>
            <a:spLocks noGrp="1"/>
          </p:cNvSpPr>
          <p:nvPr>
            <p:ph type="dt" sz="half" idx="10"/>
          </p:nvPr>
        </p:nvSpPr>
        <p:spPr/>
        <p:txBody>
          <a:bodyPr/>
          <a:lstStyle/>
          <a:p>
            <a:fld id="{D03D1693-1F88-44A8-B795-DE0038E95063}" type="datetimeFigureOut">
              <a:rPr lang="fi-FI" smtClean="0"/>
              <a:t>1.5.2024</a:t>
            </a:fld>
            <a:endParaRPr lang="fi-FI"/>
          </a:p>
        </p:txBody>
      </p:sp>
      <p:sp>
        <p:nvSpPr>
          <p:cNvPr id="5" name="Alatunnisteen paikkamerkki 4">
            <a:extLst>
              <a:ext uri="{FF2B5EF4-FFF2-40B4-BE49-F238E27FC236}">
                <a16:creationId xmlns:a16="http://schemas.microsoft.com/office/drawing/2014/main" xmlns="" id="{5CE8A7A3-A45C-CC3B-04EB-CB732A1983F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xmlns="" id="{C8952FCB-6536-F6CA-C2FF-02A10BAA6118}"/>
              </a:ext>
            </a:extLst>
          </p:cNvPr>
          <p:cNvSpPr>
            <a:spLocks noGrp="1"/>
          </p:cNvSpPr>
          <p:nvPr>
            <p:ph type="sldNum" sz="quarter" idx="12"/>
          </p:nvPr>
        </p:nvSpPr>
        <p:spPr/>
        <p:txBody>
          <a:bodyPr/>
          <a:lstStyle/>
          <a:p>
            <a:fld id="{2948F000-21E6-45FB-BC75-CE44DFE78009}" type="slidenum">
              <a:rPr lang="fi-FI" smtClean="0"/>
              <a:t>‹#›</a:t>
            </a:fld>
            <a:endParaRPr lang="fi-FI"/>
          </a:p>
        </p:txBody>
      </p:sp>
    </p:spTree>
    <p:extLst>
      <p:ext uri="{BB962C8B-B14F-4D97-AF65-F5344CB8AC3E}">
        <p14:creationId xmlns:p14="http://schemas.microsoft.com/office/powerpoint/2010/main" val="3959598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27333B4B-69B3-8B8E-B311-454ABAB72995}"/>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xmlns="" id="{0D7FFF52-9CD3-96B8-9084-369365E3742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xmlns="" id="{2A69A42C-5FA4-FDEE-5159-170005E57235}"/>
              </a:ext>
            </a:extLst>
          </p:cNvPr>
          <p:cNvSpPr>
            <a:spLocks noGrp="1"/>
          </p:cNvSpPr>
          <p:nvPr>
            <p:ph type="dt" sz="half" idx="10"/>
          </p:nvPr>
        </p:nvSpPr>
        <p:spPr/>
        <p:txBody>
          <a:bodyPr/>
          <a:lstStyle/>
          <a:p>
            <a:fld id="{D03D1693-1F88-44A8-B795-DE0038E95063}" type="datetimeFigureOut">
              <a:rPr lang="fi-FI" smtClean="0"/>
              <a:t>1.5.2024</a:t>
            </a:fld>
            <a:endParaRPr lang="fi-FI"/>
          </a:p>
        </p:txBody>
      </p:sp>
      <p:sp>
        <p:nvSpPr>
          <p:cNvPr id="5" name="Alatunnisteen paikkamerkki 4">
            <a:extLst>
              <a:ext uri="{FF2B5EF4-FFF2-40B4-BE49-F238E27FC236}">
                <a16:creationId xmlns:a16="http://schemas.microsoft.com/office/drawing/2014/main" xmlns="" id="{ED19D8B0-0A0E-7347-5CC3-7AD83B99AEC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xmlns="" id="{FAB66C5B-E86E-A181-F2F9-CBEBEB2552F5}"/>
              </a:ext>
            </a:extLst>
          </p:cNvPr>
          <p:cNvSpPr>
            <a:spLocks noGrp="1"/>
          </p:cNvSpPr>
          <p:nvPr>
            <p:ph type="sldNum" sz="quarter" idx="12"/>
          </p:nvPr>
        </p:nvSpPr>
        <p:spPr/>
        <p:txBody>
          <a:bodyPr/>
          <a:lstStyle/>
          <a:p>
            <a:fld id="{2948F000-21E6-45FB-BC75-CE44DFE78009}" type="slidenum">
              <a:rPr lang="fi-FI" smtClean="0"/>
              <a:t>‹#›</a:t>
            </a:fld>
            <a:endParaRPr lang="fi-FI"/>
          </a:p>
        </p:txBody>
      </p:sp>
    </p:spTree>
    <p:extLst>
      <p:ext uri="{BB962C8B-B14F-4D97-AF65-F5344CB8AC3E}">
        <p14:creationId xmlns:p14="http://schemas.microsoft.com/office/powerpoint/2010/main" val="39201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xmlns="" id="{EE56C62A-BCFD-C909-AF66-0DC107A4E305}"/>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xmlns="" id="{5EF84ADE-D097-8DE1-0C82-6C4CA2B3A098}"/>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xmlns="" id="{55DCC546-E842-4BDF-4E01-B8CCBF4856DF}"/>
              </a:ext>
            </a:extLst>
          </p:cNvPr>
          <p:cNvSpPr>
            <a:spLocks noGrp="1"/>
          </p:cNvSpPr>
          <p:nvPr>
            <p:ph type="dt" sz="half" idx="10"/>
          </p:nvPr>
        </p:nvSpPr>
        <p:spPr/>
        <p:txBody>
          <a:bodyPr/>
          <a:lstStyle/>
          <a:p>
            <a:fld id="{D03D1693-1F88-44A8-B795-DE0038E95063}" type="datetimeFigureOut">
              <a:rPr lang="fi-FI" smtClean="0"/>
              <a:t>1.5.2024</a:t>
            </a:fld>
            <a:endParaRPr lang="fi-FI"/>
          </a:p>
        </p:txBody>
      </p:sp>
      <p:sp>
        <p:nvSpPr>
          <p:cNvPr id="5" name="Alatunnisteen paikkamerkki 4">
            <a:extLst>
              <a:ext uri="{FF2B5EF4-FFF2-40B4-BE49-F238E27FC236}">
                <a16:creationId xmlns:a16="http://schemas.microsoft.com/office/drawing/2014/main" xmlns="" id="{96949EBC-9CE0-7E4B-FDC6-B855ADF7D12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xmlns="" id="{7E303B24-7FEF-3946-0BA2-6D8B16425C01}"/>
              </a:ext>
            </a:extLst>
          </p:cNvPr>
          <p:cNvSpPr>
            <a:spLocks noGrp="1"/>
          </p:cNvSpPr>
          <p:nvPr>
            <p:ph type="sldNum" sz="quarter" idx="12"/>
          </p:nvPr>
        </p:nvSpPr>
        <p:spPr/>
        <p:txBody>
          <a:bodyPr/>
          <a:lstStyle/>
          <a:p>
            <a:fld id="{2948F000-21E6-45FB-BC75-CE44DFE78009}" type="slidenum">
              <a:rPr lang="fi-FI" smtClean="0"/>
              <a:t>‹#›</a:t>
            </a:fld>
            <a:endParaRPr lang="fi-FI"/>
          </a:p>
        </p:txBody>
      </p:sp>
    </p:spTree>
    <p:extLst>
      <p:ext uri="{BB962C8B-B14F-4D97-AF65-F5344CB8AC3E}">
        <p14:creationId xmlns:p14="http://schemas.microsoft.com/office/powerpoint/2010/main" val="389765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199052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B2D66A98-40BD-1433-F7A2-6B185D224E4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xmlns="" id="{B4D8DB6B-4AD1-5A28-69E9-B1DEFF65CDF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xmlns="" id="{5706A0E4-6B21-2207-ECD0-80968CA5CE4C}"/>
              </a:ext>
            </a:extLst>
          </p:cNvPr>
          <p:cNvSpPr>
            <a:spLocks noGrp="1"/>
          </p:cNvSpPr>
          <p:nvPr>
            <p:ph type="dt" sz="half" idx="10"/>
          </p:nvPr>
        </p:nvSpPr>
        <p:spPr/>
        <p:txBody>
          <a:bodyPr/>
          <a:lstStyle/>
          <a:p>
            <a:fld id="{D03D1693-1F88-44A8-B795-DE0038E95063}" type="datetimeFigureOut">
              <a:rPr lang="fi-FI" smtClean="0"/>
              <a:t>1.5.2024</a:t>
            </a:fld>
            <a:endParaRPr lang="fi-FI"/>
          </a:p>
        </p:txBody>
      </p:sp>
      <p:sp>
        <p:nvSpPr>
          <p:cNvPr id="5" name="Alatunnisteen paikkamerkki 4">
            <a:extLst>
              <a:ext uri="{FF2B5EF4-FFF2-40B4-BE49-F238E27FC236}">
                <a16:creationId xmlns:a16="http://schemas.microsoft.com/office/drawing/2014/main" xmlns="" id="{AB1318E0-A8A1-92E9-8C55-CB1E623F966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xmlns="" id="{6E771732-1723-13F6-2642-7FC8D905D1E8}"/>
              </a:ext>
            </a:extLst>
          </p:cNvPr>
          <p:cNvSpPr>
            <a:spLocks noGrp="1"/>
          </p:cNvSpPr>
          <p:nvPr>
            <p:ph type="sldNum" sz="quarter" idx="12"/>
          </p:nvPr>
        </p:nvSpPr>
        <p:spPr/>
        <p:txBody>
          <a:bodyPr/>
          <a:lstStyle/>
          <a:p>
            <a:fld id="{2948F000-21E6-45FB-BC75-CE44DFE78009}" type="slidenum">
              <a:rPr lang="fi-FI" smtClean="0"/>
              <a:t>‹#›</a:t>
            </a:fld>
            <a:endParaRPr lang="fi-FI"/>
          </a:p>
        </p:txBody>
      </p:sp>
    </p:spTree>
    <p:extLst>
      <p:ext uri="{BB962C8B-B14F-4D97-AF65-F5344CB8AC3E}">
        <p14:creationId xmlns:p14="http://schemas.microsoft.com/office/powerpoint/2010/main" val="313815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23CBD36C-3CBD-4CC5-C91E-8CFBE22336BE}"/>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xmlns="" id="{9E2CA340-D119-4099-0A63-2980EB4258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xmlns="" id="{BBF8F360-9BD4-6F20-AC85-32919EF36920}"/>
              </a:ext>
            </a:extLst>
          </p:cNvPr>
          <p:cNvSpPr>
            <a:spLocks noGrp="1"/>
          </p:cNvSpPr>
          <p:nvPr>
            <p:ph type="dt" sz="half" idx="10"/>
          </p:nvPr>
        </p:nvSpPr>
        <p:spPr/>
        <p:txBody>
          <a:bodyPr/>
          <a:lstStyle/>
          <a:p>
            <a:fld id="{D03D1693-1F88-44A8-B795-DE0038E95063}" type="datetimeFigureOut">
              <a:rPr lang="fi-FI" smtClean="0"/>
              <a:t>1.5.2024</a:t>
            </a:fld>
            <a:endParaRPr lang="fi-FI"/>
          </a:p>
        </p:txBody>
      </p:sp>
      <p:sp>
        <p:nvSpPr>
          <p:cNvPr id="5" name="Alatunnisteen paikkamerkki 4">
            <a:extLst>
              <a:ext uri="{FF2B5EF4-FFF2-40B4-BE49-F238E27FC236}">
                <a16:creationId xmlns:a16="http://schemas.microsoft.com/office/drawing/2014/main" xmlns="" id="{583F2C39-A3E6-1EA0-52FE-5547A5F3E6C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xmlns="" id="{1BD0A3A9-DB1E-DE29-80F9-2DA1D4021C99}"/>
              </a:ext>
            </a:extLst>
          </p:cNvPr>
          <p:cNvSpPr>
            <a:spLocks noGrp="1"/>
          </p:cNvSpPr>
          <p:nvPr>
            <p:ph type="sldNum" sz="quarter" idx="12"/>
          </p:nvPr>
        </p:nvSpPr>
        <p:spPr/>
        <p:txBody>
          <a:bodyPr/>
          <a:lstStyle/>
          <a:p>
            <a:fld id="{2948F000-21E6-45FB-BC75-CE44DFE78009}" type="slidenum">
              <a:rPr lang="fi-FI" smtClean="0"/>
              <a:t>‹#›</a:t>
            </a:fld>
            <a:endParaRPr lang="fi-FI"/>
          </a:p>
        </p:txBody>
      </p:sp>
    </p:spTree>
    <p:extLst>
      <p:ext uri="{BB962C8B-B14F-4D97-AF65-F5344CB8AC3E}">
        <p14:creationId xmlns:p14="http://schemas.microsoft.com/office/powerpoint/2010/main" val="84785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88374B49-B4BB-1078-878A-31F2EDAD65E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xmlns="" id="{D8688F07-342C-23D6-7CF9-A2CB118572F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xmlns="" id="{B55FC022-2545-FB9D-5B23-F744AEF2F3BE}"/>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xmlns="" id="{910BC3EC-E3FF-D451-5141-1710654C0F28}"/>
              </a:ext>
            </a:extLst>
          </p:cNvPr>
          <p:cNvSpPr>
            <a:spLocks noGrp="1"/>
          </p:cNvSpPr>
          <p:nvPr>
            <p:ph type="dt" sz="half" idx="10"/>
          </p:nvPr>
        </p:nvSpPr>
        <p:spPr/>
        <p:txBody>
          <a:bodyPr/>
          <a:lstStyle/>
          <a:p>
            <a:fld id="{D03D1693-1F88-44A8-B795-DE0038E95063}" type="datetimeFigureOut">
              <a:rPr lang="fi-FI" smtClean="0"/>
              <a:t>1.5.2024</a:t>
            </a:fld>
            <a:endParaRPr lang="fi-FI"/>
          </a:p>
        </p:txBody>
      </p:sp>
      <p:sp>
        <p:nvSpPr>
          <p:cNvPr id="6" name="Alatunnisteen paikkamerkki 5">
            <a:extLst>
              <a:ext uri="{FF2B5EF4-FFF2-40B4-BE49-F238E27FC236}">
                <a16:creationId xmlns:a16="http://schemas.microsoft.com/office/drawing/2014/main" xmlns="" id="{5B6F2E7E-18E6-23F6-EE80-990847E792C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xmlns="" id="{62508E29-0981-ED2E-2A21-D711F8C2C53F}"/>
              </a:ext>
            </a:extLst>
          </p:cNvPr>
          <p:cNvSpPr>
            <a:spLocks noGrp="1"/>
          </p:cNvSpPr>
          <p:nvPr>
            <p:ph type="sldNum" sz="quarter" idx="12"/>
          </p:nvPr>
        </p:nvSpPr>
        <p:spPr/>
        <p:txBody>
          <a:bodyPr/>
          <a:lstStyle/>
          <a:p>
            <a:fld id="{2948F000-21E6-45FB-BC75-CE44DFE78009}" type="slidenum">
              <a:rPr lang="fi-FI" smtClean="0"/>
              <a:t>‹#›</a:t>
            </a:fld>
            <a:endParaRPr lang="fi-FI"/>
          </a:p>
        </p:txBody>
      </p:sp>
    </p:spTree>
    <p:extLst>
      <p:ext uri="{BB962C8B-B14F-4D97-AF65-F5344CB8AC3E}">
        <p14:creationId xmlns:p14="http://schemas.microsoft.com/office/powerpoint/2010/main" val="73919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854A4FFA-5D1D-1172-A042-6F32EE04908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xmlns="" id="{4920ADDF-2B20-4918-E5BC-0E9518B55F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xmlns="" id="{670228F9-13BA-A631-F2E6-CDE36C1564F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xmlns="" id="{A0A85F8C-376F-E45F-8CAB-13E912726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xmlns="" id="{889053AC-EDD5-0F0C-3354-39D40E4E4C15}"/>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xmlns="" id="{E8E5EB9A-B5DE-6502-473E-CB7CA68520A3}"/>
              </a:ext>
            </a:extLst>
          </p:cNvPr>
          <p:cNvSpPr>
            <a:spLocks noGrp="1"/>
          </p:cNvSpPr>
          <p:nvPr>
            <p:ph type="dt" sz="half" idx="10"/>
          </p:nvPr>
        </p:nvSpPr>
        <p:spPr/>
        <p:txBody>
          <a:bodyPr/>
          <a:lstStyle/>
          <a:p>
            <a:fld id="{D03D1693-1F88-44A8-B795-DE0038E95063}" type="datetimeFigureOut">
              <a:rPr lang="fi-FI" smtClean="0"/>
              <a:t>1.5.2024</a:t>
            </a:fld>
            <a:endParaRPr lang="fi-FI"/>
          </a:p>
        </p:txBody>
      </p:sp>
      <p:sp>
        <p:nvSpPr>
          <p:cNvPr id="8" name="Alatunnisteen paikkamerkki 7">
            <a:extLst>
              <a:ext uri="{FF2B5EF4-FFF2-40B4-BE49-F238E27FC236}">
                <a16:creationId xmlns:a16="http://schemas.microsoft.com/office/drawing/2014/main" xmlns="" id="{65B255A2-5D23-58FC-D429-F5A7288A797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xmlns="" id="{E17CAC92-2238-4E1C-1DBE-519429C93AB1}"/>
              </a:ext>
            </a:extLst>
          </p:cNvPr>
          <p:cNvSpPr>
            <a:spLocks noGrp="1"/>
          </p:cNvSpPr>
          <p:nvPr>
            <p:ph type="sldNum" sz="quarter" idx="12"/>
          </p:nvPr>
        </p:nvSpPr>
        <p:spPr/>
        <p:txBody>
          <a:bodyPr/>
          <a:lstStyle/>
          <a:p>
            <a:fld id="{2948F000-21E6-45FB-BC75-CE44DFE78009}" type="slidenum">
              <a:rPr lang="fi-FI" smtClean="0"/>
              <a:t>‹#›</a:t>
            </a:fld>
            <a:endParaRPr lang="fi-FI"/>
          </a:p>
        </p:txBody>
      </p:sp>
    </p:spTree>
    <p:extLst>
      <p:ext uri="{BB962C8B-B14F-4D97-AF65-F5344CB8AC3E}">
        <p14:creationId xmlns:p14="http://schemas.microsoft.com/office/powerpoint/2010/main" val="229713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979704F9-7092-1458-AB0B-934BB92F5E8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xmlns="" id="{27DC984E-B460-D666-1402-EB6BE84EB825}"/>
              </a:ext>
            </a:extLst>
          </p:cNvPr>
          <p:cNvSpPr>
            <a:spLocks noGrp="1"/>
          </p:cNvSpPr>
          <p:nvPr>
            <p:ph type="dt" sz="half" idx="10"/>
          </p:nvPr>
        </p:nvSpPr>
        <p:spPr/>
        <p:txBody>
          <a:bodyPr/>
          <a:lstStyle/>
          <a:p>
            <a:fld id="{D03D1693-1F88-44A8-B795-DE0038E95063}" type="datetimeFigureOut">
              <a:rPr lang="fi-FI" smtClean="0"/>
              <a:t>1.5.2024</a:t>
            </a:fld>
            <a:endParaRPr lang="fi-FI"/>
          </a:p>
        </p:txBody>
      </p:sp>
      <p:sp>
        <p:nvSpPr>
          <p:cNvPr id="4" name="Alatunnisteen paikkamerkki 3">
            <a:extLst>
              <a:ext uri="{FF2B5EF4-FFF2-40B4-BE49-F238E27FC236}">
                <a16:creationId xmlns:a16="http://schemas.microsoft.com/office/drawing/2014/main" xmlns="" id="{E03BF7AE-6875-82ED-B879-B2344FAFEF2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xmlns="" id="{B508BDA9-41B6-291C-1AB7-78E40EB3274B}"/>
              </a:ext>
            </a:extLst>
          </p:cNvPr>
          <p:cNvSpPr>
            <a:spLocks noGrp="1"/>
          </p:cNvSpPr>
          <p:nvPr>
            <p:ph type="sldNum" sz="quarter" idx="12"/>
          </p:nvPr>
        </p:nvSpPr>
        <p:spPr/>
        <p:txBody>
          <a:bodyPr/>
          <a:lstStyle/>
          <a:p>
            <a:fld id="{2948F000-21E6-45FB-BC75-CE44DFE78009}" type="slidenum">
              <a:rPr lang="fi-FI" smtClean="0"/>
              <a:t>‹#›</a:t>
            </a:fld>
            <a:endParaRPr lang="fi-FI"/>
          </a:p>
        </p:txBody>
      </p:sp>
    </p:spTree>
    <p:extLst>
      <p:ext uri="{BB962C8B-B14F-4D97-AF65-F5344CB8AC3E}">
        <p14:creationId xmlns:p14="http://schemas.microsoft.com/office/powerpoint/2010/main" val="65477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FC7FE241-BBEE-772A-4CA2-ED2162040C25}"/>
              </a:ext>
            </a:extLst>
          </p:cNvPr>
          <p:cNvSpPr>
            <a:spLocks noGrp="1"/>
          </p:cNvSpPr>
          <p:nvPr>
            <p:ph type="dt" sz="half" idx="10"/>
          </p:nvPr>
        </p:nvSpPr>
        <p:spPr/>
        <p:txBody>
          <a:bodyPr/>
          <a:lstStyle/>
          <a:p>
            <a:fld id="{D03D1693-1F88-44A8-B795-DE0038E95063}" type="datetimeFigureOut">
              <a:rPr lang="fi-FI" smtClean="0"/>
              <a:t>1.5.2024</a:t>
            </a:fld>
            <a:endParaRPr lang="fi-FI"/>
          </a:p>
        </p:txBody>
      </p:sp>
      <p:sp>
        <p:nvSpPr>
          <p:cNvPr id="3" name="Alatunnisteen paikkamerkki 2">
            <a:extLst>
              <a:ext uri="{FF2B5EF4-FFF2-40B4-BE49-F238E27FC236}">
                <a16:creationId xmlns:a16="http://schemas.microsoft.com/office/drawing/2014/main" xmlns="" id="{AAC04DEA-FBCC-3EBB-1AEF-0A48895E9563}"/>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xmlns="" id="{48CE2F4F-2103-842D-6CD5-23092C53A1BA}"/>
              </a:ext>
            </a:extLst>
          </p:cNvPr>
          <p:cNvSpPr>
            <a:spLocks noGrp="1"/>
          </p:cNvSpPr>
          <p:nvPr>
            <p:ph type="sldNum" sz="quarter" idx="12"/>
          </p:nvPr>
        </p:nvSpPr>
        <p:spPr/>
        <p:txBody>
          <a:bodyPr/>
          <a:lstStyle/>
          <a:p>
            <a:fld id="{2948F000-21E6-45FB-BC75-CE44DFE78009}" type="slidenum">
              <a:rPr lang="fi-FI" smtClean="0"/>
              <a:t>‹#›</a:t>
            </a:fld>
            <a:endParaRPr lang="fi-FI"/>
          </a:p>
        </p:txBody>
      </p:sp>
    </p:spTree>
    <p:extLst>
      <p:ext uri="{BB962C8B-B14F-4D97-AF65-F5344CB8AC3E}">
        <p14:creationId xmlns:p14="http://schemas.microsoft.com/office/powerpoint/2010/main" val="272450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BFC7E140-14B9-8FD2-3BC5-43AAAAB65C1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xmlns="" id="{92390338-0334-F145-7B11-227473C582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xmlns="" id="{A0E80F57-F813-A699-A079-CEB9FBF21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xmlns="" id="{394BEB18-3664-3285-42D1-F3B5BE167A7C}"/>
              </a:ext>
            </a:extLst>
          </p:cNvPr>
          <p:cNvSpPr>
            <a:spLocks noGrp="1"/>
          </p:cNvSpPr>
          <p:nvPr>
            <p:ph type="dt" sz="half" idx="10"/>
          </p:nvPr>
        </p:nvSpPr>
        <p:spPr/>
        <p:txBody>
          <a:bodyPr/>
          <a:lstStyle/>
          <a:p>
            <a:fld id="{D03D1693-1F88-44A8-B795-DE0038E95063}" type="datetimeFigureOut">
              <a:rPr lang="fi-FI" smtClean="0"/>
              <a:t>1.5.2024</a:t>
            </a:fld>
            <a:endParaRPr lang="fi-FI"/>
          </a:p>
        </p:txBody>
      </p:sp>
      <p:sp>
        <p:nvSpPr>
          <p:cNvPr id="6" name="Alatunnisteen paikkamerkki 5">
            <a:extLst>
              <a:ext uri="{FF2B5EF4-FFF2-40B4-BE49-F238E27FC236}">
                <a16:creationId xmlns:a16="http://schemas.microsoft.com/office/drawing/2014/main" xmlns="" id="{0C26A874-76F0-96F8-89E2-95CB6D5C79F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xmlns="" id="{27763797-CB08-57B1-8C7F-B5FAF00C248E}"/>
              </a:ext>
            </a:extLst>
          </p:cNvPr>
          <p:cNvSpPr>
            <a:spLocks noGrp="1"/>
          </p:cNvSpPr>
          <p:nvPr>
            <p:ph type="sldNum" sz="quarter" idx="12"/>
          </p:nvPr>
        </p:nvSpPr>
        <p:spPr/>
        <p:txBody>
          <a:bodyPr/>
          <a:lstStyle/>
          <a:p>
            <a:fld id="{2948F000-21E6-45FB-BC75-CE44DFE78009}" type="slidenum">
              <a:rPr lang="fi-FI" smtClean="0"/>
              <a:t>‹#›</a:t>
            </a:fld>
            <a:endParaRPr lang="fi-FI"/>
          </a:p>
        </p:txBody>
      </p:sp>
    </p:spTree>
    <p:extLst>
      <p:ext uri="{BB962C8B-B14F-4D97-AF65-F5344CB8AC3E}">
        <p14:creationId xmlns:p14="http://schemas.microsoft.com/office/powerpoint/2010/main" val="812031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AEBA6B67-F2AA-EC04-752E-258C7B72265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xmlns="" id="{1E713FF7-E0EB-0C69-1091-9CF12E5E3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xmlns="" id="{E53B6A82-A477-0A04-8941-3EE626BA8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xmlns="" id="{575D6095-68C2-F1EF-8DB6-50134A7F3537}"/>
              </a:ext>
            </a:extLst>
          </p:cNvPr>
          <p:cNvSpPr>
            <a:spLocks noGrp="1"/>
          </p:cNvSpPr>
          <p:nvPr>
            <p:ph type="dt" sz="half" idx="10"/>
          </p:nvPr>
        </p:nvSpPr>
        <p:spPr/>
        <p:txBody>
          <a:bodyPr/>
          <a:lstStyle/>
          <a:p>
            <a:fld id="{D03D1693-1F88-44A8-B795-DE0038E95063}" type="datetimeFigureOut">
              <a:rPr lang="fi-FI" smtClean="0"/>
              <a:t>1.5.2024</a:t>
            </a:fld>
            <a:endParaRPr lang="fi-FI"/>
          </a:p>
        </p:txBody>
      </p:sp>
      <p:sp>
        <p:nvSpPr>
          <p:cNvPr id="6" name="Alatunnisteen paikkamerkki 5">
            <a:extLst>
              <a:ext uri="{FF2B5EF4-FFF2-40B4-BE49-F238E27FC236}">
                <a16:creationId xmlns:a16="http://schemas.microsoft.com/office/drawing/2014/main" xmlns="" id="{2F9A9B50-A0C9-0DD2-EF0D-60F51F761BF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xmlns="" id="{B63D0BFB-FB5F-36A3-7332-81B5D46498C4}"/>
              </a:ext>
            </a:extLst>
          </p:cNvPr>
          <p:cNvSpPr>
            <a:spLocks noGrp="1"/>
          </p:cNvSpPr>
          <p:nvPr>
            <p:ph type="sldNum" sz="quarter" idx="12"/>
          </p:nvPr>
        </p:nvSpPr>
        <p:spPr/>
        <p:txBody>
          <a:bodyPr/>
          <a:lstStyle/>
          <a:p>
            <a:fld id="{2948F000-21E6-45FB-BC75-CE44DFE78009}" type="slidenum">
              <a:rPr lang="fi-FI" smtClean="0"/>
              <a:t>‹#›</a:t>
            </a:fld>
            <a:endParaRPr lang="fi-FI"/>
          </a:p>
        </p:txBody>
      </p:sp>
    </p:spTree>
    <p:extLst>
      <p:ext uri="{BB962C8B-B14F-4D97-AF65-F5344CB8AC3E}">
        <p14:creationId xmlns:p14="http://schemas.microsoft.com/office/powerpoint/2010/main" val="365848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xmlns="" id="{9A1F6243-BAD2-B7EF-5549-4873450B6E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xmlns="" id="{50A9BCB1-D56E-395F-72E7-B10601F198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xmlns="" id="{20ED12E2-2816-E20B-6B74-4FBEE08B3E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D1693-1F88-44A8-B795-DE0038E95063}" type="datetimeFigureOut">
              <a:rPr lang="fi-FI" smtClean="0"/>
              <a:t>1.5.2024</a:t>
            </a:fld>
            <a:endParaRPr lang="fi-FI"/>
          </a:p>
        </p:txBody>
      </p:sp>
      <p:sp>
        <p:nvSpPr>
          <p:cNvPr id="5" name="Alatunnisteen paikkamerkki 4">
            <a:extLst>
              <a:ext uri="{FF2B5EF4-FFF2-40B4-BE49-F238E27FC236}">
                <a16:creationId xmlns:a16="http://schemas.microsoft.com/office/drawing/2014/main" xmlns="" id="{08D98FA3-5812-5043-EC44-715EEA07F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xmlns="" id="{50B86173-8036-1142-BEAE-B72FB03454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8F000-21E6-45FB-BC75-CE44DFE78009}" type="slidenum">
              <a:rPr lang="fi-FI" smtClean="0"/>
              <a:t>‹#›</a:t>
            </a:fld>
            <a:endParaRPr lang="fi-FI"/>
          </a:p>
        </p:txBody>
      </p:sp>
    </p:spTree>
    <p:extLst>
      <p:ext uri="{BB962C8B-B14F-4D97-AF65-F5344CB8AC3E}">
        <p14:creationId xmlns:p14="http://schemas.microsoft.com/office/powerpoint/2010/main" val="1052029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E1BEB12-92AF-4445-98AD-4C7756E7C9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D0522C2C-7B5C-48A7-A969-03941E5D2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xmlns=""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D6EE29F2-D77F-4BD0-A20B-334D316A1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xmlns="" id="{22D09ED2-868F-42C6-866E-F92E0CEF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xmlns="" id="{F8FF486D-86FD-9F83-563D-808D88CFF606}"/>
              </a:ext>
            </a:extLst>
          </p:cNvPr>
          <p:cNvSpPr>
            <a:spLocks noGrp="1"/>
          </p:cNvSpPr>
          <p:nvPr>
            <p:ph type="ctrTitle"/>
          </p:nvPr>
        </p:nvSpPr>
        <p:spPr>
          <a:xfrm>
            <a:off x="4038600" y="1939159"/>
            <a:ext cx="7644627" cy="2751086"/>
          </a:xfrm>
        </p:spPr>
        <p:txBody>
          <a:bodyPr>
            <a:normAutofit fontScale="90000"/>
          </a:bodyPr>
          <a:lstStyle/>
          <a:p>
            <a:pPr algn="r"/>
            <a:r>
              <a:rPr lang="fi-FI" dirty="0"/>
              <a:t>Kaukametsän opiston polku kestävän kehityksen auditoiduksi oppilaitokseksi</a:t>
            </a:r>
          </a:p>
        </p:txBody>
      </p:sp>
    </p:spTree>
    <p:extLst>
      <p:ext uri="{BB962C8B-B14F-4D97-AF65-F5344CB8AC3E}">
        <p14:creationId xmlns:p14="http://schemas.microsoft.com/office/powerpoint/2010/main" val="2128559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descr="Näyttöleik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199" y="1018396"/>
            <a:ext cx="9241175" cy="5652369"/>
          </a:xfrm>
        </p:spPr>
      </p:pic>
      <p:sp>
        <p:nvSpPr>
          <p:cNvPr id="5" name="Tekstiruutu 4"/>
          <p:cNvSpPr txBox="1"/>
          <p:nvPr/>
        </p:nvSpPr>
        <p:spPr>
          <a:xfrm>
            <a:off x="2360023" y="400595"/>
            <a:ext cx="6698116" cy="523220"/>
          </a:xfrm>
          <a:prstGeom prst="rect">
            <a:avLst/>
          </a:prstGeom>
          <a:noFill/>
        </p:spPr>
        <p:txBody>
          <a:bodyPr wrap="none" rtlCol="0">
            <a:spAutoFit/>
          </a:bodyPr>
          <a:lstStyle/>
          <a:p>
            <a:r>
              <a:rPr lang="fi-FI" sz="2800" dirty="0"/>
              <a:t>Kaukametsän opiston kestävyyden viitekehys</a:t>
            </a:r>
          </a:p>
        </p:txBody>
      </p:sp>
      <p:sp>
        <p:nvSpPr>
          <p:cNvPr id="2" name="Tekstiruutu 1">
            <a:extLst>
              <a:ext uri="{FF2B5EF4-FFF2-40B4-BE49-F238E27FC236}">
                <a16:creationId xmlns:a16="http://schemas.microsoft.com/office/drawing/2014/main" xmlns="" id="{7F4BB3B3-1207-ADAF-71FC-7E49DD429C89}"/>
              </a:ext>
            </a:extLst>
          </p:cNvPr>
          <p:cNvSpPr txBox="1"/>
          <p:nvPr/>
        </p:nvSpPr>
        <p:spPr>
          <a:xfrm flipH="1">
            <a:off x="0" y="6472703"/>
            <a:ext cx="7035800" cy="369332"/>
          </a:xfrm>
          <a:prstGeom prst="rect">
            <a:avLst/>
          </a:prstGeom>
          <a:noFill/>
        </p:spPr>
        <p:txBody>
          <a:bodyPr wrap="square" rtlCol="0">
            <a:spAutoFit/>
          </a:bodyPr>
          <a:lstStyle/>
          <a:p>
            <a:r>
              <a:rPr lang="fi-FI" dirty="0"/>
              <a:t>Mukailtu </a:t>
            </a:r>
            <a:r>
              <a:rPr lang="fi-FI" dirty="0" err="1"/>
              <a:t>Helne</a:t>
            </a:r>
            <a:r>
              <a:rPr lang="fi-FI" dirty="0"/>
              <a:t> &amp; </a:t>
            </a:r>
            <a:r>
              <a:rPr lang="fi-FI" dirty="0" err="1"/>
              <a:t>Hirvilammi</a:t>
            </a:r>
            <a:r>
              <a:rPr lang="fi-FI" dirty="0"/>
              <a:t> 2017; Salonen 2014 ja </a:t>
            </a:r>
            <a:r>
              <a:rPr lang="fi-FI" dirty="0" err="1"/>
              <a:t>Laininen</a:t>
            </a:r>
            <a:r>
              <a:rPr lang="fi-FI" dirty="0"/>
              <a:t> 2018</a:t>
            </a:r>
          </a:p>
        </p:txBody>
      </p:sp>
    </p:spTree>
    <p:extLst>
      <p:ext uri="{BB962C8B-B14F-4D97-AF65-F5344CB8AC3E}">
        <p14:creationId xmlns:p14="http://schemas.microsoft.com/office/powerpoint/2010/main" val="3132252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Kuva 2">
            <a:extLst>
              <a:ext uri="{FF2B5EF4-FFF2-40B4-BE49-F238E27FC236}">
                <a16:creationId xmlns:a16="http://schemas.microsoft.com/office/drawing/2014/main" xmlns="" id="{2482CF76-7A7F-458F-8FD3-92D79E9C5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662" y="738398"/>
            <a:ext cx="10362675" cy="598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iruutu 1">
            <a:extLst>
              <a:ext uri="{FF2B5EF4-FFF2-40B4-BE49-F238E27FC236}">
                <a16:creationId xmlns:a16="http://schemas.microsoft.com/office/drawing/2014/main" xmlns="" id="{B4776DCB-8538-2D5E-08B9-560E3634658D}"/>
              </a:ext>
            </a:extLst>
          </p:cNvPr>
          <p:cNvSpPr txBox="1"/>
          <p:nvPr/>
        </p:nvSpPr>
        <p:spPr>
          <a:xfrm>
            <a:off x="276838" y="92067"/>
            <a:ext cx="11543250" cy="646331"/>
          </a:xfrm>
          <a:prstGeom prst="rect">
            <a:avLst/>
          </a:prstGeom>
          <a:noFill/>
        </p:spPr>
        <p:txBody>
          <a:bodyPr wrap="square" rtlCol="0">
            <a:spAutoFit/>
          </a:bodyPr>
          <a:lstStyle/>
          <a:p>
            <a:r>
              <a:rPr lang="fi-FI" sz="1800" dirty="0">
                <a:effectLst/>
                <a:latin typeface="Calibri" panose="020F0502020204030204" pitchFamily="34" charset="0"/>
                <a:ea typeface="Calibri" panose="020F0502020204030204" pitchFamily="34" charset="0"/>
                <a:cs typeface="Times New Roman" panose="02020603050405020304" pitchFamily="18" charset="0"/>
              </a:rPr>
              <a:t>Arvofilosofia ekososiaalisen syväsivistyksen taustalla</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(Ajatuskehikko: Erkka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Laininen</a:t>
            </a:r>
            <a:r>
              <a:rPr lang="fi-FI" sz="1800" dirty="0">
                <a:effectLst/>
                <a:latin typeface="Calibri" panose="020F0502020204030204" pitchFamily="34" charset="0"/>
                <a:ea typeface="Calibri" panose="020F0502020204030204" pitchFamily="34" charset="0"/>
                <a:cs typeface="Times New Roman" panose="02020603050405020304" pitchFamily="18" charset="0"/>
              </a:rPr>
              <a:t> ja Björn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Wallen</a:t>
            </a:r>
            <a:r>
              <a:rPr lang="fi-FI" sz="1800" dirty="0">
                <a:effectLst/>
                <a:latin typeface="Calibri" panose="020F0502020204030204" pitchFamily="34" charset="0"/>
                <a:ea typeface="Calibri" panose="020F0502020204030204" pitchFamily="34" charset="0"/>
                <a:cs typeface="Times New Roman" panose="02020603050405020304" pitchFamily="18" charset="0"/>
              </a:rPr>
              <a:t> 5/2021.)</a:t>
            </a:r>
            <a:endParaRPr lang="fi-FI" dirty="0"/>
          </a:p>
        </p:txBody>
      </p:sp>
    </p:spTree>
    <p:extLst>
      <p:ext uri="{BB962C8B-B14F-4D97-AF65-F5344CB8AC3E}">
        <p14:creationId xmlns:p14="http://schemas.microsoft.com/office/powerpoint/2010/main" val="1173367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xmlns="" id="{A4C6EA1D-AFB0-63B7-CCF4-5EDE8D5F546B}"/>
              </a:ext>
            </a:extLst>
          </p:cNvPr>
          <p:cNvSpPr>
            <a:spLocks noGrp="1"/>
          </p:cNvSpPr>
          <p:nvPr>
            <p:ph type="title"/>
          </p:nvPr>
        </p:nvSpPr>
        <p:spPr>
          <a:xfrm>
            <a:off x="838200" y="365125"/>
            <a:ext cx="7431315" cy="1325563"/>
          </a:xfrm>
        </p:spPr>
        <p:txBody>
          <a:bodyPr>
            <a:normAutofit/>
          </a:bodyPr>
          <a:lstStyle/>
          <a:p>
            <a:r>
              <a:rPr lang="fi-FI" sz="5400" dirty="0"/>
              <a:t>Etapit auditointiin</a:t>
            </a:r>
            <a:endParaRPr lang="fi-FI" sz="5400" dirty="0">
              <a:cs typeface="Calibri Light"/>
            </a:endParaRPr>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Sisällön paikkamerkki 11">
            <a:extLst>
              <a:ext uri="{FF2B5EF4-FFF2-40B4-BE49-F238E27FC236}">
                <a16:creationId xmlns:a16="http://schemas.microsoft.com/office/drawing/2014/main" xmlns="" id="{38563208-75A5-6354-51FF-E0ECD7D671EA}"/>
              </a:ext>
            </a:extLst>
          </p:cNvPr>
          <p:cNvPicPr>
            <a:picLocks noGrp="1" noChangeAspect="1"/>
          </p:cNvPicPr>
          <p:nvPr>
            <p:ph idx="1"/>
          </p:nvPr>
        </p:nvPicPr>
        <p:blipFill>
          <a:blip r:embed="rId2"/>
          <a:stretch>
            <a:fillRect/>
          </a:stretch>
        </p:blipFill>
        <p:spPr>
          <a:xfrm>
            <a:off x="8328497" y="0"/>
            <a:ext cx="3680010" cy="6845473"/>
          </a:xfrm>
          <a:prstGeom prst="rect">
            <a:avLst/>
          </a:prstGeom>
        </p:spPr>
      </p:pic>
      <p:graphicFrame>
        <p:nvGraphicFramePr>
          <p:cNvPr id="13" name="Kaaviokuva 12">
            <a:extLst>
              <a:ext uri="{FF2B5EF4-FFF2-40B4-BE49-F238E27FC236}">
                <a16:creationId xmlns:a16="http://schemas.microsoft.com/office/drawing/2014/main" xmlns="" id="{8FC60AF6-051C-EB93-9656-A1F9C4B36ED4}"/>
              </a:ext>
            </a:extLst>
          </p:cNvPr>
          <p:cNvGraphicFramePr/>
          <p:nvPr>
            <p:extLst>
              <p:ext uri="{D42A27DB-BD31-4B8C-83A1-F6EECF244321}">
                <p14:modId xmlns:p14="http://schemas.microsoft.com/office/powerpoint/2010/main" val="4272981881"/>
              </p:ext>
            </p:extLst>
          </p:nvPr>
        </p:nvGraphicFramePr>
        <p:xfrm>
          <a:off x="570451" y="1820410"/>
          <a:ext cx="7699063" cy="4781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217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xmlns="" id="{4655EB7A-DEFC-C46D-A94A-FCAD5D2D3917}"/>
              </a:ext>
            </a:extLst>
          </p:cNvPr>
          <p:cNvSpPr>
            <a:spLocks noGrp="1"/>
          </p:cNvSpPr>
          <p:nvPr>
            <p:ph type="title"/>
          </p:nvPr>
        </p:nvSpPr>
        <p:spPr>
          <a:xfrm>
            <a:off x="92279" y="260137"/>
            <a:ext cx="4077049" cy="2098455"/>
          </a:xfrm>
        </p:spPr>
        <p:txBody>
          <a:bodyPr anchor="b">
            <a:normAutofit fontScale="90000"/>
          </a:bodyPr>
          <a:lstStyle/>
          <a:p>
            <a:r>
              <a:rPr lang="fi-FI" sz="5400" dirty="0"/>
              <a:t>Kestävä </a:t>
            </a:r>
            <a:r>
              <a:rPr lang="fi-FI" sz="5400" dirty="0" err="1"/>
              <a:t>toimintakult</a:t>
            </a:r>
            <a:r>
              <a:rPr lang="fi-FI" sz="5400" dirty="0"/>
              <a:t>-tuuri</a:t>
            </a:r>
          </a:p>
        </p:txBody>
      </p:sp>
      <p:sp>
        <p:nvSpPr>
          <p:cNvPr id="13" name="sketch line">
            <a:extLst>
              <a:ext uri="{FF2B5EF4-FFF2-40B4-BE49-F238E27FC236}">
                <a16:creationId xmlns:a16="http://schemas.microsoft.com/office/drawing/2014/main" xmlns="" id="{6357EC4F-235E-4222-A36F-C7878ACE37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xmlns="" id="{3ADA53FB-455C-10E6-20EB-2CA31A81BBB9}"/>
              </a:ext>
            </a:extLst>
          </p:cNvPr>
          <p:cNvSpPr>
            <a:spLocks noGrp="1"/>
          </p:cNvSpPr>
          <p:nvPr>
            <p:ph idx="1"/>
          </p:nvPr>
        </p:nvSpPr>
        <p:spPr>
          <a:xfrm>
            <a:off x="461603" y="2843494"/>
            <a:ext cx="3429000" cy="3410712"/>
          </a:xfrm>
        </p:spPr>
        <p:txBody>
          <a:bodyPr anchor="t">
            <a:normAutofit fontScale="55000" lnSpcReduction="20000"/>
          </a:bodyPr>
          <a:lstStyle/>
          <a:p>
            <a:pPr marL="0" indent="0">
              <a:buNone/>
            </a:pPr>
            <a:r>
              <a:rPr lang="fi-FI" sz="1800" b="1" dirty="0">
                <a:effectLst/>
                <a:latin typeface="Calibri" panose="020F0502020204030204" pitchFamily="34" charset="0"/>
                <a:ea typeface="Calibri" panose="020F0502020204030204" pitchFamily="34" charset="0"/>
                <a:cs typeface="Times New Roman" panose="02020603050405020304" pitchFamily="18" charset="0"/>
              </a:rPr>
              <a:t>Ekologiset ja taloudelliset tavoitteet: </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vähentää raaka-aineiden ja muiden resurssien tarvetta</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vähentää energiankulutusta </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vähentää syntyvän jätteen määrää ja sen käsittelystä aiheutuvia kuluja </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uusiokäyttää materiaaleja </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lisätä digitaalisten välineiden käyttöä, etätyöskentelyä, etäopetusta </a:t>
            </a:r>
          </a:p>
          <a:p>
            <a:pPr marL="0" indent="0">
              <a:buNone/>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sz="1800" b="1" dirty="0">
                <a:effectLst/>
                <a:latin typeface="Calibri" panose="020F0502020204030204" pitchFamily="34" charset="0"/>
                <a:ea typeface="Calibri" panose="020F0502020204030204" pitchFamily="34" charset="0"/>
                <a:cs typeface="Times New Roman" panose="02020603050405020304" pitchFamily="18" charset="0"/>
              </a:rPr>
              <a:t>Kulttuuriset ja sosiaaliset tavoitteet: </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parantaa turvallisuutta </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ehkäistä syrjäytymistä </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lisätä hyvinvointia </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lisätä kulttuuriperinnön vaalimista ja monikulttuurisuutta ja kotikansainvälisyyttä</a:t>
            </a:r>
          </a:p>
          <a:p>
            <a:r>
              <a:rPr lang="fi-FI" sz="1800" dirty="0" err="1">
                <a:effectLst/>
                <a:latin typeface="Calibri" panose="020F0502020204030204" pitchFamily="34" charset="0"/>
                <a:ea typeface="Calibri" panose="020F0502020204030204" pitchFamily="34" charset="0"/>
                <a:cs typeface="Times New Roman" panose="02020603050405020304" pitchFamily="18" charset="0"/>
              </a:rPr>
              <a:t>arvokasvattaa</a:t>
            </a:r>
            <a:r>
              <a:rPr lang="fi-FI" sz="1800" dirty="0">
                <a:effectLst/>
                <a:latin typeface="Calibri" panose="020F0502020204030204" pitchFamily="34" charset="0"/>
                <a:ea typeface="Calibri" panose="020F0502020204030204" pitchFamily="34" charset="0"/>
                <a:cs typeface="Times New Roman" panose="02020603050405020304" pitchFamily="18" charset="0"/>
              </a:rPr>
              <a:t> ekososiaalisen sivistyskäsitteen mukaisesti</a:t>
            </a:r>
            <a:endParaRPr lang="en-US" sz="2200" dirty="0"/>
          </a:p>
        </p:txBody>
      </p:sp>
      <p:pic>
        <p:nvPicPr>
          <p:cNvPr id="4" name="Sisällön paikkamerkki 3">
            <a:extLst>
              <a:ext uri="{FF2B5EF4-FFF2-40B4-BE49-F238E27FC236}">
                <a16:creationId xmlns:a16="http://schemas.microsoft.com/office/drawing/2014/main" xmlns="" id="{F16F06D4-8D67-4688-3E89-ED30D15FF700}"/>
              </a:ext>
            </a:extLst>
          </p:cNvPr>
          <p:cNvPicPr>
            <a:picLocks noChangeAspect="1"/>
          </p:cNvPicPr>
          <p:nvPr/>
        </p:nvPicPr>
        <p:blipFill>
          <a:blip r:embed="rId2"/>
          <a:stretch>
            <a:fillRect/>
          </a:stretch>
        </p:blipFill>
        <p:spPr>
          <a:xfrm>
            <a:off x="3716946" y="-5291"/>
            <a:ext cx="8473133" cy="6621442"/>
          </a:xfrm>
          <a:prstGeom prst="rect">
            <a:avLst/>
          </a:prstGeom>
        </p:spPr>
      </p:pic>
    </p:spTree>
    <p:extLst>
      <p:ext uri="{BB962C8B-B14F-4D97-AF65-F5344CB8AC3E}">
        <p14:creationId xmlns:p14="http://schemas.microsoft.com/office/powerpoint/2010/main" val="510135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teksti, kuvakaappaus, diagrammi, kartta&#10;&#10;Kuvaus luotu automaattisesti">
            <a:extLst>
              <a:ext uri="{FF2B5EF4-FFF2-40B4-BE49-F238E27FC236}">
                <a16:creationId xmlns:a16="http://schemas.microsoft.com/office/drawing/2014/main" xmlns="" id="{1EF5BE94-47F8-92A9-67AE-D9D6F0461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88320" cy="6736702"/>
          </a:xfrm>
          <a:prstGeom prst="rect">
            <a:avLst/>
          </a:prstGeom>
        </p:spPr>
      </p:pic>
    </p:spTree>
    <p:extLst>
      <p:ext uri="{BB962C8B-B14F-4D97-AF65-F5344CB8AC3E}">
        <p14:creationId xmlns:p14="http://schemas.microsoft.com/office/powerpoint/2010/main" val="2775384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teksti, kuvakaappaus, diagrammi, kartta&#10;&#10;Kuvaus luotu automaattisesti">
            <a:extLst>
              <a:ext uri="{FF2B5EF4-FFF2-40B4-BE49-F238E27FC236}">
                <a16:creationId xmlns:a16="http://schemas.microsoft.com/office/drawing/2014/main" xmlns="" id="{B6DA1FC9-7BAA-23AA-CD04-6E5266909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67" y="16380"/>
            <a:ext cx="11996787" cy="6841620"/>
          </a:xfrm>
          <a:prstGeom prst="rect">
            <a:avLst/>
          </a:prstGeom>
        </p:spPr>
      </p:pic>
    </p:spTree>
    <p:extLst>
      <p:ext uri="{BB962C8B-B14F-4D97-AF65-F5344CB8AC3E}">
        <p14:creationId xmlns:p14="http://schemas.microsoft.com/office/powerpoint/2010/main" val="260403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teksti, kuvakaappaus, diagrammi, Fontti&#10;&#10;Kuvaus luotu automaattisesti">
            <a:extLst>
              <a:ext uri="{FF2B5EF4-FFF2-40B4-BE49-F238E27FC236}">
                <a16:creationId xmlns:a16="http://schemas.microsoft.com/office/drawing/2014/main" xmlns="" id="{B79736F9-B3F4-02BB-B988-ACCD391C7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33482" cy="6858000"/>
          </a:xfrm>
          <a:prstGeom prst="rect">
            <a:avLst/>
          </a:prstGeom>
        </p:spPr>
      </p:pic>
    </p:spTree>
    <p:extLst>
      <p:ext uri="{BB962C8B-B14F-4D97-AF65-F5344CB8AC3E}">
        <p14:creationId xmlns:p14="http://schemas.microsoft.com/office/powerpoint/2010/main" val="1535272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F8383AAA-D277-48B9-91C9-1FB553C6BFBB}" type="datetime1">
              <a:rPr lang="fi-FI" smtClean="0">
                <a:solidFill>
                  <a:prstClr val="white"/>
                </a:solidFill>
              </a:rPr>
              <a:pPr/>
              <a:t>1.5.2024</a:t>
            </a:fld>
            <a:endParaRPr lang="fi-FI">
              <a:solidFill>
                <a:prstClr val="white"/>
              </a:solidFill>
            </a:endParaRPr>
          </a:p>
        </p:txBody>
      </p:sp>
      <p:sp>
        <p:nvSpPr>
          <p:cNvPr id="5" name="Alatunnisteen paikkamerkki 4"/>
          <p:cNvSpPr>
            <a:spLocks noGrp="1"/>
          </p:cNvSpPr>
          <p:nvPr>
            <p:ph type="ftr" sz="quarter" idx="11"/>
          </p:nvPr>
        </p:nvSpPr>
        <p:spPr/>
        <p:txBody>
          <a:bodyPr/>
          <a:lstStyle/>
          <a:p>
            <a:r>
              <a:rPr lang="fi-FI">
                <a:solidFill>
                  <a:prstClr val="white"/>
                </a:solidFill>
              </a:rPr>
              <a:t>KESTÄVÄN KEHITYKSEN YHTEISKUNTASITOUMUS</a:t>
            </a:r>
          </a:p>
        </p:txBody>
      </p:sp>
      <p:sp>
        <p:nvSpPr>
          <p:cNvPr id="6" name="Dian numeron paikkamerkki 5"/>
          <p:cNvSpPr>
            <a:spLocks noGrp="1"/>
          </p:cNvSpPr>
          <p:nvPr>
            <p:ph type="sldNum" sz="quarter" idx="12"/>
          </p:nvPr>
        </p:nvSpPr>
        <p:spPr/>
        <p:txBody>
          <a:bodyPr/>
          <a:lstStyle/>
          <a:p>
            <a:fld id="{FA2AF881-6B27-4C87-B13F-F15CC38C75C2}" type="slidenum">
              <a:rPr lang="fi-FI" smtClean="0">
                <a:solidFill>
                  <a:prstClr val="white"/>
                </a:solidFill>
              </a:rPr>
              <a:pPr/>
              <a:t>7</a:t>
            </a:fld>
            <a:endParaRPr lang="fi-FI">
              <a:solidFill>
                <a:prstClr val="white"/>
              </a:solidFill>
            </a:endParaRPr>
          </a:p>
        </p:txBody>
      </p:sp>
      <p:pic>
        <p:nvPicPr>
          <p:cNvPr id="7" name="Kuva 6"/>
          <p:cNvPicPr>
            <a:picLocks noChangeAspect="1"/>
          </p:cNvPicPr>
          <p:nvPr/>
        </p:nvPicPr>
        <p:blipFill>
          <a:blip r:embed="rId3"/>
          <a:stretch>
            <a:fillRect/>
          </a:stretch>
        </p:blipFill>
        <p:spPr>
          <a:xfrm>
            <a:off x="1524000" y="679678"/>
            <a:ext cx="9144000" cy="5485626"/>
          </a:xfrm>
          <a:prstGeom prst="rect">
            <a:avLst/>
          </a:prstGeom>
        </p:spPr>
      </p:pic>
      <p:sp>
        <p:nvSpPr>
          <p:cNvPr id="8" name="Suorakulmio 7"/>
          <p:cNvSpPr/>
          <p:nvPr/>
        </p:nvSpPr>
        <p:spPr>
          <a:xfrm>
            <a:off x="3370040" y="5716657"/>
            <a:ext cx="6840760" cy="923330"/>
          </a:xfrm>
          <a:prstGeom prst="rect">
            <a:avLst/>
          </a:prstGeom>
        </p:spPr>
        <p:txBody>
          <a:bodyPr wrap="square">
            <a:spAutoFit/>
          </a:bodyPr>
          <a:lstStyle/>
          <a:p>
            <a:r>
              <a:rPr lang="fi-FI" dirty="0"/>
              <a:t>Suomen suunnitelma sisältää kaksi painopistettä</a:t>
            </a:r>
          </a:p>
          <a:p>
            <a:pPr marL="742950" lvl="1" indent="-285750">
              <a:buFont typeface="Arial" panose="020B0604020202020204" pitchFamily="34" charset="0"/>
              <a:buChar char="•"/>
            </a:pPr>
            <a:r>
              <a:rPr lang="fi-FI" dirty="0"/>
              <a:t>Hiilineutraali ja resurssiviisas Suomi</a:t>
            </a:r>
          </a:p>
          <a:p>
            <a:pPr marL="742950" lvl="1" indent="-285750">
              <a:buFont typeface="Arial" panose="020B0604020202020204" pitchFamily="34" charset="0"/>
              <a:buChar char="•"/>
            </a:pPr>
            <a:r>
              <a:rPr lang="fi-FI" dirty="0"/>
              <a:t>Yhdenvertainen tasa-arvoinen ja osaava Suomi</a:t>
            </a:r>
          </a:p>
        </p:txBody>
      </p:sp>
      <p:sp>
        <p:nvSpPr>
          <p:cNvPr id="9" name="Suorakulmio 8"/>
          <p:cNvSpPr/>
          <p:nvPr/>
        </p:nvSpPr>
        <p:spPr>
          <a:xfrm>
            <a:off x="2073896" y="356512"/>
            <a:ext cx="8136904" cy="369332"/>
          </a:xfrm>
          <a:prstGeom prst="rect">
            <a:avLst/>
          </a:prstGeom>
        </p:spPr>
        <p:txBody>
          <a:bodyPr wrap="square">
            <a:spAutoFit/>
          </a:bodyPr>
          <a:lstStyle/>
          <a:p>
            <a:pPr algn="ctr"/>
            <a:r>
              <a:rPr lang="fi-FI" b="1" dirty="0"/>
              <a:t>Opistossa on mietitty Agenda2030 osa-alueiden näyttäytymistä omassa toiminnassa</a:t>
            </a:r>
          </a:p>
        </p:txBody>
      </p:sp>
    </p:spTree>
    <p:extLst>
      <p:ext uri="{BB962C8B-B14F-4D97-AF65-F5344CB8AC3E}">
        <p14:creationId xmlns:p14="http://schemas.microsoft.com/office/powerpoint/2010/main" val="616866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xmlns="" id="{7793C76A-BC56-4E18-B4EF-95E20B0FAFEC}"/>
              </a:ext>
            </a:extLst>
          </p:cNvPr>
          <p:cNvSpPr>
            <a:spLocks noGrp="1"/>
          </p:cNvSpPr>
          <p:nvPr>
            <p:ph type="subTitle" idx="1"/>
          </p:nvPr>
        </p:nvSpPr>
        <p:spPr>
          <a:xfrm>
            <a:off x="5478011" y="117446"/>
            <a:ext cx="6618913" cy="6669248"/>
          </a:xfrm>
        </p:spPr>
        <p:txBody>
          <a:bodyPr>
            <a:noAutofit/>
          </a:bodyPr>
          <a:lstStyle/>
          <a:p>
            <a:pPr algn="l"/>
            <a:r>
              <a:rPr lang="fi-FI" sz="1800" dirty="0"/>
              <a:t>Minkälaisessa maailmassa haluamme elää ja miten voimme vähentää eriarvoisuutta, tavoitella tasa-arvoisuutta ja olla onnellisia? Tämä vaatii tietoa ja viisauden tavoittelua. </a:t>
            </a:r>
          </a:p>
          <a:p>
            <a:pPr algn="l"/>
            <a:r>
              <a:rPr lang="fi-FI" sz="1800" dirty="0"/>
              <a:t>Eriarvoisuuteen vaikuttavat neljä merkittävää resurssia: tulot, vauraus, koulutus ja valta. Elinehdot ovat maailmassamme, myös Suomessa, eri ihmisillä eriarvoiset ja myös eksistentiaaliset ehdot ovat valitettavasti eriarvoiset. Eksistentiaalisista ehdoista esimerkkejä ovat rasismi, miesten ja naisten eriarvoinen kohtelu, vammaisten asema, sukupuolisen suuntautumisen vaikutus ihmisenä olemiseen. Eri ihmisryhmillä on eri määrä oikeutta, eri määrä valtaa, eri määrä vaurautta.</a:t>
            </a:r>
          </a:p>
          <a:p>
            <a:pPr algn="l"/>
            <a:r>
              <a:rPr lang="fi-FI" sz="1800" dirty="0"/>
              <a:t>Miten taataan, että esimerkiksi erityisnuoret eivät tipahda järjestelmästämme ulos, syrjäydy. Miten taataan heidän </a:t>
            </a:r>
            <a:r>
              <a:rPr lang="fi-FI" sz="1800" dirty="0" err="1"/>
              <a:t>yhtälaiset</a:t>
            </a:r>
            <a:r>
              <a:rPr lang="fi-FI" sz="1800" dirty="0"/>
              <a:t> oikeudet elämässä onnistumiseen. Miten taataan vammaisten osallisuus yhteiskunnassamme. Miten taataan kulttuurisen moninaisuuden kunnioittaminen. Miten vapaa sivistystyö voi olla mukana auttamassa että yksikään erityisnuori, vammainen, kulttuuriseen vähemmistöön kuuluva tai ikäihminen ei syrjäydy sen vuoksi, että riittävää osallistavaa tukea ei ole saatavissa?</a:t>
            </a:r>
          </a:p>
        </p:txBody>
      </p:sp>
      <p:pic>
        <p:nvPicPr>
          <p:cNvPr id="5" name="Kuva 4" descr="Kuva, joka sisältää kohteen teksti, ulko, merkki, punainen&#10;&#10;Kuvaus luotu automaattisesti">
            <a:extLst>
              <a:ext uri="{FF2B5EF4-FFF2-40B4-BE49-F238E27FC236}">
                <a16:creationId xmlns:a16="http://schemas.microsoft.com/office/drawing/2014/main" xmlns="" id="{14049FDA-ED7A-4752-BC63-00A5A2C67D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829"/>
          <a:stretch/>
        </p:blipFill>
        <p:spPr>
          <a:xfrm rot="5400000">
            <a:off x="-726743" y="726743"/>
            <a:ext cx="6858000" cy="5404513"/>
          </a:xfrm>
          <a:prstGeom prst="rect">
            <a:avLst/>
          </a:prstGeom>
        </p:spPr>
      </p:pic>
    </p:spTree>
    <p:extLst>
      <p:ext uri="{BB962C8B-B14F-4D97-AF65-F5344CB8AC3E}">
        <p14:creationId xmlns:p14="http://schemas.microsoft.com/office/powerpoint/2010/main" val="2510734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1145629" y="225002"/>
            <a:ext cx="10354479" cy="763600"/>
          </a:xfrm>
          <a:prstGeom prst="rect">
            <a:avLst/>
          </a:prstGeom>
        </p:spPr>
        <p:txBody>
          <a:bodyPr spcFirstLastPara="1" vert="horz" wrap="square" lIns="121900" tIns="121900" rIns="121900" bIns="121900" rtlCol="0" anchor="t" anchorCtr="0">
            <a:noAutofit/>
          </a:bodyPr>
          <a:lstStyle/>
          <a:p>
            <a:pPr algn="ctr"/>
            <a:r>
              <a:rPr lang="fi" sz="2800" dirty="0"/>
              <a:t>Vapaan sivistystyön </a:t>
            </a:r>
            <a:br>
              <a:rPr lang="fi" sz="2800" dirty="0"/>
            </a:br>
            <a:r>
              <a:rPr lang="fi" sz="2800" dirty="0"/>
              <a:t>mahdollisuus ekososiaalisen sivistyksen nelikentässä</a:t>
            </a:r>
            <a:endParaRPr sz="2800" dirty="0"/>
          </a:p>
        </p:txBody>
      </p:sp>
      <p:sp>
        <p:nvSpPr>
          <p:cNvPr id="2" name="Pyöristetty suorakulmio 1">
            <a:extLst>
              <a:ext uri="{FF2B5EF4-FFF2-40B4-BE49-F238E27FC236}">
                <a16:creationId xmlns:a16="http://schemas.microsoft.com/office/drawing/2014/main" xmlns="" id="{063B0A3C-18B6-E443-BC93-FD3695CD690B}"/>
              </a:ext>
            </a:extLst>
          </p:cNvPr>
          <p:cNvSpPr/>
          <p:nvPr/>
        </p:nvSpPr>
        <p:spPr>
          <a:xfrm>
            <a:off x="2441799" y="2006401"/>
            <a:ext cx="3816424" cy="2088232"/>
          </a:xfrm>
          <a:prstGeom prst="roundRect">
            <a:avLst/>
          </a:prstGeom>
          <a:solidFill>
            <a:srgbClr val="00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Kukoistava paikallisympäristö</a:t>
            </a:r>
          </a:p>
        </p:txBody>
      </p:sp>
      <p:sp>
        <p:nvSpPr>
          <p:cNvPr id="5" name="Pyöristetty suorakulmio 4">
            <a:extLst>
              <a:ext uri="{FF2B5EF4-FFF2-40B4-BE49-F238E27FC236}">
                <a16:creationId xmlns:a16="http://schemas.microsoft.com/office/drawing/2014/main" xmlns="" id="{9D78F265-3B2E-5A46-91FA-FF2C82800B01}"/>
              </a:ext>
            </a:extLst>
          </p:cNvPr>
          <p:cNvSpPr/>
          <p:nvPr/>
        </p:nvSpPr>
        <p:spPr>
          <a:xfrm>
            <a:off x="6437834" y="2006401"/>
            <a:ext cx="3816424" cy="2088232"/>
          </a:xfrm>
          <a:prstGeom prst="roundRect">
            <a:avLst/>
          </a:prstGeom>
          <a:solidFill>
            <a:srgbClr val="00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Koko planeetan hyvinvoinnin kunnioittaminen</a:t>
            </a:r>
          </a:p>
        </p:txBody>
      </p:sp>
      <p:sp>
        <p:nvSpPr>
          <p:cNvPr id="6" name="Pyöristetty suorakulmio 5">
            <a:extLst>
              <a:ext uri="{FF2B5EF4-FFF2-40B4-BE49-F238E27FC236}">
                <a16:creationId xmlns:a16="http://schemas.microsoft.com/office/drawing/2014/main" xmlns="" id="{AF6E5E25-12B6-DB4D-BE2F-41718B58A3B5}"/>
              </a:ext>
            </a:extLst>
          </p:cNvPr>
          <p:cNvSpPr/>
          <p:nvPr/>
        </p:nvSpPr>
        <p:spPr>
          <a:xfrm>
            <a:off x="2441799" y="4211760"/>
            <a:ext cx="3816424" cy="2088232"/>
          </a:xfrm>
          <a:prstGeom prst="roundRect">
            <a:avLst/>
          </a:prstGeom>
          <a:solidFill>
            <a:srgbClr val="00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Kukoistavat paikalliset asukkaat</a:t>
            </a:r>
          </a:p>
        </p:txBody>
      </p:sp>
      <p:sp>
        <p:nvSpPr>
          <p:cNvPr id="7" name="Pyöristetty suorakulmio 6">
            <a:extLst>
              <a:ext uri="{FF2B5EF4-FFF2-40B4-BE49-F238E27FC236}">
                <a16:creationId xmlns:a16="http://schemas.microsoft.com/office/drawing/2014/main" xmlns="" id="{1779C7AA-BB81-0C42-BF23-44C4472299C3}"/>
              </a:ext>
            </a:extLst>
          </p:cNvPr>
          <p:cNvSpPr/>
          <p:nvPr/>
        </p:nvSpPr>
        <p:spPr>
          <a:xfrm>
            <a:off x="6437834" y="4211760"/>
            <a:ext cx="3816424" cy="2088232"/>
          </a:xfrm>
          <a:prstGeom prst="roundRect">
            <a:avLst/>
          </a:prstGeom>
          <a:solidFill>
            <a:srgbClr val="008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Ihmisten hyvinvoinnin kunnioittaminen maailmanlaajuisesti</a:t>
            </a:r>
          </a:p>
        </p:txBody>
      </p:sp>
      <p:sp>
        <p:nvSpPr>
          <p:cNvPr id="3" name="Tekstiruutu 2">
            <a:extLst>
              <a:ext uri="{FF2B5EF4-FFF2-40B4-BE49-F238E27FC236}">
                <a16:creationId xmlns:a16="http://schemas.microsoft.com/office/drawing/2014/main" xmlns="" id="{58160A14-6F56-6443-AF6B-756F2509E3A4}"/>
              </a:ext>
            </a:extLst>
          </p:cNvPr>
          <p:cNvSpPr txBox="1"/>
          <p:nvPr/>
        </p:nvSpPr>
        <p:spPr>
          <a:xfrm>
            <a:off x="2604021" y="1407548"/>
            <a:ext cx="3491979" cy="461665"/>
          </a:xfrm>
          <a:prstGeom prst="rect">
            <a:avLst/>
          </a:prstGeom>
          <a:noFill/>
        </p:spPr>
        <p:txBody>
          <a:bodyPr wrap="square" rtlCol="0">
            <a:spAutoFit/>
          </a:bodyPr>
          <a:lstStyle/>
          <a:p>
            <a:pPr algn="ctr"/>
            <a:r>
              <a:rPr lang="fi-FI" sz="2400" dirty="0"/>
              <a:t>PAIKALLINEN</a:t>
            </a:r>
          </a:p>
        </p:txBody>
      </p:sp>
      <p:sp>
        <p:nvSpPr>
          <p:cNvPr id="9" name="Tekstiruutu 8">
            <a:extLst>
              <a:ext uri="{FF2B5EF4-FFF2-40B4-BE49-F238E27FC236}">
                <a16:creationId xmlns:a16="http://schemas.microsoft.com/office/drawing/2014/main" xmlns="" id="{00EC0D80-A66A-F143-B469-7E8DA8912C4C}"/>
              </a:ext>
            </a:extLst>
          </p:cNvPr>
          <p:cNvSpPr txBox="1"/>
          <p:nvPr/>
        </p:nvSpPr>
        <p:spPr>
          <a:xfrm>
            <a:off x="6600056" y="1412776"/>
            <a:ext cx="3491979" cy="461665"/>
          </a:xfrm>
          <a:prstGeom prst="rect">
            <a:avLst/>
          </a:prstGeom>
          <a:noFill/>
        </p:spPr>
        <p:txBody>
          <a:bodyPr wrap="square" rtlCol="0">
            <a:spAutoFit/>
          </a:bodyPr>
          <a:lstStyle/>
          <a:p>
            <a:pPr algn="ctr"/>
            <a:r>
              <a:rPr lang="fi-FI" sz="2400"/>
              <a:t>GLOBAALI</a:t>
            </a:r>
          </a:p>
        </p:txBody>
      </p:sp>
      <p:sp>
        <p:nvSpPr>
          <p:cNvPr id="10" name="Tekstiruutu 9">
            <a:extLst>
              <a:ext uri="{FF2B5EF4-FFF2-40B4-BE49-F238E27FC236}">
                <a16:creationId xmlns:a16="http://schemas.microsoft.com/office/drawing/2014/main" xmlns="" id="{750FA00D-46D8-DC42-83F0-087A9C8FDA01}"/>
              </a:ext>
            </a:extLst>
          </p:cNvPr>
          <p:cNvSpPr txBox="1"/>
          <p:nvPr/>
        </p:nvSpPr>
        <p:spPr>
          <a:xfrm rot="16200000">
            <a:off x="464975" y="2819686"/>
            <a:ext cx="2808315" cy="461665"/>
          </a:xfrm>
          <a:prstGeom prst="rect">
            <a:avLst/>
          </a:prstGeom>
          <a:noFill/>
        </p:spPr>
        <p:txBody>
          <a:bodyPr wrap="square" rtlCol="0">
            <a:spAutoFit/>
          </a:bodyPr>
          <a:lstStyle/>
          <a:p>
            <a:pPr algn="ctr"/>
            <a:r>
              <a:rPr lang="fi-FI" sz="2400" dirty="0"/>
              <a:t>EKOLOGINEN </a:t>
            </a:r>
          </a:p>
        </p:txBody>
      </p:sp>
      <p:sp>
        <p:nvSpPr>
          <p:cNvPr id="11" name="Tekstiruutu 10">
            <a:extLst>
              <a:ext uri="{FF2B5EF4-FFF2-40B4-BE49-F238E27FC236}">
                <a16:creationId xmlns:a16="http://schemas.microsoft.com/office/drawing/2014/main" xmlns="" id="{0E841769-BD6F-1343-B646-5D91659F2DDD}"/>
              </a:ext>
            </a:extLst>
          </p:cNvPr>
          <p:cNvSpPr txBox="1"/>
          <p:nvPr/>
        </p:nvSpPr>
        <p:spPr>
          <a:xfrm rot="16200000">
            <a:off x="464975" y="5023871"/>
            <a:ext cx="2808315" cy="461665"/>
          </a:xfrm>
          <a:prstGeom prst="rect">
            <a:avLst/>
          </a:prstGeom>
          <a:noFill/>
        </p:spPr>
        <p:txBody>
          <a:bodyPr wrap="square" rtlCol="0">
            <a:spAutoFit/>
          </a:bodyPr>
          <a:lstStyle/>
          <a:p>
            <a:pPr algn="ctr"/>
            <a:r>
              <a:rPr lang="fi-FI" sz="2400"/>
              <a:t>SOSIAALINEN</a:t>
            </a:r>
          </a:p>
        </p:txBody>
      </p:sp>
      <p:sp>
        <p:nvSpPr>
          <p:cNvPr id="4" name="Nuoli: Oikea 3">
            <a:extLst>
              <a:ext uri="{FF2B5EF4-FFF2-40B4-BE49-F238E27FC236}">
                <a16:creationId xmlns:a16="http://schemas.microsoft.com/office/drawing/2014/main" xmlns="" id="{CFF81F0D-07E4-2AC7-E8F0-48A5E179E954}"/>
              </a:ext>
            </a:extLst>
          </p:cNvPr>
          <p:cNvSpPr/>
          <p:nvPr/>
        </p:nvSpPr>
        <p:spPr>
          <a:xfrm>
            <a:off x="5259181" y="3531765"/>
            <a:ext cx="2357306" cy="31878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Nuoli: Oikea 7">
            <a:extLst>
              <a:ext uri="{FF2B5EF4-FFF2-40B4-BE49-F238E27FC236}">
                <a16:creationId xmlns:a16="http://schemas.microsoft.com/office/drawing/2014/main" xmlns="" id="{967B69BB-38CF-7D87-44E3-D3C467CFB8CD}"/>
              </a:ext>
            </a:extLst>
          </p:cNvPr>
          <p:cNvSpPr/>
          <p:nvPr/>
        </p:nvSpPr>
        <p:spPr>
          <a:xfrm>
            <a:off x="5239972" y="5619997"/>
            <a:ext cx="2357306" cy="31878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a:extLst>
              <a:ext uri="{FF2B5EF4-FFF2-40B4-BE49-F238E27FC236}">
                <a16:creationId xmlns:a16="http://schemas.microsoft.com/office/drawing/2014/main" xmlns="" id="{A15D82A8-4BB6-1FBF-C652-8D6F809D402B}"/>
              </a:ext>
            </a:extLst>
          </p:cNvPr>
          <p:cNvSpPr txBox="1"/>
          <p:nvPr/>
        </p:nvSpPr>
        <p:spPr>
          <a:xfrm>
            <a:off x="0" y="6488668"/>
            <a:ext cx="1405385" cy="369332"/>
          </a:xfrm>
          <a:prstGeom prst="rect">
            <a:avLst/>
          </a:prstGeom>
          <a:noFill/>
        </p:spPr>
        <p:txBody>
          <a:bodyPr wrap="none" rtlCol="0">
            <a:spAutoFit/>
          </a:bodyPr>
          <a:lstStyle/>
          <a:p>
            <a:r>
              <a:rPr lang="fi-FI" dirty="0"/>
              <a:t>Mukailtu JYU</a:t>
            </a:r>
          </a:p>
        </p:txBody>
      </p:sp>
    </p:spTree>
    <p:extLst>
      <p:ext uri="{BB962C8B-B14F-4D97-AF65-F5344CB8AC3E}">
        <p14:creationId xmlns:p14="http://schemas.microsoft.com/office/powerpoint/2010/main" val="421494203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9131bfd-aec2-4c9e-aa2f-fd423b8ef36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5D111DEB3EAD439825D77FFEF17590" ma:contentTypeVersion="6" ma:contentTypeDescription="Create a new document." ma:contentTypeScope="" ma:versionID="0fd543a7cc895a060d7bbbed419d0657">
  <xsd:schema xmlns:xsd="http://www.w3.org/2001/XMLSchema" xmlns:xs="http://www.w3.org/2001/XMLSchema" xmlns:p="http://schemas.microsoft.com/office/2006/metadata/properties" xmlns:ns3="c9131bfd-aec2-4c9e-aa2f-fd423b8ef36b" targetNamespace="http://schemas.microsoft.com/office/2006/metadata/properties" ma:root="true" ma:fieldsID="49cfc7832fc1d95805ae713905bd0927" ns3:_="">
    <xsd:import namespace="c9131bfd-aec2-4c9e-aa2f-fd423b8ef36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31bfd-aec2-4c9e-aa2f-fd423b8ef3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49FD37-F139-4BC4-95EA-7C8EA83D8F0A}">
  <ds:schemaRefs>
    <ds:schemaRef ds:uri="http://schemas.microsoft.com/sharepoint/v3/contenttype/forms"/>
  </ds:schemaRefs>
</ds:datastoreItem>
</file>

<file path=customXml/itemProps2.xml><?xml version="1.0" encoding="utf-8"?>
<ds:datastoreItem xmlns:ds="http://schemas.openxmlformats.org/officeDocument/2006/customXml" ds:itemID="{452AA2B2-133D-4F95-8B8A-77F27B104E72}">
  <ds:schemaRefs>
    <ds:schemaRef ds:uri="http://purl.org/dc/terms/"/>
    <ds:schemaRef ds:uri="http://schemas.openxmlformats.org/package/2006/metadata/core-properties"/>
    <ds:schemaRef ds:uri="http://schemas.microsoft.com/office/2006/documentManagement/types"/>
    <ds:schemaRef ds:uri="c9131bfd-aec2-4c9e-aa2f-fd423b8ef36b"/>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146A12E-4659-4976-938A-CE1D89D69D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31bfd-aec2-4c9e-aa2f-fd423b8ef3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15965</TotalTime>
  <Words>483</Words>
  <Application>Microsoft Office PowerPoint</Application>
  <PresentationFormat>Laajakuva</PresentationFormat>
  <Paragraphs>62</Paragraphs>
  <Slides>11</Slides>
  <Notes>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Calibri</vt:lpstr>
      <vt:lpstr>Calibri Light</vt:lpstr>
      <vt:lpstr>Times New Roman</vt:lpstr>
      <vt:lpstr>Office-teema</vt:lpstr>
      <vt:lpstr>Kaukametsän opiston polku kestävän kehityksen auditoiduksi oppilaitokseksi</vt:lpstr>
      <vt:lpstr>Etapit auditointiin</vt:lpstr>
      <vt:lpstr>Kestävä toimintakult-tuuri</vt:lpstr>
      <vt:lpstr>PowerPoint-esitys</vt:lpstr>
      <vt:lpstr>PowerPoint-esitys</vt:lpstr>
      <vt:lpstr>PowerPoint-esitys</vt:lpstr>
      <vt:lpstr>PowerPoint-esitys</vt:lpstr>
      <vt:lpstr>PowerPoint-esitys</vt:lpstr>
      <vt:lpstr>Vapaan sivistystyön  mahdollisuus ekososiaalisen sivistyksen nelikentässä</vt:lpstr>
      <vt:lpstr>PowerPoint-esitys</vt:lpstr>
      <vt:lpstr>PowerPoint-esitys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Kaukametsän polku kestävän kehityksen oppilaitokseksi</dc:title>
  <dc:creator>Aunesluoma Pirjo</dc:creator>
  <cp:lastModifiedBy>Pirjo Aunesluoma</cp:lastModifiedBy>
  <cp:revision>8</cp:revision>
  <dcterms:created xsi:type="dcterms:W3CDTF">2023-11-06T13:06:03Z</dcterms:created>
  <dcterms:modified xsi:type="dcterms:W3CDTF">2024-05-01T11:10:11Z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0x0101001D5D111DEB3EAD439825D77FFEF17590</vt:lpwstr>
  </property>
</Properties>
</file>