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13"/>
  </p:notesMasterIdLst>
  <p:sldIdLst>
    <p:sldId id="279" r:id="rId6"/>
    <p:sldId id="258" r:id="rId7"/>
    <p:sldId id="289" r:id="rId8"/>
    <p:sldId id="290" r:id="rId9"/>
    <p:sldId id="291" r:id="rId10"/>
    <p:sldId id="265" r:id="rId11"/>
    <p:sldId id="262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79"/>
            <p14:sldId id="258"/>
            <p14:sldId id="289"/>
            <p14:sldId id="290"/>
            <p14:sldId id="291"/>
            <p14:sldId id="265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2B7C"/>
    <a:srgbClr val="0FAD0E"/>
    <a:srgbClr val="DEC9D9"/>
    <a:srgbClr val="F9DCF5"/>
    <a:srgbClr val="D4BCD1"/>
    <a:srgbClr val="C099BB"/>
    <a:srgbClr val="A16098"/>
    <a:srgbClr val="DF4C62"/>
    <a:srgbClr val="74B943"/>
    <a:srgbClr val="C5D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AA5AA2-7408-447B-96A7-B3FF4E0BC0E1}" v="48" dt="2022-12-09T10:30:45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12" d="100"/>
          <a:sy n="12" d="100"/>
        </p:scale>
        <p:origin x="268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>
              <a:ea typeface="+mn-lt"/>
              <a:cs typeface="+mn-lt"/>
            </a:rPr>
            <a:t>DNA-tunnistuksessa käytetään geenien ulkopuolisia DNA:n lyhyitä </a:t>
          </a:r>
          <a:r>
            <a:rPr lang="fi-FI" b="1" dirty="0">
              <a:ea typeface="+mn-lt"/>
              <a:cs typeface="+mn-lt"/>
            </a:rPr>
            <a:t>toistojaksoja</a:t>
          </a:r>
          <a:r>
            <a:rPr lang="fi-FI" dirty="0">
              <a:ea typeface="+mn-lt"/>
              <a:cs typeface="+mn-lt"/>
            </a:rPr>
            <a:t>, jotka ovat 2-6 emäsparin mittaisia. 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>
              <a:ea typeface="+mn-lt"/>
              <a:cs typeface="+mn-lt"/>
            </a:rPr>
            <a:t>Eri yksilöillä näitä toistoja on eri määrä, ja näin muodostuu eri mittaisia toistojaksoalueita. Alueiden pituutta vertaamalla yksilöt erotetaan toisistaan.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2" custLinFactNeighborY="47201">
        <dgm:presLayoutVars>
          <dgm:chMax val="0"/>
          <dgm:bulletEnabled val="1"/>
        </dgm:presLayoutVars>
      </dgm:prSet>
      <dgm:spPr/>
    </dgm:pt>
  </dgm:ptLst>
  <dgm:cxnLst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b="1" dirty="0">
              <a:ea typeface="+mn-lt"/>
              <a:cs typeface="+mn-lt"/>
            </a:rPr>
            <a:t>Geneettisessä</a:t>
          </a:r>
          <a:r>
            <a:rPr lang="fi-FI" dirty="0">
              <a:ea typeface="+mn-lt"/>
              <a:cs typeface="+mn-lt"/>
            </a:rPr>
            <a:t> </a:t>
          </a:r>
          <a:r>
            <a:rPr lang="fi-FI" b="1" dirty="0">
              <a:ea typeface="+mn-lt"/>
              <a:cs typeface="+mn-lt"/>
            </a:rPr>
            <a:t>sukututkimuksessa</a:t>
          </a:r>
          <a:r>
            <a:rPr lang="fi-FI" dirty="0">
              <a:ea typeface="+mn-lt"/>
              <a:cs typeface="+mn-lt"/>
            </a:rPr>
            <a:t> sukulaisuussuhteita selvitetään DNA-testeillä, jotka perustuvat tiettyjen DNA-jaksojen rinnakkaissekvensointiin. 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1" custLinFactNeighborX="774" custLinFactNeighborY="-39064">
        <dgm:presLayoutVars>
          <dgm:chMax val="0"/>
          <dgm:bulletEnabled val="1"/>
        </dgm:presLayoutVars>
      </dgm:prSet>
      <dgm:spPr/>
    </dgm:pt>
  </dgm:ptLst>
  <dgm:cxnLst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Mitokondrioiden geenien tiettyjen jaksojen emäsjärjestyksen eli sekvenssin selvittämisen perusteella saadaan lajille ominainen DNA-viivakoodi.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Viivakoodit tallennetaan kansainväliseen tietokantaan.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/>
            <a:t>Käytetään lajin tunnistamiseen, luokitteluun ja evoluution tutkimiseen.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3" custLinFactNeighborY="-44604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3" custLinFactNeighborY="-48230">
        <dgm:presLayoutVars>
          <dgm:chMax val="0"/>
          <dgm:bulletEnabled val="1"/>
        </dgm:presLayoutVars>
      </dgm:prSet>
      <dgm:spPr/>
    </dgm:pt>
  </dgm:ptLst>
  <dgm:cxnLst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43481"/>
          <a:ext cx="10504990" cy="19796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600" kern="1200" dirty="0">
              <a:ea typeface="+mn-lt"/>
              <a:cs typeface="+mn-lt"/>
            </a:rPr>
            <a:t>DNA-tunnistuksessa käytetään geenien ulkopuolisia DNA:n lyhyitä </a:t>
          </a:r>
          <a:r>
            <a:rPr lang="fi-FI" sz="3600" b="1" kern="1200" dirty="0">
              <a:ea typeface="+mn-lt"/>
              <a:cs typeface="+mn-lt"/>
            </a:rPr>
            <a:t>toistojaksoja</a:t>
          </a:r>
          <a:r>
            <a:rPr lang="fi-FI" sz="3600" kern="1200" dirty="0">
              <a:ea typeface="+mn-lt"/>
              <a:cs typeface="+mn-lt"/>
            </a:rPr>
            <a:t>, jotka ovat 2-6 emäsparin mittaisia. </a:t>
          </a:r>
          <a:endParaRPr lang="en-US" sz="3600" kern="1200" dirty="0"/>
        </a:p>
      </dsp:txBody>
      <dsp:txXfrm>
        <a:off x="96638" y="140119"/>
        <a:ext cx="10311714" cy="1786364"/>
      </dsp:txXfrm>
    </dsp:sp>
    <dsp:sp modelId="{DC4351FD-0349-D14C-8F15-E038CFDA3372}">
      <dsp:nvSpPr>
        <dsp:cNvPr id="0" name=""/>
        <dsp:cNvSpPr/>
      </dsp:nvSpPr>
      <dsp:spPr>
        <a:xfrm>
          <a:off x="0" y="2170282"/>
          <a:ext cx="10504990" cy="1979640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600" kern="1200" dirty="0">
              <a:ea typeface="+mn-lt"/>
              <a:cs typeface="+mn-lt"/>
            </a:rPr>
            <a:t>Eri yksilöillä näitä toistoja on eri määrä, ja näin muodostuu eri mittaisia toistojaksoalueita. Alueiden pituutta vertaamalla yksilöt erotetaan toisistaan.</a:t>
          </a:r>
          <a:endParaRPr lang="en-US" sz="3600" kern="1200" dirty="0"/>
        </a:p>
      </dsp:txBody>
      <dsp:txXfrm>
        <a:off x="96638" y="2266920"/>
        <a:ext cx="10311714" cy="17863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360790"/>
          <a:ext cx="10504990" cy="192464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b="1" kern="1200" dirty="0">
              <a:ea typeface="+mn-lt"/>
              <a:cs typeface="+mn-lt"/>
            </a:rPr>
            <a:t>Geneettisessä</a:t>
          </a:r>
          <a:r>
            <a:rPr lang="fi-FI" sz="3500" kern="1200" dirty="0">
              <a:ea typeface="+mn-lt"/>
              <a:cs typeface="+mn-lt"/>
            </a:rPr>
            <a:t> </a:t>
          </a:r>
          <a:r>
            <a:rPr lang="fi-FI" sz="3500" b="1" kern="1200" dirty="0">
              <a:ea typeface="+mn-lt"/>
              <a:cs typeface="+mn-lt"/>
            </a:rPr>
            <a:t>sukututkimuksessa</a:t>
          </a:r>
          <a:r>
            <a:rPr lang="fi-FI" sz="3500" kern="1200" dirty="0">
              <a:ea typeface="+mn-lt"/>
              <a:cs typeface="+mn-lt"/>
            </a:rPr>
            <a:t> sukulaisuussuhteita selvitetään DNA-testeillä, jotka perustuvat tiettyjen DNA-jaksojen rinnakkaissekvensointiin. </a:t>
          </a:r>
          <a:endParaRPr lang="en-US" sz="3500" kern="1200" dirty="0"/>
        </a:p>
      </dsp:txBody>
      <dsp:txXfrm>
        <a:off x="93954" y="454744"/>
        <a:ext cx="10317082" cy="1736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511211"/>
          <a:ext cx="10504990" cy="9945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Mitokondrioiden geenien tiettyjen jaksojen emäsjärjestyksen eli sekvenssin selvittämisen perusteella saadaan lajille ominainen DNA-viivakoodi.</a:t>
          </a:r>
          <a:endParaRPr lang="en-US" sz="2500" kern="1200" dirty="0"/>
        </a:p>
      </dsp:txBody>
      <dsp:txXfrm>
        <a:off x="48547" y="559758"/>
        <a:ext cx="10407896" cy="897406"/>
      </dsp:txXfrm>
    </dsp:sp>
    <dsp:sp modelId="{DC4351FD-0349-D14C-8F15-E038CFDA3372}">
      <dsp:nvSpPr>
        <dsp:cNvPr id="0" name=""/>
        <dsp:cNvSpPr/>
      </dsp:nvSpPr>
      <dsp:spPr>
        <a:xfrm>
          <a:off x="0" y="1545596"/>
          <a:ext cx="10504990" cy="994500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Viivakoodit tallennetaan kansainväliseen tietokantaan.</a:t>
          </a:r>
          <a:endParaRPr lang="en-US" sz="2500" kern="1200" dirty="0"/>
        </a:p>
      </dsp:txBody>
      <dsp:txXfrm>
        <a:off x="48547" y="1594143"/>
        <a:ext cx="10407896" cy="897406"/>
      </dsp:txXfrm>
    </dsp:sp>
    <dsp:sp modelId="{A24C85E8-EFCD-1343-B8A1-31B610427F1E}">
      <dsp:nvSpPr>
        <dsp:cNvPr id="0" name=""/>
        <dsp:cNvSpPr/>
      </dsp:nvSpPr>
      <dsp:spPr>
        <a:xfrm>
          <a:off x="0" y="2609485"/>
          <a:ext cx="10504990" cy="994500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Käytetään lajin tunnistamiseen, luokitteluun ja evoluution tutkimiseen.</a:t>
          </a:r>
          <a:endParaRPr lang="en-US" sz="2500" kern="1200" dirty="0"/>
        </a:p>
      </dsp:txBody>
      <dsp:txXfrm>
        <a:off x="48547" y="2658032"/>
        <a:ext cx="10407896" cy="897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884B2-4647-6F4B-B58A-4FBCFBA433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5246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21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5158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858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8194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42740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8016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881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85862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4564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64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FADE190-75FF-41CF-831F-E106E7A74C6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294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t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4" y="2651675"/>
            <a:ext cx="5705464" cy="1964226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fi-FI" sz="4000" dirty="0">
                <a:solidFill>
                  <a:srgbClr val="00B0F0"/>
                </a:solidFill>
              </a:rPr>
              <a:t>8 DNA-tietoa käytetään</a:t>
            </a:r>
            <a:br>
              <a:rPr lang="fi-FI" sz="4000" dirty="0">
                <a:solidFill>
                  <a:srgbClr val="00B0F0"/>
                </a:solidFill>
              </a:rPr>
            </a:br>
            <a:r>
              <a:rPr lang="fi-FI" sz="4000" dirty="0">
                <a:solidFill>
                  <a:srgbClr val="00B0F0"/>
                </a:solidFill>
              </a:rPr>
              <a:t>yksilöiden ja lajien tunnistuksessa</a:t>
            </a:r>
            <a:endParaRPr lang="fi-FI" sz="4000" dirty="0">
              <a:solidFill>
                <a:srgbClr val="00B0F0"/>
              </a:solidFill>
              <a:cs typeface="Calibri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pSp>
        <p:nvGrpSpPr>
          <p:cNvPr id="17" name="Ryhmä 16">
            <a:extLst>
              <a:ext uri="{FF2B5EF4-FFF2-40B4-BE49-F238E27FC236}">
                <a16:creationId xmlns:a16="http://schemas.microsoft.com/office/drawing/2014/main" id="{815D8BDF-410E-4D2A-A11F-41929EB82425}"/>
              </a:ext>
            </a:extLst>
          </p:cNvPr>
          <p:cNvGrpSpPr/>
          <p:nvPr/>
        </p:nvGrpSpPr>
        <p:grpSpPr>
          <a:xfrm>
            <a:off x="5895109" y="2552282"/>
            <a:ext cx="4982627" cy="1017996"/>
            <a:chOff x="0" y="308329"/>
            <a:chExt cx="6296890" cy="772779"/>
          </a:xfrm>
        </p:grpSpPr>
        <p:sp>
          <p:nvSpPr>
            <p:cNvPr id="18" name="Suorakulmio: Pyöristetyt kulmat 17">
              <a:extLst>
                <a:ext uri="{FF2B5EF4-FFF2-40B4-BE49-F238E27FC236}">
                  <a16:creationId xmlns:a16="http://schemas.microsoft.com/office/drawing/2014/main" id="{3F623A87-AF45-4539-B37B-042A17C32DB6}"/>
                </a:ext>
              </a:extLst>
            </p:cNvPr>
            <p:cNvSpPr/>
            <p:nvPr/>
          </p:nvSpPr>
          <p:spPr>
            <a:xfrm>
              <a:off x="0" y="308329"/>
              <a:ext cx="6296890" cy="772779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9" name="Suorakulmio: Pyöristetyt kulmat 4">
              <a:extLst>
                <a:ext uri="{FF2B5EF4-FFF2-40B4-BE49-F238E27FC236}">
                  <a16:creationId xmlns:a16="http://schemas.microsoft.com/office/drawing/2014/main" id="{B19B96D5-162F-424A-9FA5-FE1861F104C1}"/>
                </a:ext>
              </a:extLst>
            </p:cNvPr>
            <p:cNvSpPr txBox="1"/>
            <p:nvPr/>
          </p:nvSpPr>
          <p:spPr>
            <a:xfrm>
              <a:off x="37724" y="346053"/>
              <a:ext cx="6221442" cy="6973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 dirty="0"/>
                <a:t>Biologisiin ominaisuuksiin perustavaa tunnistusta kutsutaan biometriseksi tunnistukseksi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i-FI" sz="1800" kern="1200" dirty="0"/>
            </a:p>
          </p:txBody>
        </p:sp>
      </p:grpSp>
      <p:grpSp>
        <p:nvGrpSpPr>
          <p:cNvPr id="20" name="Ryhmä 19">
            <a:extLst>
              <a:ext uri="{FF2B5EF4-FFF2-40B4-BE49-F238E27FC236}">
                <a16:creationId xmlns:a16="http://schemas.microsoft.com/office/drawing/2014/main" id="{4FCB3662-30EF-4D3B-8007-8D584AD09E6E}"/>
              </a:ext>
            </a:extLst>
          </p:cNvPr>
          <p:cNvGrpSpPr/>
          <p:nvPr/>
        </p:nvGrpSpPr>
        <p:grpSpPr>
          <a:xfrm>
            <a:off x="5895110" y="3666163"/>
            <a:ext cx="4982626" cy="1964226"/>
            <a:chOff x="0" y="4376821"/>
            <a:chExt cx="6296890" cy="1743423"/>
          </a:xfrm>
        </p:grpSpPr>
        <p:sp>
          <p:nvSpPr>
            <p:cNvPr id="21" name="Suorakulmio: Pyöristetyt kulmat 20">
              <a:extLst>
                <a:ext uri="{FF2B5EF4-FFF2-40B4-BE49-F238E27FC236}">
                  <a16:creationId xmlns:a16="http://schemas.microsoft.com/office/drawing/2014/main" id="{E3ED5B60-9A86-4A99-A214-75BEA7353B4B}"/>
                </a:ext>
              </a:extLst>
            </p:cNvPr>
            <p:cNvSpPr/>
            <p:nvPr/>
          </p:nvSpPr>
          <p:spPr>
            <a:xfrm>
              <a:off x="0" y="4376821"/>
              <a:ext cx="6296890" cy="1743423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2" name="Suorakulmio: Pyöristetyt kulmat 4">
              <a:extLst>
                <a:ext uri="{FF2B5EF4-FFF2-40B4-BE49-F238E27FC236}">
                  <a16:creationId xmlns:a16="http://schemas.microsoft.com/office/drawing/2014/main" id="{9A878296-7244-49F8-8005-3F1BCD9A0490}"/>
                </a:ext>
              </a:extLst>
            </p:cNvPr>
            <p:cNvSpPr txBox="1"/>
            <p:nvPr/>
          </p:nvSpPr>
          <p:spPr>
            <a:xfrm>
              <a:off x="85107" y="4461928"/>
              <a:ext cx="6126676" cy="15732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charset="0"/>
                <a:buNone/>
              </a:pPr>
              <a:r>
                <a:rPr lang="fi-FI" sz="1800" kern="1200" dirty="0"/>
                <a:t>Esimerkkejä: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sormenjäljet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silmien iirikset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dirty="0"/>
                <a:t>k</a:t>
              </a:r>
              <a:r>
                <a:rPr lang="fi-FI" sz="1800" kern="1200" dirty="0"/>
                <a:t>asvot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>
                  <a:cs typeface="Calibri"/>
                </a:rPr>
                <a:t>puheääni</a:t>
              </a:r>
            </a:p>
          </p:txBody>
        </p:sp>
      </p:grpSp>
      <p:grpSp>
        <p:nvGrpSpPr>
          <p:cNvPr id="23" name="Ryhmitä 7">
            <a:extLst>
              <a:ext uri="{FF2B5EF4-FFF2-40B4-BE49-F238E27FC236}">
                <a16:creationId xmlns:a16="http://schemas.microsoft.com/office/drawing/2014/main" id="{5981F00D-D352-40DE-8105-2EE297896CA6}"/>
              </a:ext>
            </a:extLst>
          </p:cNvPr>
          <p:cNvGrpSpPr/>
          <p:nvPr/>
        </p:nvGrpSpPr>
        <p:grpSpPr>
          <a:xfrm>
            <a:off x="8614681" y="3744189"/>
            <a:ext cx="1388957" cy="1743423"/>
            <a:chOff x="7844755" y="3352799"/>
            <a:chExt cx="2617235" cy="3205787"/>
          </a:xfrm>
        </p:grpSpPr>
        <p:pic>
          <p:nvPicPr>
            <p:cNvPr id="24" name="Kuva 23">
              <a:extLst>
                <a:ext uri="{FF2B5EF4-FFF2-40B4-BE49-F238E27FC236}">
                  <a16:creationId xmlns:a16="http://schemas.microsoft.com/office/drawing/2014/main" id="{3C3F6AC3-430F-4BD8-B392-CFB35EE03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4755" y="3352799"/>
              <a:ext cx="2192604" cy="3163593"/>
            </a:xfrm>
            <a:prstGeom prst="rect">
              <a:avLst/>
            </a:prstGeom>
          </p:spPr>
        </p:pic>
        <p:sp>
          <p:nvSpPr>
            <p:cNvPr id="25" name="Tekstiruutu 24">
              <a:extLst>
                <a:ext uri="{FF2B5EF4-FFF2-40B4-BE49-F238E27FC236}">
                  <a16:creationId xmlns:a16="http://schemas.microsoft.com/office/drawing/2014/main" id="{DB185AE0-2571-492A-9048-4E9CB2D3F238}"/>
                </a:ext>
              </a:extLst>
            </p:cNvPr>
            <p:cNvSpPr txBox="1"/>
            <p:nvPr/>
          </p:nvSpPr>
          <p:spPr>
            <a:xfrm>
              <a:off x="9337964" y="6158476"/>
              <a:ext cx="11240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/>
                <a:t>© Pekka Könönen</a:t>
              </a:r>
            </a:p>
            <a:p>
              <a:r>
                <a:rPr lang="fi-FI" sz="1000" dirty="0"/>
                <a:t>ja Sanoma Pro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89857" y="365125"/>
            <a:ext cx="1092708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Tarkka yksilöntunnistus perustuu DNA-tutkimukseen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489857" y="1962772"/>
            <a:ext cx="6679870" cy="1938992"/>
          </a:xfrm>
          <a:custGeom>
            <a:avLst/>
            <a:gdLst>
              <a:gd name="connsiteX0" fmla="*/ 0 w 6707379"/>
              <a:gd name="connsiteY0" fmla="*/ 0 h 4401205"/>
              <a:gd name="connsiteX1" fmla="*/ 6707379 w 6707379"/>
              <a:gd name="connsiteY1" fmla="*/ 0 h 4401205"/>
              <a:gd name="connsiteX2" fmla="*/ 6707379 w 6707379"/>
              <a:gd name="connsiteY2" fmla="*/ 4401205 h 4401205"/>
              <a:gd name="connsiteX3" fmla="*/ 0 w 6707379"/>
              <a:gd name="connsiteY3" fmla="*/ 4401205 h 4401205"/>
              <a:gd name="connsiteX4" fmla="*/ 0 w 6707379"/>
              <a:gd name="connsiteY4" fmla="*/ 0 h 4401205"/>
              <a:gd name="connsiteX0" fmla="*/ 0 w 6707379"/>
              <a:gd name="connsiteY0" fmla="*/ 0 h 4401205"/>
              <a:gd name="connsiteX1" fmla="*/ 6707379 w 6707379"/>
              <a:gd name="connsiteY1" fmla="*/ 0 h 4401205"/>
              <a:gd name="connsiteX2" fmla="*/ 5127961 w 6707379"/>
              <a:gd name="connsiteY2" fmla="*/ 3182005 h 4401205"/>
              <a:gd name="connsiteX3" fmla="*/ 0 w 6707379"/>
              <a:gd name="connsiteY3" fmla="*/ 4401205 h 4401205"/>
              <a:gd name="connsiteX4" fmla="*/ 0 w 6707379"/>
              <a:gd name="connsiteY4" fmla="*/ 0 h 4401205"/>
              <a:gd name="connsiteX0" fmla="*/ 0 w 6738842"/>
              <a:gd name="connsiteY0" fmla="*/ 0 h 4401205"/>
              <a:gd name="connsiteX1" fmla="*/ 6707379 w 6738842"/>
              <a:gd name="connsiteY1" fmla="*/ 0 h 4401205"/>
              <a:gd name="connsiteX2" fmla="*/ 5127961 w 6738842"/>
              <a:gd name="connsiteY2" fmla="*/ 3182005 h 4401205"/>
              <a:gd name="connsiteX3" fmla="*/ 0 w 6738842"/>
              <a:gd name="connsiteY3" fmla="*/ 4401205 h 4401205"/>
              <a:gd name="connsiteX4" fmla="*/ 0 w 6738842"/>
              <a:gd name="connsiteY4" fmla="*/ 0 h 4401205"/>
              <a:gd name="connsiteX0" fmla="*/ 0 w 6707379"/>
              <a:gd name="connsiteY0" fmla="*/ 0 h 4401205"/>
              <a:gd name="connsiteX1" fmla="*/ 6707379 w 6707379"/>
              <a:gd name="connsiteY1" fmla="*/ 0 h 4401205"/>
              <a:gd name="connsiteX2" fmla="*/ 5127961 w 6707379"/>
              <a:gd name="connsiteY2" fmla="*/ 3182005 h 4401205"/>
              <a:gd name="connsiteX3" fmla="*/ 0 w 6707379"/>
              <a:gd name="connsiteY3" fmla="*/ 4401205 h 4401205"/>
              <a:gd name="connsiteX4" fmla="*/ 0 w 6707379"/>
              <a:gd name="connsiteY4" fmla="*/ 0 h 4401205"/>
              <a:gd name="connsiteX0" fmla="*/ 0 w 6785321"/>
              <a:gd name="connsiteY0" fmla="*/ 0 h 4401205"/>
              <a:gd name="connsiteX1" fmla="*/ 6707379 w 6785321"/>
              <a:gd name="connsiteY1" fmla="*/ 0 h 4401205"/>
              <a:gd name="connsiteX2" fmla="*/ 6582688 w 6785321"/>
              <a:gd name="connsiteY2" fmla="*/ 3043460 h 4401205"/>
              <a:gd name="connsiteX3" fmla="*/ 0 w 6785321"/>
              <a:gd name="connsiteY3" fmla="*/ 4401205 h 4401205"/>
              <a:gd name="connsiteX4" fmla="*/ 0 w 6785321"/>
              <a:gd name="connsiteY4" fmla="*/ 0 h 4401205"/>
              <a:gd name="connsiteX0" fmla="*/ 0 w 6785321"/>
              <a:gd name="connsiteY0" fmla="*/ 0 h 4401205"/>
              <a:gd name="connsiteX1" fmla="*/ 6707379 w 6785321"/>
              <a:gd name="connsiteY1" fmla="*/ 0 h 4401205"/>
              <a:gd name="connsiteX2" fmla="*/ 6582688 w 6785321"/>
              <a:gd name="connsiteY2" fmla="*/ 3043460 h 4401205"/>
              <a:gd name="connsiteX3" fmla="*/ 4892433 w 6785321"/>
              <a:gd name="connsiteY3" fmla="*/ 3380114 h 4401205"/>
              <a:gd name="connsiteX4" fmla="*/ 0 w 6785321"/>
              <a:gd name="connsiteY4" fmla="*/ 4401205 h 4401205"/>
              <a:gd name="connsiteX5" fmla="*/ 0 w 6785321"/>
              <a:gd name="connsiteY5" fmla="*/ 0 h 4401205"/>
              <a:gd name="connsiteX0" fmla="*/ 0 w 6785321"/>
              <a:gd name="connsiteY0" fmla="*/ 0 h 4401205"/>
              <a:gd name="connsiteX1" fmla="*/ 6707379 w 6785321"/>
              <a:gd name="connsiteY1" fmla="*/ 0 h 4401205"/>
              <a:gd name="connsiteX2" fmla="*/ 6582688 w 6785321"/>
              <a:gd name="connsiteY2" fmla="*/ 3043460 h 4401205"/>
              <a:gd name="connsiteX3" fmla="*/ 4892433 w 6785321"/>
              <a:gd name="connsiteY3" fmla="*/ 3144587 h 4401205"/>
              <a:gd name="connsiteX4" fmla="*/ 0 w 6785321"/>
              <a:gd name="connsiteY4" fmla="*/ 4401205 h 4401205"/>
              <a:gd name="connsiteX5" fmla="*/ 0 w 6785321"/>
              <a:gd name="connsiteY5" fmla="*/ 0 h 4401205"/>
              <a:gd name="connsiteX0" fmla="*/ 0 w 6785321"/>
              <a:gd name="connsiteY0" fmla="*/ 0 h 4401205"/>
              <a:gd name="connsiteX1" fmla="*/ 6707379 w 6785321"/>
              <a:gd name="connsiteY1" fmla="*/ 0 h 4401205"/>
              <a:gd name="connsiteX2" fmla="*/ 6582688 w 6785321"/>
              <a:gd name="connsiteY2" fmla="*/ 3043460 h 4401205"/>
              <a:gd name="connsiteX3" fmla="*/ 4892433 w 6785321"/>
              <a:gd name="connsiteY3" fmla="*/ 3144587 h 4401205"/>
              <a:gd name="connsiteX4" fmla="*/ 3617815 w 6785321"/>
              <a:gd name="connsiteY4" fmla="*/ 3449387 h 4401205"/>
              <a:gd name="connsiteX5" fmla="*/ 0 w 6785321"/>
              <a:gd name="connsiteY5" fmla="*/ 4401205 h 4401205"/>
              <a:gd name="connsiteX6" fmla="*/ 0 w 6785321"/>
              <a:gd name="connsiteY6" fmla="*/ 0 h 4401205"/>
              <a:gd name="connsiteX0" fmla="*/ 0 w 6785321"/>
              <a:gd name="connsiteY0" fmla="*/ 0 h 4419205"/>
              <a:gd name="connsiteX1" fmla="*/ 6707379 w 6785321"/>
              <a:gd name="connsiteY1" fmla="*/ 0 h 4419205"/>
              <a:gd name="connsiteX2" fmla="*/ 6582688 w 6785321"/>
              <a:gd name="connsiteY2" fmla="*/ 3043460 h 4419205"/>
              <a:gd name="connsiteX3" fmla="*/ 4892433 w 6785321"/>
              <a:gd name="connsiteY3" fmla="*/ 3144587 h 4419205"/>
              <a:gd name="connsiteX4" fmla="*/ 4864724 w 6785321"/>
              <a:gd name="connsiteY4" fmla="*/ 4419205 h 4419205"/>
              <a:gd name="connsiteX5" fmla="*/ 0 w 6785321"/>
              <a:gd name="connsiteY5" fmla="*/ 4401205 h 4419205"/>
              <a:gd name="connsiteX6" fmla="*/ 0 w 6785321"/>
              <a:gd name="connsiteY6" fmla="*/ 0 h 4419205"/>
              <a:gd name="connsiteX0" fmla="*/ 0 w 6797067"/>
              <a:gd name="connsiteY0" fmla="*/ 0 h 4419205"/>
              <a:gd name="connsiteX1" fmla="*/ 6707379 w 6797067"/>
              <a:gd name="connsiteY1" fmla="*/ 0 h 4419205"/>
              <a:gd name="connsiteX2" fmla="*/ 6596543 w 6797067"/>
              <a:gd name="connsiteY2" fmla="*/ 3098879 h 4419205"/>
              <a:gd name="connsiteX3" fmla="*/ 4892433 w 6797067"/>
              <a:gd name="connsiteY3" fmla="*/ 3144587 h 4419205"/>
              <a:gd name="connsiteX4" fmla="*/ 4864724 w 6797067"/>
              <a:gd name="connsiteY4" fmla="*/ 4419205 h 4419205"/>
              <a:gd name="connsiteX5" fmla="*/ 0 w 6797067"/>
              <a:gd name="connsiteY5" fmla="*/ 4401205 h 4419205"/>
              <a:gd name="connsiteX6" fmla="*/ 0 w 6797067"/>
              <a:gd name="connsiteY6" fmla="*/ 0 h 4419205"/>
              <a:gd name="connsiteX0" fmla="*/ 0 w 6797067"/>
              <a:gd name="connsiteY0" fmla="*/ 0 h 4419205"/>
              <a:gd name="connsiteX1" fmla="*/ 6707379 w 6797067"/>
              <a:gd name="connsiteY1" fmla="*/ 0 h 4419205"/>
              <a:gd name="connsiteX2" fmla="*/ 6596543 w 6797067"/>
              <a:gd name="connsiteY2" fmla="*/ 3098879 h 4419205"/>
              <a:gd name="connsiteX3" fmla="*/ 4850869 w 6797067"/>
              <a:gd name="connsiteY3" fmla="*/ 3089168 h 4419205"/>
              <a:gd name="connsiteX4" fmla="*/ 4864724 w 6797067"/>
              <a:gd name="connsiteY4" fmla="*/ 4419205 h 4419205"/>
              <a:gd name="connsiteX5" fmla="*/ 0 w 6797067"/>
              <a:gd name="connsiteY5" fmla="*/ 4401205 h 4419205"/>
              <a:gd name="connsiteX6" fmla="*/ 0 w 6797067"/>
              <a:gd name="connsiteY6" fmla="*/ 0 h 4419205"/>
              <a:gd name="connsiteX0" fmla="*/ 0 w 6797067"/>
              <a:gd name="connsiteY0" fmla="*/ 4401205 h 4495985"/>
              <a:gd name="connsiteX1" fmla="*/ 0 w 6797067"/>
              <a:gd name="connsiteY1" fmla="*/ 0 h 4495985"/>
              <a:gd name="connsiteX2" fmla="*/ 6707379 w 6797067"/>
              <a:gd name="connsiteY2" fmla="*/ 0 h 4495985"/>
              <a:gd name="connsiteX3" fmla="*/ 6596543 w 6797067"/>
              <a:gd name="connsiteY3" fmla="*/ 3098879 h 4495985"/>
              <a:gd name="connsiteX4" fmla="*/ 4850869 w 6797067"/>
              <a:gd name="connsiteY4" fmla="*/ 3089168 h 4495985"/>
              <a:gd name="connsiteX5" fmla="*/ 4969999 w 6797067"/>
              <a:gd name="connsiteY5" fmla="*/ 4495985 h 4495985"/>
              <a:gd name="connsiteX0" fmla="*/ 0 w 6797067"/>
              <a:gd name="connsiteY0" fmla="*/ 4401205 h 4495985"/>
              <a:gd name="connsiteX1" fmla="*/ 0 w 6797067"/>
              <a:gd name="connsiteY1" fmla="*/ 0 h 4495985"/>
              <a:gd name="connsiteX2" fmla="*/ 6707379 w 6797067"/>
              <a:gd name="connsiteY2" fmla="*/ 0 h 4495985"/>
              <a:gd name="connsiteX3" fmla="*/ 6596543 w 6797067"/>
              <a:gd name="connsiteY3" fmla="*/ 3098879 h 4495985"/>
              <a:gd name="connsiteX4" fmla="*/ 4850869 w 6797067"/>
              <a:gd name="connsiteY4" fmla="*/ 3089168 h 4495985"/>
              <a:gd name="connsiteX5" fmla="*/ 4969999 w 6797067"/>
              <a:gd name="connsiteY5" fmla="*/ 4495985 h 4495985"/>
              <a:gd name="connsiteX0" fmla="*/ 0 w 6707380"/>
              <a:gd name="connsiteY0" fmla="*/ 4401205 h 4495985"/>
              <a:gd name="connsiteX1" fmla="*/ 0 w 6707380"/>
              <a:gd name="connsiteY1" fmla="*/ 0 h 4495985"/>
              <a:gd name="connsiteX2" fmla="*/ 6707379 w 6707380"/>
              <a:gd name="connsiteY2" fmla="*/ 0 h 4495985"/>
              <a:gd name="connsiteX3" fmla="*/ 6596543 w 6707380"/>
              <a:gd name="connsiteY3" fmla="*/ 3098879 h 4495985"/>
              <a:gd name="connsiteX4" fmla="*/ 4850869 w 6707380"/>
              <a:gd name="connsiteY4" fmla="*/ 3089168 h 4495985"/>
              <a:gd name="connsiteX5" fmla="*/ 4969999 w 6707380"/>
              <a:gd name="connsiteY5" fmla="*/ 4495985 h 4495985"/>
              <a:gd name="connsiteX0" fmla="*/ 0 w 6707379"/>
              <a:gd name="connsiteY0" fmla="*/ 4401205 h 4495985"/>
              <a:gd name="connsiteX1" fmla="*/ 0 w 6707379"/>
              <a:gd name="connsiteY1" fmla="*/ 0 h 4495985"/>
              <a:gd name="connsiteX2" fmla="*/ 6707379 w 6707379"/>
              <a:gd name="connsiteY2" fmla="*/ 0 h 4495985"/>
              <a:gd name="connsiteX3" fmla="*/ 6596543 w 6707379"/>
              <a:gd name="connsiteY3" fmla="*/ 3098879 h 4495985"/>
              <a:gd name="connsiteX4" fmla="*/ 4969999 w 6707379"/>
              <a:gd name="connsiteY4" fmla="*/ 4495985 h 4495985"/>
              <a:gd name="connsiteX0" fmla="*/ 0 w 6707379"/>
              <a:gd name="connsiteY0" fmla="*/ 4401205 h 4401205"/>
              <a:gd name="connsiteX1" fmla="*/ 0 w 6707379"/>
              <a:gd name="connsiteY1" fmla="*/ 0 h 4401205"/>
              <a:gd name="connsiteX2" fmla="*/ 6707379 w 6707379"/>
              <a:gd name="connsiteY2" fmla="*/ 0 h 4401205"/>
              <a:gd name="connsiteX3" fmla="*/ 6596543 w 6707379"/>
              <a:gd name="connsiteY3" fmla="*/ 3098879 h 4401205"/>
              <a:gd name="connsiteX0" fmla="*/ 0 w 6787953"/>
              <a:gd name="connsiteY0" fmla="*/ 4401205 h 4425082"/>
              <a:gd name="connsiteX1" fmla="*/ 0 w 6787953"/>
              <a:gd name="connsiteY1" fmla="*/ 0 h 4425082"/>
              <a:gd name="connsiteX2" fmla="*/ 6707379 w 6787953"/>
              <a:gd name="connsiteY2" fmla="*/ 0 h 4425082"/>
              <a:gd name="connsiteX3" fmla="*/ 6787953 w 6787953"/>
              <a:gd name="connsiteY3" fmla="*/ 4425082 h 4425082"/>
              <a:gd name="connsiteX0" fmla="*/ 0 w 6787953"/>
              <a:gd name="connsiteY0" fmla="*/ 4401205 h 4425082"/>
              <a:gd name="connsiteX1" fmla="*/ 0 w 6787953"/>
              <a:gd name="connsiteY1" fmla="*/ 0 h 4425082"/>
              <a:gd name="connsiteX2" fmla="*/ 6707379 w 6787953"/>
              <a:gd name="connsiteY2" fmla="*/ 0 h 4425082"/>
              <a:gd name="connsiteX3" fmla="*/ 6787953 w 6787953"/>
              <a:gd name="connsiteY3" fmla="*/ 4425082 h 4425082"/>
              <a:gd name="connsiteX4" fmla="*/ 0 w 6787953"/>
              <a:gd name="connsiteY4" fmla="*/ 4401205 h 4425082"/>
              <a:gd name="connsiteX0" fmla="*/ 0 w 6708199"/>
              <a:gd name="connsiteY0" fmla="*/ 4401205 h 4401815"/>
              <a:gd name="connsiteX1" fmla="*/ 0 w 6708199"/>
              <a:gd name="connsiteY1" fmla="*/ 0 h 4401815"/>
              <a:gd name="connsiteX2" fmla="*/ 6707379 w 6708199"/>
              <a:gd name="connsiteY2" fmla="*/ 0 h 4401815"/>
              <a:gd name="connsiteX3" fmla="*/ 6708199 w 6708199"/>
              <a:gd name="connsiteY3" fmla="*/ 4401815 h 4401815"/>
              <a:gd name="connsiteX4" fmla="*/ 0 w 6708199"/>
              <a:gd name="connsiteY4" fmla="*/ 4401205 h 4401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8199" h="4401815">
                <a:moveTo>
                  <a:pt x="0" y="4401205"/>
                </a:moveTo>
                <a:lnTo>
                  <a:pt x="0" y="0"/>
                </a:lnTo>
                <a:lnTo>
                  <a:pt x="6707379" y="0"/>
                </a:lnTo>
                <a:cubicBezTo>
                  <a:pt x="6707652" y="1467272"/>
                  <a:pt x="6707926" y="2934543"/>
                  <a:pt x="6708199" y="4401815"/>
                </a:cubicBezTo>
                <a:lnTo>
                  <a:pt x="0" y="4401205"/>
                </a:lnTo>
                <a:close/>
              </a:path>
            </a:pathLst>
          </a:cu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Voidaan käyttää mitä tahansa elävän tai kuolleen yksilön soluja.</a:t>
            </a:r>
          </a:p>
          <a:p>
            <a:pPr marL="457200" indent="-457200">
              <a:buFont typeface="Arial" charset="0"/>
              <a:buChar char="•"/>
            </a:pPr>
            <a:endParaRPr lang="fi-FI" sz="24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pPr marL="457200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Tarvitaan tunnistettavasta henkilöstä otettu näyte ja näyte, johon sitä verrataan.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038" y="1176193"/>
            <a:ext cx="5889304" cy="5316682"/>
          </a:xfrm>
          <a:prstGeom prst="rect">
            <a:avLst/>
          </a:prstGeom>
        </p:spPr>
      </p:pic>
      <p:sp>
        <p:nvSpPr>
          <p:cNvPr id="4" name="Tekstiruutu 3"/>
          <p:cNvSpPr txBox="1"/>
          <p:nvPr/>
        </p:nvSpPr>
        <p:spPr>
          <a:xfrm>
            <a:off x="484200" y="4235405"/>
            <a:ext cx="4898291" cy="2215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Käytetään esimerkiksi isyystutkimuksissa, rikostutkinnassa, sodissa ja onnettomuuksissa kuolleiden vainajien henkilöllisyyden selvittämisessä.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72268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ea typeface="+mj-lt"/>
                <a:cs typeface="+mj-lt"/>
              </a:rPr>
              <a:t>Yksilön</a:t>
            </a:r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 DNA-tunniste muodostuu toistojaksoalueiden perusteella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884110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0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Geneettisessä sukututkimuksessa verrataan eri ihmisten DNA:ta toisiinsa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8056968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52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DNA-viivakoodien avulla tunnistetaan lajeja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2638318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47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9E1D4FC-D592-49DF-ACA0-B627F3B73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94" y="272338"/>
            <a:ext cx="10180920" cy="611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65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633B06EA-AC46-4CA3-822C-C2562310F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840" y="349508"/>
            <a:ext cx="9351784" cy="6284972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Tiivistelmä</a:t>
            </a:r>
          </a:p>
        </p:txBody>
      </p:sp>
    </p:spTree>
    <p:extLst>
      <p:ext uri="{BB962C8B-B14F-4D97-AF65-F5344CB8AC3E}">
        <p14:creationId xmlns:p14="http://schemas.microsoft.com/office/powerpoint/2010/main" val="396529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098488BDB0E4DB3D1B98825041D0E" ma:contentTypeVersion="16" ma:contentTypeDescription="Create a new document." ma:contentTypeScope="" ma:versionID="db432428652f243c5bea2619dffedc87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4e4883cfa094d8b0b818355e60f83b31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51720E-BAD9-465B-BD8E-F38D39C2F160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customXml/itemProps2.xml><?xml version="1.0" encoding="utf-8"?>
<ds:datastoreItem xmlns:ds="http://schemas.openxmlformats.org/officeDocument/2006/customXml" ds:itemID="{875198B3-5E0E-4B84-A12A-0FAACDA8A9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F5A206-1D86-46DA-A153-6325B1B58C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42774</TotalTime>
  <Words>166</Words>
  <Application>Microsoft Office PowerPoint</Application>
  <PresentationFormat>Laajakuva</PresentationFormat>
  <Paragraphs>25</Paragraphs>
  <Slides>7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Office-teema</vt:lpstr>
      <vt:lpstr>1_Office-teema</vt:lpstr>
      <vt:lpstr>8 DNA-tietoa käytetään yksilöiden ja lajien tunnistuksessa</vt:lpstr>
      <vt:lpstr>Tarkka yksilöntunnistus perustuu DNA-tutkimukseen</vt:lpstr>
      <vt:lpstr>Yksilön DNA-tunniste muodostuu toistojaksoalueiden perusteella</vt:lpstr>
      <vt:lpstr>Geneettisessä sukututkimuksessa verrataan eri ihmisten DNA:ta toisiinsa</vt:lpstr>
      <vt:lpstr>DNA-viivakoodien avulla tunnistetaan lajeja</vt:lpstr>
      <vt:lpstr>PowerPoint-esitys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209</cp:revision>
  <dcterms:created xsi:type="dcterms:W3CDTF">2017-07-04T08:37:15Z</dcterms:created>
  <dcterms:modified xsi:type="dcterms:W3CDTF">2023-12-21T07:42:31Z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