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6858000" cx="9144000"/>
  <p:notesSz cx="6858000" cy="9144000"/>
  <p:embeddedFontLst>
    <p:embeddedFont>
      <p:font typeface="Merriweather Sans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2" roundtripDataSignature="AMtx7midzUpHYYvZ4fkQuX8hDrCc4Cg9y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1" name="Eenariina Hämäläinen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erriweatherSans-italic.fntdata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MerriweatherSans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font" Target="fonts/MerriweatherSans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MerriweatherSans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2-08-28T18:06:10.632">
    <p:pos x="6000" y="0"/>
    <p:text>Tein nyt Hannelen ehdotuksesta tähän kokonaan uuden tietoiskun.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e7dZnd0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None/>
              <a:defRPr b="0" i="0" sz="12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None/>
              <a:defRPr b="0" i="0" sz="12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None/>
              <a:defRPr b="0" i="0" sz="12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None/>
              <a:defRPr b="0" i="0" sz="12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None/>
              <a:defRPr b="0" i="0" sz="12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None/>
              <a:defRPr b="0" i="0" sz="12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None/>
              <a:defRPr b="0" i="0" sz="12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None/>
              <a:defRPr b="0" i="0" sz="12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Merriweather Sans"/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348982fca6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0" name="Google Shape;160;g1348982fca6_0_83:notes"/>
          <p:cNvSpPr/>
          <p:nvPr>
            <p:ph idx="2" type="sldImg"/>
          </p:nvPr>
        </p:nvSpPr>
        <p:spPr>
          <a:xfrm>
            <a:off x="1174500" y="1143000"/>
            <a:ext cx="4509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1487d22d5ce_0_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1487d22d5ce_0_4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g1487d22d5ce_0_4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Merriweather Sans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1487d22d5ce_0_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1487d22d5ce_0_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g1487d22d5ce_0_2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Merriweather Sans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487d22d5ce_0_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487d22d5ce_0_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487d22d5ce_0_3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Merriweather Sans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1487d22d5ce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1487d22d5ce_0_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g1487d22d5ce_0_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Merriweather Sans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487d22d5ce_0_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1487d22d5ce_0_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1487d22d5ce_0_3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Merriweather Sans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ff9fce3d24_1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ff9fce3d24_1_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gff9fce3d24_1_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Merriweather Sans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487d22d5ce_0_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487d22d5ce_0_4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g1487d22d5ce_0_4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Merriweather Sans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487d22d5ce_0_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1487d22d5ce_0_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g1487d22d5ce_0_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Merriweather Sans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487d22d5ce_0_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1487d22d5ce_0_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g1487d22d5ce_0_1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Merriweather Sans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1487d22d5ce_0_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1487d22d5ce_0_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g1487d22d5ce_0_1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Merriweather Sans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18" name="Google Shape;18;p14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19" name="Google Shape;19;p1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pystysuora teksti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3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b="1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75" name="Google Shape;75;p23"/>
          <p:cNvSpPr txBox="1"/>
          <p:nvPr>
            <p:ph idx="1" type="body"/>
          </p:nvPr>
        </p:nvSpPr>
        <p:spPr>
          <a:xfrm rot="5400000">
            <a:off x="2396330" y="57943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76" name="Google Shape;76;p23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77" name="Google Shape;77;p23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78" name="Google Shape;78;p23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ystysuora otsikko ja teksti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4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b="1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81" name="Google Shape;81;p24"/>
          <p:cNvSpPr txBox="1"/>
          <p:nvPr>
            <p:ph idx="1" type="body"/>
          </p:nvPr>
        </p:nvSpPr>
        <p:spPr>
          <a:xfrm rot="5400000">
            <a:off x="604043" y="389731"/>
            <a:ext cx="5811838" cy="57626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82" name="Google Shape;82;p2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83" name="Google Shape;83;p24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84" name="Google Shape;84;p2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348982fca6_0_94"/>
          <p:cNvSpPr txBox="1"/>
          <p:nvPr>
            <p:ph type="title"/>
          </p:nvPr>
        </p:nvSpPr>
        <p:spPr>
          <a:xfrm>
            <a:off x="628650" y="2883449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b="1" sz="40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92" name="Google Shape;92;g1348982fca6_0_94"/>
          <p:cNvSpPr txBox="1"/>
          <p:nvPr>
            <p:ph idx="1" type="body"/>
          </p:nvPr>
        </p:nvSpPr>
        <p:spPr>
          <a:xfrm>
            <a:off x="628650" y="885872"/>
            <a:ext cx="7886700" cy="54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Calibri"/>
              <a:buNone/>
              <a:defRPr b="1" sz="27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3" name="Google Shape;93;g1348982fca6_0_94"/>
          <p:cNvSpPr txBox="1"/>
          <p:nvPr>
            <p:ph idx="2" type="body"/>
          </p:nvPr>
        </p:nvSpPr>
        <p:spPr>
          <a:xfrm>
            <a:off x="628650" y="1428323"/>
            <a:ext cx="7886700" cy="54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0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94" name="Google Shape;94;g1348982fca6_0_9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588603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348982fca6_0_99"/>
          <p:cNvSpPr txBox="1"/>
          <p:nvPr>
            <p:ph type="title"/>
          </p:nvPr>
        </p:nvSpPr>
        <p:spPr>
          <a:xfrm>
            <a:off x="312283" y="246914"/>
            <a:ext cx="854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700"/>
              <a:buFont typeface="Calibri"/>
              <a:buNone/>
              <a:defRPr sz="37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97" name="Google Shape;97;g1348982fca6_0_99"/>
          <p:cNvSpPr txBox="1"/>
          <p:nvPr/>
        </p:nvSpPr>
        <p:spPr>
          <a:xfrm>
            <a:off x="8666480" y="44293"/>
            <a:ext cx="413700" cy="2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1348982fca6_0_99"/>
          <p:cNvSpPr txBox="1"/>
          <p:nvPr>
            <p:ph idx="1" type="body"/>
          </p:nvPr>
        </p:nvSpPr>
        <p:spPr>
          <a:xfrm>
            <a:off x="301228" y="3940736"/>
            <a:ext cx="25752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9" name="Google Shape;99;g1348982fca6_0_99"/>
          <p:cNvSpPr/>
          <p:nvPr>
            <p:ph idx="2" type="pic"/>
          </p:nvPr>
        </p:nvSpPr>
        <p:spPr>
          <a:xfrm>
            <a:off x="301397" y="1340213"/>
            <a:ext cx="2575200" cy="23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" name="Google Shape;100;g1348982fca6_0_99"/>
          <p:cNvSpPr txBox="1"/>
          <p:nvPr>
            <p:ph idx="3" type="body"/>
          </p:nvPr>
        </p:nvSpPr>
        <p:spPr>
          <a:xfrm>
            <a:off x="3292078" y="3953436"/>
            <a:ext cx="25752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1" name="Google Shape;101;g1348982fca6_0_99"/>
          <p:cNvSpPr/>
          <p:nvPr>
            <p:ph idx="4" type="pic"/>
          </p:nvPr>
        </p:nvSpPr>
        <p:spPr>
          <a:xfrm>
            <a:off x="3292247" y="1352913"/>
            <a:ext cx="2575200" cy="23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2" name="Google Shape;102;g1348982fca6_0_99"/>
          <p:cNvSpPr txBox="1"/>
          <p:nvPr>
            <p:ph idx="5" type="body"/>
          </p:nvPr>
        </p:nvSpPr>
        <p:spPr>
          <a:xfrm>
            <a:off x="6282928" y="3953436"/>
            <a:ext cx="2575200" cy="17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g1348982fca6_0_99"/>
          <p:cNvSpPr/>
          <p:nvPr>
            <p:ph idx="6" type="pic"/>
          </p:nvPr>
        </p:nvSpPr>
        <p:spPr>
          <a:xfrm>
            <a:off x="6283097" y="1352913"/>
            <a:ext cx="2575200" cy="23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g1348982fca6_0_99"/>
          <p:cNvSpPr txBox="1"/>
          <p:nvPr>
            <p:ph idx="12" type="sldNum"/>
          </p:nvPr>
        </p:nvSpPr>
        <p:spPr>
          <a:xfrm>
            <a:off x="6778869" y="6165484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5" name="Google Shape;105;g1348982fca6_0_99"/>
          <p:cNvSpPr txBox="1"/>
          <p:nvPr>
            <p:ph idx="11" type="ftr"/>
          </p:nvPr>
        </p:nvSpPr>
        <p:spPr>
          <a:xfrm>
            <a:off x="312283" y="6146632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348982fca6_0_110"/>
          <p:cNvSpPr txBox="1"/>
          <p:nvPr/>
        </p:nvSpPr>
        <p:spPr>
          <a:xfrm>
            <a:off x="8666480" y="44293"/>
            <a:ext cx="413700" cy="2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1348982fca6_0_110"/>
          <p:cNvSpPr txBox="1"/>
          <p:nvPr>
            <p:ph idx="1" type="body"/>
          </p:nvPr>
        </p:nvSpPr>
        <p:spPr>
          <a:xfrm>
            <a:off x="608229" y="1580369"/>
            <a:ext cx="4103700" cy="42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g1348982fca6_0_110"/>
          <p:cNvSpPr/>
          <p:nvPr>
            <p:ph idx="2" type="pic"/>
          </p:nvPr>
        </p:nvSpPr>
        <p:spPr>
          <a:xfrm>
            <a:off x="5047570" y="0"/>
            <a:ext cx="40965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g1348982fca6_0_110"/>
          <p:cNvSpPr txBox="1"/>
          <p:nvPr>
            <p:ph idx="12" type="sldNum"/>
          </p:nvPr>
        </p:nvSpPr>
        <p:spPr>
          <a:xfrm>
            <a:off x="6609080" y="6165484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1" name="Google Shape;111;g1348982fca6_0_110"/>
          <p:cNvSpPr txBox="1"/>
          <p:nvPr>
            <p:ph idx="11" type="ftr"/>
          </p:nvPr>
        </p:nvSpPr>
        <p:spPr>
          <a:xfrm>
            <a:off x="608229" y="61277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112" name="Google Shape;112;g1348982fca6_0_110"/>
          <p:cNvSpPr txBox="1"/>
          <p:nvPr>
            <p:ph type="title"/>
          </p:nvPr>
        </p:nvSpPr>
        <p:spPr>
          <a:xfrm>
            <a:off x="608229" y="365125"/>
            <a:ext cx="4124100" cy="106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348982fca6_0_117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700"/>
              <a:buFont typeface="Calibri"/>
              <a:buNone/>
              <a:defRPr sz="37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115" name="Google Shape;115;g1348982fca6_0_117"/>
          <p:cNvSpPr txBox="1"/>
          <p:nvPr>
            <p:ph idx="1" type="body"/>
          </p:nvPr>
        </p:nvSpPr>
        <p:spPr>
          <a:xfrm>
            <a:off x="628650" y="1865256"/>
            <a:ext cx="7886700" cy="40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  <a:defRPr sz="2500"/>
            </a:lvl1pPr>
            <a:lvl2pPr indent="-3683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2pPr>
            <a:lvl3pPr indent="-355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g1348982fca6_0_117"/>
          <p:cNvSpPr txBox="1"/>
          <p:nvPr>
            <p:ph idx="12" type="sldNum"/>
          </p:nvPr>
        </p:nvSpPr>
        <p:spPr>
          <a:xfrm>
            <a:off x="6457950" y="6165484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7" name="Google Shape;117;g1348982fca6_0_117"/>
          <p:cNvSpPr txBox="1"/>
          <p:nvPr>
            <p:ph idx="11" type="ftr"/>
          </p:nvPr>
        </p:nvSpPr>
        <p:spPr>
          <a:xfrm>
            <a:off x="608229" y="61277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118" name="Google Shape;118;g1348982fca6_0_117"/>
          <p:cNvSpPr txBox="1"/>
          <p:nvPr/>
        </p:nvSpPr>
        <p:spPr>
          <a:xfrm>
            <a:off x="361475" y="6034650"/>
            <a:ext cx="5924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Forum Historia 6, Luku 19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348982fca6_0_122"/>
          <p:cNvSpPr txBox="1"/>
          <p:nvPr>
            <p:ph type="title"/>
          </p:nvPr>
        </p:nvSpPr>
        <p:spPr>
          <a:xfrm>
            <a:off x="618445" y="365125"/>
            <a:ext cx="8049000" cy="81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700"/>
              <a:buFont typeface="Calibri"/>
              <a:buNone/>
              <a:defRPr sz="37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121" name="Google Shape;121;g1348982fca6_0_122"/>
          <p:cNvSpPr txBox="1"/>
          <p:nvPr/>
        </p:nvSpPr>
        <p:spPr>
          <a:xfrm>
            <a:off x="8666480" y="44293"/>
            <a:ext cx="413700" cy="2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g1348982fca6_0_122"/>
          <p:cNvSpPr/>
          <p:nvPr/>
        </p:nvSpPr>
        <p:spPr>
          <a:xfrm>
            <a:off x="3151764" y="2040043"/>
            <a:ext cx="1478100" cy="34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g1348982fca6_0_122"/>
          <p:cNvSpPr txBox="1"/>
          <p:nvPr>
            <p:ph idx="1" type="body"/>
          </p:nvPr>
        </p:nvSpPr>
        <p:spPr>
          <a:xfrm>
            <a:off x="628650" y="1530526"/>
            <a:ext cx="3776100" cy="416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  <a:defRPr sz="2500"/>
            </a:lvl1pPr>
            <a:lvl2pPr indent="-3683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2pPr>
            <a:lvl3pPr indent="-355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24" name="Google Shape;124;g1348982fca6_0_122"/>
          <p:cNvSpPr txBox="1"/>
          <p:nvPr>
            <p:ph idx="2" type="body"/>
          </p:nvPr>
        </p:nvSpPr>
        <p:spPr>
          <a:xfrm>
            <a:off x="4890431" y="1530526"/>
            <a:ext cx="3776100" cy="416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  <a:defRPr sz="2500"/>
            </a:lvl1pPr>
            <a:lvl2pPr indent="-3683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2pPr>
            <a:lvl3pPr indent="-355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25" name="Google Shape;125;g1348982fca6_0_122"/>
          <p:cNvSpPr txBox="1"/>
          <p:nvPr>
            <p:ph idx="12" type="sldNum"/>
          </p:nvPr>
        </p:nvSpPr>
        <p:spPr>
          <a:xfrm>
            <a:off x="6609080" y="61277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26" name="Google Shape;126;g1348982fca6_0_122"/>
          <p:cNvSpPr txBox="1"/>
          <p:nvPr>
            <p:ph idx="11" type="ftr"/>
          </p:nvPr>
        </p:nvSpPr>
        <p:spPr>
          <a:xfrm>
            <a:off x="608229" y="61277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348982fca6_0_130"/>
          <p:cNvSpPr/>
          <p:nvPr>
            <p:ph idx="2" type="pic"/>
          </p:nvPr>
        </p:nvSpPr>
        <p:spPr>
          <a:xfrm>
            <a:off x="0" y="0"/>
            <a:ext cx="40965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129" name="Google Shape;129;g1348982fca6_0_130"/>
          <p:cNvSpPr txBox="1"/>
          <p:nvPr>
            <p:ph type="title"/>
          </p:nvPr>
        </p:nvSpPr>
        <p:spPr>
          <a:xfrm>
            <a:off x="4267880" y="365125"/>
            <a:ext cx="4399500" cy="109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700"/>
              <a:buFont typeface="Calibri"/>
              <a:buNone/>
              <a:defRPr sz="37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130" name="Google Shape;130;g1348982fca6_0_130"/>
          <p:cNvSpPr txBox="1"/>
          <p:nvPr/>
        </p:nvSpPr>
        <p:spPr>
          <a:xfrm>
            <a:off x="8666480" y="44293"/>
            <a:ext cx="413700" cy="2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1348982fca6_0_130"/>
          <p:cNvSpPr txBox="1"/>
          <p:nvPr>
            <p:ph idx="1" type="body"/>
          </p:nvPr>
        </p:nvSpPr>
        <p:spPr>
          <a:xfrm>
            <a:off x="4267881" y="1768147"/>
            <a:ext cx="4399500" cy="4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32" name="Google Shape;132;g1348982fca6_0_130"/>
          <p:cNvSpPr txBox="1"/>
          <p:nvPr>
            <p:ph idx="12" type="sldNum"/>
          </p:nvPr>
        </p:nvSpPr>
        <p:spPr>
          <a:xfrm>
            <a:off x="6609080" y="616083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3" name="Google Shape;133;g1348982fca6_0_130"/>
          <p:cNvSpPr txBox="1"/>
          <p:nvPr>
            <p:ph idx="11" type="ftr"/>
          </p:nvPr>
        </p:nvSpPr>
        <p:spPr>
          <a:xfrm>
            <a:off x="608229" y="61277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348982fca6_0_137"/>
          <p:cNvSpPr txBox="1"/>
          <p:nvPr>
            <p:ph type="title"/>
          </p:nvPr>
        </p:nvSpPr>
        <p:spPr>
          <a:xfrm>
            <a:off x="312283" y="246914"/>
            <a:ext cx="854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700"/>
              <a:buFont typeface="Calibri"/>
              <a:buNone/>
              <a:defRPr sz="37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136" name="Google Shape;136;g1348982fca6_0_137"/>
          <p:cNvSpPr txBox="1"/>
          <p:nvPr/>
        </p:nvSpPr>
        <p:spPr>
          <a:xfrm>
            <a:off x="8666480" y="44293"/>
            <a:ext cx="413700" cy="2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g1348982fca6_0_137"/>
          <p:cNvSpPr txBox="1"/>
          <p:nvPr>
            <p:ph idx="1" type="body"/>
          </p:nvPr>
        </p:nvSpPr>
        <p:spPr>
          <a:xfrm>
            <a:off x="310075" y="3838884"/>
            <a:ext cx="1961700" cy="18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38" name="Google Shape;138;g1348982fca6_0_137"/>
          <p:cNvSpPr/>
          <p:nvPr>
            <p:ph idx="2" type="pic"/>
          </p:nvPr>
        </p:nvSpPr>
        <p:spPr>
          <a:xfrm>
            <a:off x="310245" y="1340213"/>
            <a:ext cx="1961700" cy="23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g1348982fca6_0_137"/>
          <p:cNvSpPr txBox="1"/>
          <p:nvPr>
            <p:ph idx="3" type="body"/>
          </p:nvPr>
        </p:nvSpPr>
        <p:spPr>
          <a:xfrm>
            <a:off x="2494515" y="3838884"/>
            <a:ext cx="1961700" cy="18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40" name="Google Shape;140;g1348982fca6_0_137"/>
          <p:cNvSpPr/>
          <p:nvPr>
            <p:ph idx="4" type="pic"/>
          </p:nvPr>
        </p:nvSpPr>
        <p:spPr>
          <a:xfrm>
            <a:off x="2494685" y="1340213"/>
            <a:ext cx="1961700" cy="23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41" name="Google Shape;141;g1348982fca6_0_137"/>
          <p:cNvSpPr txBox="1"/>
          <p:nvPr>
            <p:ph idx="5" type="body"/>
          </p:nvPr>
        </p:nvSpPr>
        <p:spPr>
          <a:xfrm>
            <a:off x="4691898" y="3838884"/>
            <a:ext cx="1961700" cy="18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42" name="Google Shape;142;g1348982fca6_0_137"/>
          <p:cNvSpPr/>
          <p:nvPr>
            <p:ph idx="6" type="pic"/>
          </p:nvPr>
        </p:nvSpPr>
        <p:spPr>
          <a:xfrm>
            <a:off x="4692067" y="1340213"/>
            <a:ext cx="1961700" cy="23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g1348982fca6_0_137"/>
          <p:cNvSpPr txBox="1"/>
          <p:nvPr>
            <p:ph idx="7" type="body"/>
          </p:nvPr>
        </p:nvSpPr>
        <p:spPr>
          <a:xfrm>
            <a:off x="6896389" y="3838884"/>
            <a:ext cx="1961700" cy="18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44" name="Google Shape;144;g1348982fca6_0_137"/>
          <p:cNvSpPr/>
          <p:nvPr>
            <p:ph idx="8" type="pic"/>
          </p:nvPr>
        </p:nvSpPr>
        <p:spPr>
          <a:xfrm>
            <a:off x="6896559" y="1340213"/>
            <a:ext cx="1961700" cy="23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45" name="Google Shape;145;g1348982fca6_0_137"/>
          <p:cNvSpPr txBox="1"/>
          <p:nvPr>
            <p:ph idx="12" type="sldNum"/>
          </p:nvPr>
        </p:nvSpPr>
        <p:spPr>
          <a:xfrm>
            <a:off x="6778869" y="6165484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46" name="Google Shape;146;g1348982fca6_0_137"/>
          <p:cNvSpPr txBox="1"/>
          <p:nvPr>
            <p:ph idx="11" type="ftr"/>
          </p:nvPr>
        </p:nvSpPr>
        <p:spPr>
          <a:xfrm>
            <a:off x="307731" y="61277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348982fca6_0_150"/>
          <p:cNvSpPr txBox="1"/>
          <p:nvPr>
            <p:ph type="title"/>
          </p:nvPr>
        </p:nvSpPr>
        <p:spPr>
          <a:xfrm>
            <a:off x="312283" y="246914"/>
            <a:ext cx="854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700"/>
              <a:buFont typeface="Calibri"/>
              <a:buNone/>
              <a:defRPr sz="37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149" name="Google Shape;149;g1348982fca6_0_150"/>
          <p:cNvSpPr txBox="1"/>
          <p:nvPr/>
        </p:nvSpPr>
        <p:spPr>
          <a:xfrm>
            <a:off x="8666480" y="44293"/>
            <a:ext cx="413700" cy="2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g1348982fca6_0_150"/>
          <p:cNvSpPr txBox="1"/>
          <p:nvPr>
            <p:ph idx="1" type="body"/>
          </p:nvPr>
        </p:nvSpPr>
        <p:spPr>
          <a:xfrm>
            <a:off x="289864" y="2218944"/>
            <a:ext cx="4110000" cy="32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51" name="Google Shape;151;g1348982fca6_0_150"/>
          <p:cNvSpPr txBox="1"/>
          <p:nvPr>
            <p:ph idx="2" type="body"/>
          </p:nvPr>
        </p:nvSpPr>
        <p:spPr>
          <a:xfrm>
            <a:off x="4723346" y="2231644"/>
            <a:ext cx="4110000" cy="32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52" name="Google Shape;152;g1348982fca6_0_150"/>
          <p:cNvSpPr txBox="1"/>
          <p:nvPr>
            <p:ph idx="3" type="body"/>
          </p:nvPr>
        </p:nvSpPr>
        <p:spPr>
          <a:xfrm>
            <a:off x="289845" y="1592457"/>
            <a:ext cx="41103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2000"/>
              <a:buFont typeface="Calibri"/>
              <a:buNone/>
              <a:defRPr b="1" sz="20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53" name="Google Shape;153;g1348982fca6_0_150"/>
          <p:cNvSpPr txBox="1"/>
          <p:nvPr>
            <p:ph idx="4" type="body"/>
          </p:nvPr>
        </p:nvSpPr>
        <p:spPr>
          <a:xfrm>
            <a:off x="4721517" y="1610813"/>
            <a:ext cx="41325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2000"/>
              <a:buFont typeface="Calibri"/>
              <a:buNone/>
              <a:defRPr b="1" sz="20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54" name="Google Shape;154;g1348982fca6_0_150"/>
          <p:cNvCxnSpPr/>
          <p:nvPr/>
        </p:nvCxnSpPr>
        <p:spPr>
          <a:xfrm>
            <a:off x="288220" y="2102054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5" name="Google Shape;155;g1348982fca6_0_150"/>
          <p:cNvCxnSpPr/>
          <p:nvPr/>
        </p:nvCxnSpPr>
        <p:spPr>
          <a:xfrm>
            <a:off x="4721703" y="2102054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6" name="Google Shape;156;g1348982fca6_0_150"/>
          <p:cNvSpPr txBox="1"/>
          <p:nvPr>
            <p:ph idx="12" type="sldNum"/>
          </p:nvPr>
        </p:nvSpPr>
        <p:spPr>
          <a:xfrm>
            <a:off x="6778869" y="6165484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57" name="Google Shape;157;g1348982fca6_0_150"/>
          <p:cNvSpPr txBox="1"/>
          <p:nvPr>
            <p:ph idx="11" type="ftr"/>
          </p:nvPr>
        </p:nvSpPr>
        <p:spPr>
          <a:xfrm>
            <a:off x="312283" y="61277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b="1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2" name="Google Shape;22;p1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23" name="Google Shape;23;p15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24" name="Google Shape;24;p15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25" name="Google Shape;25;p15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6"/>
          <p:cNvSpPr txBox="1"/>
          <p:nvPr>
            <p:ph type="ctrTitle"/>
          </p:nvPr>
        </p:nvSpPr>
        <p:spPr>
          <a:xfrm>
            <a:off x="1143000" y="1122362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b="1" i="0" sz="6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8" name="Google Shape;28;p16"/>
          <p:cNvSpPr txBox="1"/>
          <p:nvPr>
            <p:ph idx="1" type="subTitle"/>
          </p:nvPr>
        </p:nvSpPr>
        <p:spPr>
          <a:xfrm>
            <a:off x="1143000" y="3602037"/>
            <a:ext cx="6858000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29" name="Google Shape;29;p16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30" name="Google Shape;30;p16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31" name="Google Shape;31;p16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7"/>
          <p:cNvSpPr txBox="1"/>
          <p:nvPr>
            <p:ph type="title"/>
          </p:nvPr>
        </p:nvSpPr>
        <p:spPr>
          <a:xfrm>
            <a:off x="623887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b="1" i="0" sz="6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4" name="Google Shape;34;p17"/>
          <p:cNvSpPr txBox="1"/>
          <p:nvPr>
            <p:ph idx="1" type="body"/>
          </p:nvPr>
        </p:nvSpPr>
        <p:spPr>
          <a:xfrm>
            <a:off x="623887" y="4589462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35" name="Google Shape;35;p17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36" name="Google Shape;36;p17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37" name="Google Shape;37;p17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8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b="1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0" name="Google Shape;40;p18"/>
          <p:cNvSpPr txBox="1"/>
          <p:nvPr>
            <p:ph idx="1" type="body"/>
          </p:nvPr>
        </p:nvSpPr>
        <p:spPr>
          <a:xfrm>
            <a:off x="628650" y="1825625"/>
            <a:ext cx="386714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1" name="Google Shape;41;p18"/>
          <p:cNvSpPr txBox="1"/>
          <p:nvPr>
            <p:ph idx="2" type="body"/>
          </p:nvPr>
        </p:nvSpPr>
        <p:spPr>
          <a:xfrm>
            <a:off x="4648200" y="1825625"/>
            <a:ext cx="386714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2" name="Google Shape;42;p18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43" name="Google Shape;43;p18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/>
          <p:nvPr>
            <p:ph type="title"/>
          </p:nvPr>
        </p:nvSpPr>
        <p:spPr>
          <a:xfrm>
            <a:off x="630237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b="1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7" name="Google Shape;47;p19"/>
          <p:cNvSpPr txBox="1"/>
          <p:nvPr>
            <p:ph idx="1" type="body"/>
          </p:nvPr>
        </p:nvSpPr>
        <p:spPr>
          <a:xfrm>
            <a:off x="630237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8" name="Google Shape;48;p19"/>
          <p:cNvSpPr txBox="1"/>
          <p:nvPr>
            <p:ph idx="2" type="body"/>
          </p:nvPr>
        </p:nvSpPr>
        <p:spPr>
          <a:xfrm>
            <a:off x="630237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9" name="Google Shape;49;p19"/>
          <p:cNvSpPr txBox="1"/>
          <p:nvPr>
            <p:ph idx="3" type="body"/>
          </p:nvPr>
        </p:nvSpPr>
        <p:spPr>
          <a:xfrm>
            <a:off x="4629150" y="1681163"/>
            <a:ext cx="388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0" name="Google Shape;50;p19"/>
          <p:cNvSpPr txBox="1"/>
          <p:nvPr>
            <p:ph idx="4" type="body"/>
          </p:nvPr>
        </p:nvSpPr>
        <p:spPr>
          <a:xfrm>
            <a:off x="4629150" y="2505075"/>
            <a:ext cx="388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1" name="Google Shape;51;p19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ain otsikko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b="1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56" name="Google Shape;56;p20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57" name="Google Shape;57;p20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58" name="Google Shape;58;p20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sisältö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1"/>
          <p:cNvSpPr txBox="1"/>
          <p:nvPr>
            <p:ph type="title"/>
          </p:nvPr>
        </p:nvSpPr>
        <p:spPr>
          <a:xfrm>
            <a:off x="630237" y="457200"/>
            <a:ext cx="2949575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b="1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61" name="Google Shape;61;p21"/>
          <p:cNvSpPr txBox="1"/>
          <p:nvPr>
            <p:ph idx="1" type="body"/>
          </p:nvPr>
        </p:nvSpPr>
        <p:spPr>
          <a:xfrm>
            <a:off x="3887787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4064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810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556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55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556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556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556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556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62" name="Google Shape;62;p21"/>
          <p:cNvSpPr txBox="1"/>
          <p:nvPr>
            <p:ph idx="2" type="body"/>
          </p:nvPr>
        </p:nvSpPr>
        <p:spPr>
          <a:xfrm>
            <a:off x="630237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63" name="Google Shape;63;p2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64" name="Google Shape;64;p21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65" name="Google Shape;65;p2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kuva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2"/>
          <p:cNvSpPr txBox="1"/>
          <p:nvPr>
            <p:ph type="title"/>
          </p:nvPr>
        </p:nvSpPr>
        <p:spPr>
          <a:xfrm>
            <a:off x="630237" y="457200"/>
            <a:ext cx="2949575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b="1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68" name="Google Shape;68;p22"/>
          <p:cNvSpPr/>
          <p:nvPr>
            <p:ph idx="2" type="pic"/>
          </p:nvPr>
        </p:nvSpPr>
        <p:spPr>
          <a:xfrm>
            <a:off x="3887787" y="987425"/>
            <a:ext cx="4629150" cy="4873624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2"/>
          <p:cNvSpPr txBox="1"/>
          <p:nvPr>
            <p:ph idx="1" type="body"/>
          </p:nvPr>
        </p:nvSpPr>
        <p:spPr>
          <a:xfrm>
            <a:off x="630237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2286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228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2286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2286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2286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2286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2286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70" name="Google Shape;70;p22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71" name="Google Shape;71;p22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72" name="Google Shape;72;p22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b="1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b="0" i="1" sz="2400" u="none" cap="none" strike="noStrik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Merriweather Sans"/>
              <a:buNone/>
              <a:defRPr b="0" i="1" sz="1200" u="none" cap="none" strike="noStrik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5" name="Google Shape;15;p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"/>
              <a:buFont typeface="Verdana"/>
              <a:buNone/>
            </a:pPr>
            <a:r>
              <a:rPr b="0" i="0" lang="fi-FI" sz="12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VI</a:t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348982fca6_0_89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700"/>
              <a:buFont typeface="Calibri"/>
              <a:buNone/>
              <a:defRPr b="0" i="0" sz="37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g1348982fca6_0_89"/>
          <p:cNvSpPr txBox="1"/>
          <p:nvPr>
            <p:ph idx="1" type="body"/>
          </p:nvPr>
        </p:nvSpPr>
        <p:spPr>
          <a:xfrm>
            <a:off x="628650" y="1825625"/>
            <a:ext cx="7886700" cy="407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38100" spcFirstLastPara="1" rIns="38100" wrap="square" tIns="190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g1348982fca6_0_89"/>
          <p:cNvSpPr txBox="1"/>
          <p:nvPr>
            <p:ph idx="12" type="sldNum"/>
          </p:nvPr>
        </p:nvSpPr>
        <p:spPr>
          <a:xfrm>
            <a:off x="6478371" y="61277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9" name="Google Shape;89;g1348982fca6_0_89"/>
          <p:cNvSpPr txBox="1"/>
          <p:nvPr>
            <p:ph idx="11" type="ftr"/>
          </p:nvPr>
        </p:nvSpPr>
        <p:spPr>
          <a:xfrm>
            <a:off x="608229" y="61277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50" lIns="38100" spcFirstLastPara="1" rIns="38100" wrap="square" tIns="190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348982fca6_0_83"/>
          <p:cNvSpPr txBox="1"/>
          <p:nvPr>
            <p:ph type="title"/>
          </p:nvPr>
        </p:nvSpPr>
        <p:spPr>
          <a:xfrm>
            <a:off x="628650" y="2883449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19. Lähi-itä ja länsimaat</a:t>
            </a:r>
            <a:br>
              <a:rPr lang="fi-FI"/>
            </a:br>
            <a:br>
              <a:rPr lang="fi-FI"/>
            </a:br>
            <a:r>
              <a:rPr lang="fi-FI"/>
              <a:t>Tietoisku: Islamilaisen maailman ja länsimaiden kohtaamisia</a:t>
            </a:r>
            <a:endParaRPr/>
          </a:p>
        </p:txBody>
      </p:sp>
      <p:sp>
        <p:nvSpPr>
          <p:cNvPr id="163" name="Google Shape;163;g1348982fca6_0_83"/>
          <p:cNvSpPr txBox="1"/>
          <p:nvPr>
            <p:ph idx="2" type="body"/>
          </p:nvPr>
        </p:nvSpPr>
        <p:spPr>
          <a:xfrm>
            <a:off x="628650" y="1428323"/>
            <a:ext cx="7886700" cy="54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fi-FI"/>
              <a:t>6</a:t>
            </a:r>
            <a:endParaRPr/>
          </a:p>
        </p:txBody>
      </p:sp>
      <p:sp>
        <p:nvSpPr>
          <p:cNvPr id="164" name="Google Shape;164;g1348982fca6_0_83"/>
          <p:cNvSpPr txBox="1"/>
          <p:nvPr>
            <p:ph idx="1" type="body"/>
          </p:nvPr>
        </p:nvSpPr>
        <p:spPr>
          <a:xfrm>
            <a:off x="628650" y="885872"/>
            <a:ext cx="7886700" cy="54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1487d22d5ce_0_48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1900-luku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Fundamentalismi</a:t>
            </a:r>
            <a:endParaRPr/>
          </a:p>
        </p:txBody>
      </p:sp>
      <p:sp>
        <p:nvSpPr>
          <p:cNvPr id="227" name="Google Shape;227;g1487d22d5ce_0_48"/>
          <p:cNvSpPr txBox="1"/>
          <p:nvPr>
            <p:ph idx="1" type="body"/>
          </p:nvPr>
        </p:nvSpPr>
        <p:spPr>
          <a:xfrm>
            <a:off x="628650" y="1865256"/>
            <a:ext cx="7886700" cy="4073100"/>
          </a:xfrm>
          <a:prstGeom prst="rect">
            <a:avLst/>
          </a:prstGeom>
        </p:spPr>
        <p:txBody>
          <a:bodyPr anchorCtr="0" anchor="t" bIns="19050" lIns="38100" spcFirstLastPara="1" rIns="38100" wrap="square" tIns="19050">
            <a:normAutofit fontScale="77500" lnSpcReduction="20000"/>
          </a:bodyPr>
          <a:lstStyle/>
          <a:p>
            <a:pPr indent="-351631" lvl="0" marL="457200" rtl="0" algn="just">
              <a:lnSpc>
                <a:spcPct val="118181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Islamilainen fundamentalismi syntyi modernismin vastaliikkeeksi 1900-luvun alussa. </a:t>
            </a:r>
            <a:endParaRPr/>
          </a:p>
          <a:p>
            <a:pPr indent="-351631" lvl="0" marL="457200" rtl="0" algn="just">
              <a:lnSpc>
                <a:spcPct val="118181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Fundamentalismi vaatii tiukempaa Koraanin noudattamista ja yhteiskunnan rakentamista islamin oppien mukaan.</a:t>
            </a:r>
            <a:endParaRPr/>
          </a:p>
          <a:p>
            <a:pPr indent="-351631" lvl="0" marL="457200" rtl="0" algn="just">
              <a:lnSpc>
                <a:spcPct val="118181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Fundamentalistit vastustavat länsimaista, maallistunutta ja yksilökeskeistä elämäntapaa ja länsimaisen kulttuurin hegemoniaa maailmassa.</a:t>
            </a:r>
            <a:endParaRPr/>
          </a:p>
          <a:p>
            <a:pPr indent="-351631" lvl="0" marL="457200" rtl="0" algn="just">
              <a:lnSpc>
                <a:spcPct val="118181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Fundamentalismin suosio kasvoi merkittäväksi 1970-luvulla.</a:t>
            </a:r>
            <a:endParaRPr/>
          </a:p>
          <a:p>
            <a:pPr indent="-336867" lvl="1" marL="914400" rtl="0" algn="just">
              <a:lnSpc>
                <a:spcPct val="118181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-FI"/>
              <a:t>Monet islamilaisten maiden kaupungit olivat vielä 1950-luvulla varsin moderneja ja liberaaleja: ihmiset kävivät elokuvissa ja naiset pääsivät opiskelemaan.</a:t>
            </a:r>
            <a:endParaRPr/>
          </a:p>
          <a:p>
            <a:pPr indent="-336867" lvl="1" marL="914400" rtl="0" algn="just">
              <a:lnSpc>
                <a:spcPct val="118181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-FI"/>
              <a:t>Fundamentalismin myötä länsimaisena pidettyä elämäntapaa alettiin rajoittaa ja esimerkiksi vaatimus naisten hijabin eli huivin käytöstä yleistyi.</a:t>
            </a:r>
            <a:endParaRPr/>
          </a:p>
          <a:p>
            <a:pPr indent="0" lvl="0" marL="0" rtl="0" algn="just">
              <a:lnSpc>
                <a:spcPct val="118181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1487d22d5ce_0_24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2000-luku</a:t>
            </a:r>
            <a:endParaRPr/>
          </a:p>
        </p:txBody>
      </p:sp>
      <p:sp>
        <p:nvSpPr>
          <p:cNvPr id="234" name="Google Shape;234;g1487d22d5ce_0_24"/>
          <p:cNvSpPr txBox="1"/>
          <p:nvPr>
            <p:ph idx="1" type="body"/>
          </p:nvPr>
        </p:nvSpPr>
        <p:spPr>
          <a:xfrm>
            <a:off x="628650" y="1865256"/>
            <a:ext cx="7886700" cy="4073100"/>
          </a:xfrm>
          <a:prstGeom prst="rect">
            <a:avLst/>
          </a:prstGeom>
        </p:spPr>
        <p:txBody>
          <a:bodyPr anchorCtr="0" anchor="t" bIns="19050" lIns="38100" spcFirstLastPara="1" rIns="38100" wrap="square" tIns="19050">
            <a:normAutofit lnSpcReduction="20000"/>
          </a:bodyPr>
          <a:lstStyle/>
          <a:p>
            <a:pPr indent="-387350" lvl="0" marL="457200" rtl="0" algn="l">
              <a:spcBef>
                <a:spcPts val="80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Isku New Yorkiin 11.9.2001 ja muut terrori-iskut länsimaihin ovat kiristäneet islamilaisen maailman ja lännen suhteita.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Suhteita ovat kiristäneet myös länsimaiden osallistuminen Irakin ja Afganistanin sotiin ja esimerkiksi Isisin hirmuteot Syyriassa ja muualla Lähi-idässä.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Länsimaisen median mielikuvia islamilaisesta maailmasta ovat hallinneet sotaisuus, ahdasmielisyys ja naisen alistettu asema. Osin mielikuvat pitävät paikkansa, mutta lännessä on myös avointa rasismia ja epäluuloa muslimeja kohtaan.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Islamilaiset fundamentalistit puolestaan pitävät yllä ja lietsovat ajatusta lännen vihamielisyydestä ja pyhän sodan oikeutuksesta.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487d22d5ce_0_36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Islamin leviäminen</a:t>
            </a:r>
            <a:endParaRPr/>
          </a:p>
        </p:txBody>
      </p:sp>
      <p:sp>
        <p:nvSpPr>
          <p:cNvPr id="171" name="Google Shape;171;g1487d22d5ce_0_36"/>
          <p:cNvSpPr txBox="1"/>
          <p:nvPr>
            <p:ph idx="1" type="body"/>
          </p:nvPr>
        </p:nvSpPr>
        <p:spPr>
          <a:xfrm>
            <a:off x="628650" y="1865256"/>
            <a:ext cx="7886700" cy="4073100"/>
          </a:xfrm>
          <a:prstGeom prst="rect">
            <a:avLst/>
          </a:prstGeom>
        </p:spPr>
        <p:txBody>
          <a:bodyPr anchorCtr="0" anchor="t" bIns="19050" lIns="38100" spcFirstLastPara="1" rIns="38100" wrap="square" tIns="19050">
            <a:normAutofit/>
          </a:bodyPr>
          <a:lstStyle/>
          <a:p>
            <a:pPr indent="-387350" lvl="0" marL="457200" rtl="0" algn="l">
              <a:spcBef>
                <a:spcPts val="80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Islam levisi nopeasti 600-luvulta lähtien Arabian niemimaan ulkopuolelle, Pohjois-Afrikkaan, Iberian niemimaalle ja itään aina Indus-joelle saakka.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Valloitettujen alueiden ihmiset saivat pitää uskonsa, mutta heidän piti maksaa korkeampia veroja kuin muslimien. 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Islamiin kääntymiseen houkutteli veroedun lisäksi yhteisöstä huolta pitämisen kulttuuri.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Muslimit ottivat vaikutteita valloittamiensa alueiden kulttuurista: antiikin hellenistisestä sekä persialaisesta, juutalaisesta ja kristillisestä kulttuurista.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487d22d5ce_0_0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Keskiaika</a:t>
            </a:r>
            <a:br>
              <a:rPr lang="fi-FI"/>
            </a:br>
            <a:r>
              <a:rPr lang="fi-FI"/>
              <a:t>Valloitussotia puolin ja toisin</a:t>
            </a:r>
            <a:endParaRPr/>
          </a:p>
        </p:txBody>
      </p:sp>
      <p:sp>
        <p:nvSpPr>
          <p:cNvPr id="178" name="Google Shape;178;g1487d22d5ce_0_0"/>
          <p:cNvSpPr txBox="1"/>
          <p:nvPr>
            <p:ph idx="1" type="body"/>
          </p:nvPr>
        </p:nvSpPr>
        <p:spPr>
          <a:xfrm>
            <a:off x="628650" y="1865256"/>
            <a:ext cx="7886700" cy="4073100"/>
          </a:xfrm>
          <a:prstGeom prst="rect">
            <a:avLst/>
          </a:prstGeom>
        </p:spPr>
        <p:txBody>
          <a:bodyPr anchorCtr="0" anchor="t" bIns="19050" lIns="38100" spcFirstLastPara="1" rIns="38100" wrap="square" tIns="19050">
            <a:normAutofit fontScale="92500"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5443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Eurooppalaisten kohtaaminen Iberian niemimaalla 700-luvulla: muslimit valtasivat lähes koko nykyisen Espanjan alueen .</a:t>
            </a:r>
            <a:endParaRPr/>
          </a:p>
          <a:p>
            <a:pPr indent="-375443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Eurosentrisen historiankirjoituksen mukaan kristityt pysäyttivät islamin etenemisen Poitiers’n taistelussa Etelä-Ranskassa 732. Ilmeisesti muslimit eivät pyrkineet pohjoisemmaksi.</a:t>
            </a:r>
            <a:endParaRPr/>
          </a:p>
          <a:p>
            <a:pPr indent="-375443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Ristiretket: eurooppalaiset oikeuttivat sotaretket muslimien alueelle ajatuksella Palestiinasta pyhänä maana. </a:t>
            </a:r>
            <a:endParaRPr/>
          </a:p>
          <a:p>
            <a:pPr indent="-35782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-FI"/>
              <a:t>Kristityt onnistuivat perustamaan Palestiinaan vain lyhytikäisiä kuningaskuntia.</a:t>
            </a:r>
            <a:endParaRPr/>
          </a:p>
          <a:p>
            <a:pPr indent="-35782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-FI"/>
              <a:t>Muslimeille ristiretket olivat vain ohimenevä vaihe, sisäiset valtakamppailut ja idästä tulevien valloittajien uhka oli muslimeille paljon suurempi kysymys.</a:t>
            </a:r>
            <a:endParaRPr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487d22d5ce_0_30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Keskiaika</a:t>
            </a:r>
            <a:br>
              <a:rPr lang="fi-FI"/>
            </a:br>
            <a:r>
              <a:rPr lang="fi-FI"/>
              <a:t>Kulttuurin kukoistusta ja etnosentrismiä</a:t>
            </a:r>
            <a:endParaRPr/>
          </a:p>
        </p:txBody>
      </p:sp>
      <p:sp>
        <p:nvSpPr>
          <p:cNvPr id="185" name="Google Shape;185;g1487d22d5ce_0_30"/>
          <p:cNvSpPr txBox="1"/>
          <p:nvPr>
            <p:ph idx="1" type="body"/>
          </p:nvPr>
        </p:nvSpPr>
        <p:spPr>
          <a:xfrm>
            <a:off x="628650" y="1865256"/>
            <a:ext cx="7886700" cy="4073100"/>
          </a:xfrm>
          <a:prstGeom prst="rect">
            <a:avLst/>
          </a:prstGeom>
        </p:spPr>
        <p:txBody>
          <a:bodyPr anchorCtr="0" anchor="t" bIns="19050" lIns="38100" spcFirstLastPara="1" rIns="38100" wrap="square" tIns="19050">
            <a:normAutofit/>
          </a:bodyPr>
          <a:lstStyle/>
          <a:p>
            <a:pPr indent="-387350" lvl="0" marL="457200" rtl="0" algn="l">
              <a:spcBef>
                <a:spcPts val="80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Islamilaisen maailman kulttuuri kukoisti varhaiskeskiajalla, kun taas Eurooppa oli Länsi-Rooman tuhon jälkeen hajanainen ja kulttuurisesti heikentynyt.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Islaminuskoinen arabiyläluokka vaali antiikin perintöä ja esimerkiksi käänsi filosofien tekstejä arabiaksi.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Arabien (eli Espanjassa maurien) valtakausi Espanjassa oli suvaitsevaisuuden ja monikulttuurisuuden aikaa. Esimerkiksi Córdoba oli kukoistava kulttuurikaupunki kirjastoineen, puutarhoineen, tieteentekijöineen ja juutalaisine kauppiaineen.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ff9fce3d24_1_0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Keskiaika</a:t>
            </a:r>
            <a:br>
              <a:rPr lang="fi-FI"/>
            </a:br>
            <a:r>
              <a:rPr lang="fi-FI"/>
              <a:t>Kulttuurin kukoistusta ja etnosentrismiä</a:t>
            </a:r>
            <a:endParaRPr/>
          </a:p>
        </p:txBody>
      </p:sp>
      <p:sp>
        <p:nvSpPr>
          <p:cNvPr id="192" name="Google Shape;192;gff9fce3d24_1_0"/>
          <p:cNvSpPr txBox="1"/>
          <p:nvPr>
            <p:ph idx="1" type="body"/>
          </p:nvPr>
        </p:nvSpPr>
        <p:spPr>
          <a:xfrm>
            <a:off x="628650" y="1865256"/>
            <a:ext cx="7886700" cy="4073100"/>
          </a:xfrm>
          <a:prstGeom prst="rect">
            <a:avLst/>
          </a:prstGeom>
        </p:spPr>
        <p:txBody>
          <a:bodyPr anchorCtr="0" anchor="t" bIns="19050" lIns="38100" spcFirstLastPara="1" rIns="38100" wrap="square" tIns="19050">
            <a:normAutofit/>
          </a:bodyPr>
          <a:lstStyle/>
          <a:p>
            <a:pPr indent="-406400" lvl="0" marL="457200" rtl="0" algn="l">
              <a:spcBef>
                <a:spcPts val="800"/>
              </a:spcBef>
              <a:spcAft>
                <a:spcPts val="0"/>
              </a:spcAft>
              <a:buSzPts val="2800"/>
              <a:buChar char="●"/>
            </a:pPr>
            <a:r>
              <a:rPr lang="fi-FI" sz="2800"/>
              <a:t>Etnosentrinen asenne: arabit kuvasivat eurooppalaiset sivistymättömiksi barbaareiksi.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fi-FI" sz="2800"/>
              <a:t>Islamilainen maailma toimi kulttuurivaikutteiden välittäjänä: sen kautta eurooppalaiset omaksuivat muun muassa numerot Intiasta, paperin Kiinasta sekä arabeilta järjestelmällisen tieteenteon ja yliopiston mallin.</a:t>
            </a:r>
            <a:endParaRPr sz="2800"/>
          </a:p>
          <a:p>
            <a:pPr indent="-387350" lvl="1" marL="914400" rtl="0" algn="l">
              <a:spcBef>
                <a:spcPts val="0"/>
              </a:spcBef>
              <a:spcAft>
                <a:spcPts val="0"/>
              </a:spcAft>
              <a:buSzPts val="2500"/>
              <a:buChar char="○"/>
            </a:pPr>
            <a:r>
              <a:rPr lang="fi-FI" sz="2500"/>
              <a:t>Vaikutteet ja kauppatavarat kulkivat </a:t>
            </a:r>
            <a:r>
              <a:rPr i="1" lang="fi-FI" sz="2500"/>
              <a:t>silkkitien </a:t>
            </a:r>
            <a:r>
              <a:rPr lang="fi-FI" sz="2500"/>
              <a:t>kautta.</a:t>
            </a:r>
            <a:endParaRPr sz="2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487d22d5ce_0_42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Uuden ajan alku</a:t>
            </a:r>
            <a:br>
              <a:rPr lang="fi-FI"/>
            </a:br>
            <a:r>
              <a:rPr lang="fi-FI"/>
              <a:t>Isku islamilaiselle maailmalle</a:t>
            </a:r>
            <a:endParaRPr/>
          </a:p>
        </p:txBody>
      </p:sp>
      <p:sp>
        <p:nvSpPr>
          <p:cNvPr id="199" name="Google Shape;199;g1487d22d5ce_0_42"/>
          <p:cNvSpPr txBox="1"/>
          <p:nvPr>
            <p:ph idx="1" type="body"/>
          </p:nvPr>
        </p:nvSpPr>
        <p:spPr>
          <a:xfrm>
            <a:off x="628650" y="1865256"/>
            <a:ext cx="7886700" cy="4073100"/>
          </a:xfrm>
          <a:prstGeom prst="rect">
            <a:avLst/>
          </a:prstGeom>
        </p:spPr>
        <p:txBody>
          <a:bodyPr anchorCtr="0" anchor="t" bIns="19050" lIns="38100" spcFirstLastPara="1" rIns="38100" wrap="square" tIns="19050">
            <a:normAutofit/>
          </a:bodyPr>
          <a:lstStyle/>
          <a:p>
            <a:pPr indent="-387350" lvl="0" marL="457200" rtl="0" algn="l">
              <a:spcBef>
                <a:spcPts val="800"/>
              </a:spcBef>
              <a:spcAft>
                <a:spcPts val="0"/>
              </a:spcAft>
              <a:buSzPts val="2500"/>
              <a:buChar char="●"/>
            </a:pPr>
            <a:r>
              <a:rPr i="1" lang="fi-FI"/>
              <a:t>Reconquista </a:t>
            </a:r>
            <a:r>
              <a:rPr lang="fi-FI"/>
              <a:t>eli takaisinvalloitus 1492: muslimien karkottaminen Espanjasta ja Portugalista.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Eurooppalaiset löysivät meritien Intiaan, mikä syrjäytti maakauppaa hallinneet arabit kaupankännistä Intian kanssa.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1487d22d5ce_0_6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Uuden ajan alku</a:t>
            </a:r>
            <a:br>
              <a:rPr lang="fi-FI"/>
            </a:br>
            <a:r>
              <a:rPr lang="fi-FI"/>
              <a:t>Osmanien uhka</a:t>
            </a:r>
            <a:endParaRPr/>
          </a:p>
        </p:txBody>
      </p:sp>
      <p:sp>
        <p:nvSpPr>
          <p:cNvPr id="206" name="Google Shape;206;g1487d22d5ce_0_6"/>
          <p:cNvSpPr txBox="1"/>
          <p:nvPr>
            <p:ph idx="1" type="body"/>
          </p:nvPr>
        </p:nvSpPr>
        <p:spPr>
          <a:xfrm>
            <a:off x="628650" y="1865256"/>
            <a:ext cx="7886700" cy="4073100"/>
          </a:xfrm>
          <a:prstGeom prst="rect">
            <a:avLst/>
          </a:prstGeom>
        </p:spPr>
        <p:txBody>
          <a:bodyPr anchorCtr="0" anchor="t" bIns="19050" lIns="38100" spcFirstLastPara="1" rIns="38100" wrap="square" tIns="19050">
            <a:normAutofit lnSpcReduction="20000"/>
          </a:bodyPr>
          <a:lstStyle/>
          <a:p>
            <a:pPr indent="-387350" lvl="0" marL="457200" rtl="0" algn="l">
              <a:spcBef>
                <a:spcPts val="80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Islamilaisen maailman valtakeskukseksi nousi Osmanien valtakunta (Turkki). Osmanit valtasivat Konstantinopolin 1523 ja päättivät Bysantin tuhatvuotisen valtakauden.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1500-luvulla osmanit valtasivat alueita Pohjois-Afrikasta ja Lähi-idästä sekä Itä-Euroopasta, esimerkiksi Unkarin.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Voimakasta osmanivaltiota pidettiin Euroopassa uhkana kristikunnalle, joka kamppaili reformaation ja sisäisten ristiriitojen kanssa.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Osmanien eteneminen Eurooppaan pysäytettiin Wienin piirityksessä 1529, minkä jälkeen Habsburgien valtakunnan ja osmanien suhteet olivat kireät noin 150 vuoden ajan.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Toinen Wienin piiritys 1683 ja sitä seuranneet taistelut olivat osmaneille tappiollisia, ja Itävalta valtasi takaisin Unkarin ja Transilvanian alueet.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1487d22d5ce_0_12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Imperialismin aika</a:t>
            </a:r>
            <a:endParaRPr/>
          </a:p>
        </p:txBody>
      </p:sp>
      <p:sp>
        <p:nvSpPr>
          <p:cNvPr id="213" name="Google Shape;213;g1487d22d5ce_0_12"/>
          <p:cNvSpPr txBox="1"/>
          <p:nvPr>
            <p:ph idx="1" type="body"/>
          </p:nvPr>
        </p:nvSpPr>
        <p:spPr>
          <a:xfrm>
            <a:off x="628650" y="1865256"/>
            <a:ext cx="7886700" cy="4073100"/>
          </a:xfrm>
          <a:prstGeom prst="rect">
            <a:avLst/>
          </a:prstGeom>
        </p:spPr>
        <p:txBody>
          <a:bodyPr anchorCtr="0" anchor="t" bIns="19050" lIns="38100" spcFirstLastPara="1" rIns="38100" wrap="square" tIns="19050">
            <a:normAutofit fontScale="92500" lnSpcReduction="10000"/>
          </a:bodyPr>
          <a:lstStyle/>
          <a:p>
            <a:pPr indent="-375443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Eurooppalaisten valloitusretket islamilaisen maailman alueille alkoivat 1700-luvun lopulla Napoleonin Egyptin-retkestä.</a:t>
            </a:r>
            <a:endParaRPr/>
          </a:p>
          <a:p>
            <a:pPr indent="-375443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Eurooppa teollistui ja modernisoitui, kun taas islamilainen maailma taantui, mikä vauhditti eurooppalaisten valloituksia.</a:t>
            </a:r>
            <a:endParaRPr/>
          </a:p>
          <a:p>
            <a:pPr indent="-375443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1800-luvulla valtaosa islamilaista maailmaa joutui eurooppalaisten alaisuuteen (lukuun ottamatta Turkkia ja Arabian niemimaata, joka sekin kuului Euroopan taloudelliseen vaikutuspiiriin)</a:t>
            </a:r>
            <a:endParaRPr/>
          </a:p>
          <a:p>
            <a:pPr indent="-375443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Eurooppalaisessa kulttuurissa yleistyi orientalismi, eli eurosentrinen ja romantisoiva Lähi-idän kuvaus.</a:t>
            </a:r>
            <a:endParaRPr/>
          </a:p>
          <a:p>
            <a:pPr indent="-375443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-FI"/>
              <a:t>Islamilainen modernismi oli reaktio Euroopan etumatkaan tieteessä ja taloudessa. Modernistit halusivat rajata uskonnon vaikutuksen vain yksityiselämään ja uudistaa yhteiskuntaa voimakkaasti.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487d22d5ce_0_18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anchorCtr="0" anchor="ctr" bIns="19050" lIns="38100" spcFirstLastPara="1" rIns="38100" wrap="square" tIns="190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1900-luku</a:t>
            </a:r>
            <a:br>
              <a:rPr lang="fi-FI"/>
            </a:br>
            <a:r>
              <a:rPr lang="fi-FI"/>
              <a:t>Tulehtunut tilanne Lähi-idässä</a:t>
            </a:r>
            <a:endParaRPr/>
          </a:p>
        </p:txBody>
      </p:sp>
      <p:sp>
        <p:nvSpPr>
          <p:cNvPr id="220" name="Google Shape;220;g1487d22d5ce_0_18"/>
          <p:cNvSpPr txBox="1"/>
          <p:nvPr>
            <p:ph idx="1" type="body"/>
          </p:nvPr>
        </p:nvSpPr>
        <p:spPr>
          <a:xfrm>
            <a:off x="628650" y="1865256"/>
            <a:ext cx="7886700" cy="4073100"/>
          </a:xfrm>
          <a:prstGeom prst="rect">
            <a:avLst/>
          </a:prstGeom>
        </p:spPr>
        <p:txBody>
          <a:bodyPr anchorCtr="0" anchor="t" bIns="19050" lIns="38100" spcFirstLastPara="1" rIns="38100" wrap="square" tIns="19050">
            <a:normAutofit lnSpcReduction="20000"/>
          </a:bodyPr>
          <a:lstStyle/>
          <a:p>
            <a:pPr indent="-387350" lvl="0" marL="457200" rtl="0" algn="l">
              <a:spcBef>
                <a:spcPts val="80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I maailmansodan päättyminen lisäsi eurooppalaisten valtaa Lähi-idässä.</a:t>
            </a:r>
            <a:endParaRPr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fi-FI"/>
              <a:t>Osmanien valtakunnan miehitys johti modernin Turkin perustuslaillisen tasavallan syntyyn vuonna 1923.</a:t>
            </a:r>
            <a:endParaRPr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fi-FI"/>
              <a:t>Osmanien alueiden jako Lähi-idässä Kansainliiton eurooppalaisten jäsenten mandaattialueiksi, esimerkiksi:</a:t>
            </a:r>
            <a:endParaRPr/>
          </a:p>
          <a:p>
            <a:pPr indent="-355600" lvl="2" marL="1371600" rtl="0" algn="l">
              <a:spcBef>
                <a:spcPts val="0"/>
              </a:spcBef>
              <a:spcAft>
                <a:spcPts val="0"/>
              </a:spcAft>
              <a:buSzPts val="2000"/>
              <a:buChar char="■"/>
            </a:pPr>
            <a:r>
              <a:rPr lang="fi-FI"/>
              <a:t>Mesopotamian alue Iso-Britannian mandaattialueena (itsenäistyi Irakiksi 1932)</a:t>
            </a:r>
            <a:endParaRPr/>
          </a:p>
          <a:p>
            <a:pPr indent="-355600" lvl="2" marL="1371600" rtl="0" algn="l">
              <a:spcBef>
                <a:spcPts val="0"/>
              </a:spcBef>
              <a:spcAft>
                <a:spcPts val="0"/>
              </a:spcAft>
              <a:buSzPts val="2000"/>
              <a:buChar char="■"/>
            </a:pPr>
            <a:r>
              <a:rPr lang="fi-FI"/>
              <a:t>Syyria Ranskan mandaattialueena (itsenäistyi 1946 Syyriaksi ja Libanoniksi 1946)</a:t>
            </a:r>
            <a:endParaRPr/>
          </a:p>
          <a:p>
            <a:pPr indent="-355600" lvl="2" marL="1371600" rtl="0" algn="l">
              <a:spcBef>
                <a:spcPts val="0"/>
              </a:spcBef>
              <a:spcAft>
                <a:spcPts val="0"/>
              </a:spcAft>
              <a:buSzPts val="2000"/>
              <a:buChar char="■"/>
            </a:pPr>
            <a:r>
              <a:rPr lang="fi-FI"/>
              <a:t>Palestiina </a:t>
            </a:r>
            <a:r>
              <a:rPr lang="fi-FI"/>
              <a:t>Iso-Britannian mandaattialueena (itsenäistyi 1946 Jordaniaksi ja 1948 Israeliksi, islaminuskoiset palestiinalaiset jäivät ilman omaa valtiota)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i-FI"/>
              <a:t>Israelin ja Palestiinan sodat ja konfliktitilanne: länsimaat olivat kylmän sodan aikana Israelin, Neuvostoliitto Palestiinan puolella.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