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43" r:id="rId5"/>
    <p:sldId id="341" r:id="rId6"/>
    <p:sldId id="340" r:id="rId7"/>
    <p:sldId id="345" r:id="rId8"/>
    <p:sldId id="346" r:id="rId9"/>
    <p:sldId id="339" r:id="rId10"/>
    <p:sldId id="409" r:id="rId11"/>
    <p:sldId id="407" r:id="rId12"/>
    <p:sldId id="408" r:id="rId13"/>
    <p:sldId id="394" r:id="rId14"/>
    <p:sldId id="406" r:id="rId15"/>
    <p:sldId id="401" r:id="rId16"/>
    <p:sldId id="404" r:id="rId17"/>
    <p:sldId id="403" r:id="rId18"/>
  </p:sldIdLst>
  <p:sldSz cx="9144000" cy="6858000" type="screen4x3"/>
  <p:notesSz cx="6797675" cy="9926638"/>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1">
          <p15:clr>
            <a:srgbClr val="A4A3A4"/>
          </p15:clr>
        </p15:guide>
        <p15:guide id="2" pos="5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Normaali tyyli 4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85069" autoAdjust="0"/>
  </p:normalViewPr>
  <p:slideViewPr>
    <p:cSldViewPr snapToGrid="0" snapToObjects="1">
      <p:cViewPr varScale="1">
        <p:scale>
          <a:sx n="74" d="100"/>
          <a:sy n="74" d="100"/>
        </p:scale>
        <p:origin x="1401" y="60"/>
      </p:cViewPr>
      <p:guideLst>
        <p:guide orient="horz" pos="3501"/>
        <p:guide pos="54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3" y="1"/>
            <a:ext cx="2945984" cy="497532"/>
          </a:xfrm>
          <a:prstGeom prst="rect">
            <a:avLst/>
          </a:prstGeom>
        </p:spPr>
        <p:txBody>
          <a:bodyPr vert="horz" lIns="92684" tIns="46342" rIns="92684" bIns="46342" rtlCol="0"/>
          <a:lstStyle>
            <a:lvl1pPr algn="l">
              <a:defRPr sz="1200"/>
            </a:lvl1pPr>
          </a:lstStyle>
          <a:p>
            <a:endParaRPr lang="fi-FI"/>
          </a:p>
        </p:txBody>
      </p:sp>
      <p:sp>
        <p:nvSpPr>
          <p:cNvPr id="3" name="Päivämäärän paikkamerkki 2"/>
          <p:cNvSpPr>
            <a:spLocks noGrp="1"/>
          </p:cNvSpPr>
          <p:nvPr>
            <p:ph type="dt" sz="quarter" idx="1"/>
          </p:nvPr>
        </p:nvSpPr>
        <p:spPr>
          <a:xfrm>
            <a:off x="3850071" y="1"/>
            <a:ext cx="2945984" cy="497532"/>
          </a:xfrm>
          <a:prstGeom prst="rect">
            <a:avLst/>
          </a:prstGeom>
        </p:spPr>
        <p:txBody>
          <a:bodyPr vert="horz" lIns="92684" tIns="46342" rIns="92684" bIns="46342" rtlCol="0"/>
          <a:lstStyle>
            <a:lvl1pPr algn="r">
              <a:defRPr sz="1200"/>
            </a:lvl1pPr>
          </a:lstStyle>
          <a:p>
            <a:fld id="{CD8C5C97-C53C-478C-AE03-FA6C3D316B60}" type="datetimeFigureOut">
              <a:rPr lang="fi-FI" smtClean="0"/>
              <a:t>12.6.2018</a:t>
            </a:fld>
            <a:endParaRPr lang="fi-FI"/>
          </a:p>
        </p:txBody>
      </p:sp>
      <p:sp>
        <p:nvSpPr>
          <p:cNvPr id="4" name="Alatunnisteen paikkamerkki 3"/>
          <p:cNvSpPr>
            <a:spLocks noGrp="1"/>
          </p:cNvSpPr>
          <p:nvPr>
            <p:ph type="ftr" sz="quarter" idx="2"/>
          </p:nvPr>
        </p:nvSpPr>
        <p:spPr>
          <a:xfrm>
            <a:off x="3" y="9429107"/>
            <a:ext cx="2945984" cy="497532"/>
          </a:xfrm>
          <a:prstGeom prst="rect">
            <a:avLst/>
          </a:prstGeom>
        </p:spPr>
        <p:txBody>
          <a:bodyPr vert="horz" lIns="92684" tIns="46342" rIns="92684" bIns="46342" rtlCol="0" anchor="b"/>
          <a:lstStyle>
            <a:lvl1pPr algn="l">
              <a:defRPr sz="1200"/>
            </a:lvl1pPr>
          </a:lstStyle>
          <a:p>
            <a:endParaRPr lang="fi-FI"/>
          </a:p>
        </p:txBody>
      </p:sp>
      <p:sp>
        <p:nvSpPr>
          <p:cNvPr id="5" name="Dian numeron paikkamerkki 4"/>
          <p:cNvSpPr>
            <a:spLocks noGrp="1"/>
          </p:cNvSpPr>
          <p:nvPr>
            <p:ph type="sldNum" sz="quarter" idx="3"/>
          </p:nvPr>
        </p:nvSpPr>
        <p:spPr>
          <a:xfrm>
            <a:off x="3850071" y="9429107"/>
            <a:ext cx="2945984" cy="497532"/>
          </a:xfrm>
          <a:prstGeom prst="rect">
            <a:avLst/>
          </a:prstGeom>
        </p:spPr>
        <p:txBody>
          <a:bodyPr vert="horz" lIns="92684" tIns="46342" rIns="92684" bIns="46342" rtlCol="0" anchor="b"/>
          <a:lstStyle>
            <a:lvl1pPr algn="r">
              <a:defRPr sz="1200"/>
            </a:lvl1pPr>
          </a:lstStyle>
          <a:p>
            <a:fld id="{DE7901DD-4DB7-421A-8F89-9844F1048183}" type="slidenum">
              <a:rPr lang="fi-FI" smtClean="0"/>
              <a:t>‹#›</a:t>
            </a:fld>
            <a:endParaRPr lang="fi-FI"/>
          </a:p>
        </p:txBody>
      </p:sp>
    </p:spTree>
    <p:extLst>
      <p:ext uri="{BB962C8B-B14F-4D97-AF65-F5344CB8AC3E}">
        <p14:creationId xmlns:p14="http://schemas.microsoft.com/office/powerpoint/2010/main" val="3768398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3" y="1"/>
            <a:ext cx="2945984" cy="497532"/>
          </a:xfrm>
          <a:prstGeom prst="rect">
            <a:avLst/>
          </a:prstGeom>
        </p:spPr>
        <p:txBody>
          <a:bodyPr vert="horz" lIns="92684" tIns="46342" rIns="92684" bIns="46342" rtlCol="0"/>
          <a:lstStyle>
            <a:lvl1pPr algn="l">
              <a:defRPr sz="1200"/>
            </a:lvl1pPr>
          </a:lstStyle>
          <a:p>
            <a:endParaRPr lang="fi-FI"/>
          </a:p>
        </p:txBody>
      </p:sp>
      <p:sp>
        <p:nvSpPr>
          <p:cNvPr id="3" name="Päivämäärän paikkamerkki 2"/>
          <p:cNvSpPr>
            <a:spLocks noGrp="1"/>
          </p:cNvSpPr>
          <p:nvPr>
            <p:ph type="dt" idx="1"/>
          </p:nvPr>
        </p:nvSpPr>
        <p:spPr>
          <a:xfrm>
            <a:off x="3850071" y="1"/>
            <a:ext cx="2945984" cy="497532"/>
          </a:xfrm>
          <a:prstGeom prst="rect">
            <a:avLst/>
          </a:prstGeom>
        </p:spPr>
        <p:txBody>
          <a:bodyPr vert="horz" lIns="92684" tIns="46342" rIns="92684" bIns="46342" rtlCol="0"/>
          <a:lstStyle>
            <a:lvl1pPr algn="r">
              <a:defRPr sz="1200"/>
            </a:lvl1pPr>
          </a:lstStyle>
          <a:p>
            <a:fld id="{AB214184-5F1B-424D-9B03-254F83FF77FA}" type="datetimeFigureOut">
              <a:rPr lang="fi-FI" smtClean="0"/>
              <a:t>12.6.2018</a:t>
            </a:fld>
            <a:endParaRPr lang="fi-FI"/>
          </a:p>
        </p:txBody>
      </p:sp>
      <p:sp>
        <p:nvSpPr>
          <p:cNvPr id="4" name="Dian kuvan paikkamerkki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684" tIns="46342" rIns="92684" bIns="46342" rtlCol="0" anchor="ctr"/>
          <a:lstStyle/>
          <a:p>
            <a:endParaRPr lang="fi-FI"/>
          </a:p>
        </p:txBody>
      </p:sp>
      <p:sp>
        <p:nvSpPr>
          <p:cNvPr id="5" name="Huomautusten paikkamerkki 4"/>
          <p:cNvSpPr>
            <a:spLocks noGrp="1"/>
          </p:cNvSpPr>
          <p:nvPr>
            <p:ph type="body" sz="quarter" idx="3"/>
          </p:nvPr>
        </p:nvSpPr>
        <p:spPr>
          <a:xfrm>
            <a:off x="680095" y="4776945"/>
            <a:ext cx="5437491" cy="3908264"/>
          </a:xfrm>
          <a:prstGeom prst="rect">
            <a:avLst/>
          </a:prstGeom>
        </p:spPr>
        <p:txBody>
          <a:bodyPr vert="horz" lIns="92684" tIns="46342" rIns="92684" bIns="46342"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3" y="9429107"/>
            <a:ext cx="2945984" cy="497532"/>
          </a:xfrm>
          <a:prstGeom prst="rect">
            <a:avLst/>
          </a:prstGeom>
        </p:spPr>
        <p:txBody>
          <a:bodyPr vert="horz" lIns="92684" tIns="46342" rIns="92684" bIns="46342" rtlCol="0" anchor="b"/>
          <a:lstStyle>
            <a:lvl1pPr algn="l">
              <a:defRPr sz="1200"/>
            </a:lvl1pPr>
          </a:lstStyle>
          <a:p>
            <a:endParaRPr lang="fi-FI"/>
          </a:p>
        </p:txBody>
      </p:sp>
      <p:sp>
        <p:nvSpPr>
          <p:cNvPr id="7" name="Dian numeron paikkamerkki 6"/>
          <p:cNvSpPr>
            <a:spLocks noGrp="1"/>
          </p:cNvSpPr>
          <p:nvPr>
            <p:ph type="sldNum" sz="quarter" idx="5"/>
          </p:nvPr>
        </p:nvSpPr>
        <p:spPr>
          <a:xfrm>
            <a:off x="3850071" y="9429107"/>
            <a:ext cx="2945984" cy="497532"/>
          </a:xfrm>
          <a:prstGeom prst="rect">
            <a:avLst/>
          </a:prstGeom>
        </p:spPr>
        <p:txBody>
          <a:bodyPr vert="horz" lIns="92684" tIns="46342" rIns="92684" bIns="46342" rtlCol="0" anchor="b"/>
          <a:lstStyle>
            <a:lvl1pPr algn="r">
              <a:defRPr sz="1200"/>
            </a:lvl1pPr>
          </a:lstStyle>
          <a:p>
            <a:fld id="{44146F39-F84E-4138-A3D9-E50949CFA135}" type="slidenum">
              <a:rPr lang="fi-FI" smtClean="0"/>
              <a:t>‹#›</a:t>
            </a:fld>
            <a:endParaRPr lang="fi-FI"/>
          </a:p>
        </p:txBody>
      </p:sp>
    </p:spTree>
    <p:extLst>
      <p:ext uri="{BB962C8B-B14F-4D97-AF65-F5344CB8AC3E}">
        <p14:creationId xmlns:p14="http://schemas.microsoft.com/office/powerpoint/2010/main" val="36508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4146F39-F84E-4138-A3D9-E50949CFA135}" type="slidenum">
              <a:rPr lang="fi-FI" smtClean="0"/>
              <a:t>3</a:t>
            </a:fld>
            <a:endParaRPr lang="fi-FI"/>
          </a:p>
        </p:txBody>
      </p:sp>
    </p:spTree>
    <p:extLst>
      <p:ext uri="{BB962C8B-B14F-4D97-AF65-F5344CB8AC3E}">
        <p14:creationId xmlns:p14="http://schemas.microsoft.com/office/powerpoint/2010/main" val="3664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58787" y="870857"/>
            <a:ext cx="8237537" cy="2729593"/>
          </a:xfrm>
        </p:spPr>
        <p:txBody>
          <a:bodyPr>
            <a:normAutofit/>
          </a:bodyPr>
          <a:lstStyle>
            <a:lvl1pPr algn="ctr">
              <a:defRPr sz="5400"/>
            </a:lvl1pPr>
          </a:lstStyle>
          <a:p>
            <a:r>
              <a:rPr lang="fi-FI" dirty="0" smtClean="0"/>
              <a:t>Muokkaa perustyylejä naps.</a:t>
            </a:r>
            <a:endParaRPr lang="fi-FI" dirty="0"/>
          </a:p>
        </p:txBody>
      </p:sp>
      <p:sp>
        <p:nvSpPr>
          <p:cNvPr id="3" name="Alaotsikko 2"/>
          <p:cNvSpPr>
            <a:spLocks noGrp="1"/>
          </p:cNvSpPr>
          <p:nvPr>
            <p:ph type="subTitle" idx="1"/>
          </p:nvPr>
        </p:nvSpPr>
        <p:spPr>
          <a:xfrm>
            <a:off x="458788" y="3886200"/>
            <a:ext cx="8237536" cy="1671638"/>
          </a:xfrm>
        </p:spPr>
        <p:txBody>
          <a:bodyPr>
            <a:normAutofit/>
          </a:bodyPr>
          <a:lstStyle>
            <a:lvl1pPr marL="0" indent="0" algn="ctr">
              <a:buNone/>
              <a:defRPr sz="3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naps.</a:t>
            </a:r>
            <a:endParaRPr lang="fi-FI" dirty="0"/>
          </a:p>
        </p:txBody>
      </p:sp>
      <p:sp>
        <p:nvSpPr>
          <p:cNvPr id="4" name="Päivämäärän paikkamerkki 3"/>
          <p:cNvSpPr>
            <a:spLocks noGrp="1"/>
          </p:cNvSpPr>
          <p:nvPr>
            <p:ph type="dt" sz="half" idx="10"/>
          </p:nvPr>
        </p:nvSpPr>
        <p:spPr/>
        <p:txBody>
          <a:bodyPr/>
          <a:lstStyle/>
          <a:p>
            <a:fld id="{D9B89B4B-873E-BE4B-A4D9-7F5CC129128A}" type="datetimeFigureOut">
              <a:rPr lang="fi-FI" smtClean="0"/>
              <a:t>12.6.2018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5D1AC8-2375-094A-A195-B054C81C2644}" type="slidenum">
              <a:rPr lang="fi-FI" smtClean="0"/>
              <a:t>‹#›</a:t>
            </a:fld>
            <a:endParaRPr lang="fi-FI"/>
          </a:p>
        </p:txBody>
      </p:sp>
    </p:spTree>
    <p:extLst>
      <p:ext uri="{BB962C8B-B14F-4D97-AF65-F5344CB8AC3E}">
        <p14:creationId xmlns:p14="http://schemas.microsoft.com/office/powerpoint/2010/main" val="337171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ei bullettej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a:xfrm>
            <a:off x="457200" y="1600201"/>
            <a:ext cx="8229600" cy="3957637"/>
          </a:xfrm>
        </p:spPr>
        <p:txBody>
          <a:bodyPr/>
          <a:lstStyle>
            <a:lvl1pPr marL="0" indent="0">
              <a:buSzPct val="100000"/>
              <a:buFontTx/>
              <a:buNone/>
              <a:defRPr/>
            </a:lvl1pPr>
            <a:lvl2pPr marL="363537" indent="0">
              <a:buSzPct val="100000"/>
              <a:buFontTx/>
              <a:buNone/>
              <a:tabLst>
                <a:tab pos="714375" algn="l"/>
              </a:tabLst>
              <a:defRPr/>
            </a:lvl2pPr>
            <a:lvl3pPr marL="714375" indent="0">
              <a:buSzPct val="100000"/>
              <a:buFontTx/>
              <a:buNone/>
              <a:defRPr sz="2800"/>
            </a:lvl3pPr>
            <a:lvl4pPr marL="992187" indent="0">
              <a:buSzPct val="100000"/>
              <a:buFontTx/>
              <a:buNone/>
              <a:defRPr sz="2400"/>
            </a:lvl4pPr>
            <a:lvl5pPr marL="1257300" indent="0">
              <a:buSzPct val="100000"/>
              <a:buFontTx/>
              <a:buNone/>
              <a:defRPr sz="2000"/>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D9B89B4B-873E-BE4B-A4D9-7F5CC129128A}" type="datetimeFigureOut">
              <a:rPr lang="fi-FI" smtClean="0"/>
              <a:t>12.6.2018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5D1AC8-2375-094A-A195-B054C81C2644}" type="slidenum">
              <a:rPr lang="fi-FI" smtClean="0"/>
              <a:t>‹#›</a:t>
            </a:fld>
            <a:endParaRPr lang="fi-FI"/>
          </a:p>
        </p:txBody>
      </p:sp>
    </p:spTree>
    <p:extLst>
      <p:ext uri="{BB962C8B-B14F-4D97-AF65-F5344CB8AC3E}">
        <p14:creationId xmlns:p14="http://schemas.microsoft.com/office/powerpoint/2010/main" val="203110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D9B89B4B-873E-BE4B-A4D9-7F5CC129128A}" type="datetimeFigureOut">
              <a:rPr lang="fi-FI" smtClean="0"/>
              <a:t>12.6.2018</a:t>
            </a:fld>
            <a:endParaRPr lang="fi-FI"/>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FC5D1AC8-2375-094A-A195-B054C81C2644}" type="slidenum">
              <a:rPr lang="fi-FI" smtClean="0"/>
              <a:t>‹#›</a:t>
            </a:fld>
            <a:endParaRPr lang="fi-FI" dirty="0"/>
          </a:p>
        </p:txBody>
      </p:sp>
      <p:sp>
        <p:nvSpPr>
          <p:cNvPr id="7" name="Content Placeholder 6"/>
          <p:cNvSpPr>
            <a:spLocks noGrp="1"/>
          </p:cNvSpPr>
          <p:nvPr>
            <p:ph sz="quarter" idx="13"/>
          </p:nvPr>
        </p:nvSpPr>
        <p:spPr>
          <a:xfrm>
            <a:off x="458788" y="1602014"/>
            <a:ext cx="3786641" cy="3961796"/>
          </a:xfrm>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9" name="Content Placeholder 8"/>
          <p:cNvSpPr>
            <a:spLocks noGrp="1"/>
          </p:cNvSpPr>
          <p:nvPr>
            <p:ph sz="quarter" idx="14"/>
          </p:nvPr>
        </p:nvSpPr>
        <p:spPr>
          <a:xfrm>
            <a:off x="4584094" y="1601788"/>
            <a:ext cx="4102705" cy="3962400"/>
          </a:xfrm>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extLst>
      <p:ext uri="{BB962C8B-B14F-4D97-AF65-F5344CB8AC3E}">
        <p14:creationId xmlns:p14="http://schemas.microsoft.com/office/powerpoint/2010/main" val="81688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pic>
        <p:nvPicPr>
          <p:cNvPr id="6" name="Picture 5" descr="power_point_pohja_takakansi-2013-04-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3784"/>
            <a:ext cx="9144000" cy="6858000"/>
          </a:xfrm>
          <a:prstGeom prst="rect">
            <a:avLst/>
          </a:prstGeom>
        </p:spPr>
      </p:pic>
    </p:spTree>
    <p:extLst>
      <p:ext uri="{BB962C8B-B14F-4D97-AF65-F5344CB8AC3E}">
        <p14:creationId xmlns:p14="http://schemas.microsoft.com/office/powerpoint/2010/main" val="12279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sä">
    <p:spTree>
      <p:nvGrpSpPr>
        <p:cNvPr id="1" name=""/>
        <p:cNvGrpSpPr/>
        <p:nvPr/>
      </p:nvGrpSpPr>
      <p:grpSpPr>
        <a:xfrm>
          <a:off x="0" y="0"/>
          <a:ext cx="0" cy="0"/>
          <a:chOff x="0" y="0"/>
          <a:chExt cx="0" cy="0"/>
        </a:xfrm>
      </p:grpSpPr>
      <p:pic>
        <p:nvPicPr>
          <p:cNvPr id="6" name="Picture 5" descr="kesa_joensu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4" cy="6902704"/>
          </a:xfrm>
          <a:prstGeom prst="rect">
            <a:avLst/>
          </a:prstGeom>
        </p:spPr>
      </p:pic>
    </p:spTree>
    <p:extLst>
      <p:ext uri="{BB962C8B-B14F-4D97-AF65-F5344CB8AC3E}">
        <p14:creationId xmlns:p14="http://schemas.microsoft.com/office/powerpoint/2010/main" val="68146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lttuuri_1">
    <p:spTree>
      <p:nvGrpSpPr>
        <p:cNvPr id="1" name=""/>
        <p:cNvGrpSpPr/>
        <p:nvPr/>
      </p:nvGrpSpPr>
      <p:grpSpPr>
        <a:xfrm>
          <a:off x="0" y="0"/>
          <a:ext cx="0" cy="0"/>
          <a:chOff x="0" y="0"/>
          <a:chExt cx="0" cy="0"/>
        </a:xfrm>
      </p:grpSpPr>
      <p:pic>
        <p:nvPicPr>
          <p:cNvPr id="6" name="Picture 5" descr="kulttuuri_joensuu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4" cy="6902704"/>
          </a:xfrm>
          <a:prstGeom prst="rect">
            <a:avLst/>
          </a:prstGeom>
        </p:spPr>
      </p:pic>
    </p:spTree>
    <p:extLst>
      <p:ext uri="{BB962C8B-B14F-4D97-AF65-F5344CB8AC3E}">
        <p14:creationId xmlns:p14="http://schemas.microsoft.com/office/powerpoint/2010/main" val="192600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lttuuri_2">
    <p:spTree>
      <p:nvGrpSpPr>
        <p:cNvPr id="1" name=""/>
        <p:cNvGrpSpPr/>
        <p:nvPr/>
      </p:nvGrpSpPr>
      <p:grpSpPr>
        <a:xfrm>
          <a:off x="0" y="0"/>
          <a:ext cx="0" cy="0"/>
          <a:chOff x="0" y="0"/>
          <a:chExt cx="0" cy="0"/>
        </a:xfrm>
      </p:grpSpPr>
      <p:pic>
        <p:nvPicPr>
          <p:cNvPr id="6" name="Picture 5" descr="Kulttuuri_Joensu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4" cy="6902704"/>
          </a:xfrm>
          <a:prstGeom prst="rect">
            <a:avLst/>
          </a:prstGeom>
        </p:spPr>
      </p:pic>
    </p:spTree>
    <p:extLst>
      <p:ext uri="{BB962C8B-B14F-4D97-AF65-F5344CB8AC3E}">
        <p14:creationId xmlns:p14="http://schemas.microsoft.com/office/powerpoint/2010/main" val="215455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vey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3" cy="6902704"/>
          </a:xfrm>
          <a:prstGeom prst="rect">
            <a:avLst/>
          </a:prstGeom>
        </p:spPr>
      </p:pic>
    </p:spTree>
    <p:extLst>
      <p:ext uri="{BB962C8B-B14F-4D97-AF65-F5344CB8AC3E}">
        <p14:creationId xmlns:p14="http://schemas.microsoft.com/office/powerpoint/2010/main" val="301775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tu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3" cy="6902703"/>
          </a:xfrm>
          <a:prstGeom prst="rect">
            <a:avLst/>
          </a:prstGeom>
        </p:spPr>
      </p:pic>
    </p:spTree>
    <p:extLst>
      <p:ext uri="{BB962C8B-B14F-4D97-AF65-F5344CB8AC3E}">
        <p14:creationId xmlns:p14="http://schemas.microsoft.com/office/powerpoint/2010/main" val="7669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ikunta">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2" cy="6902703"/>
          </a:xfrm>
          <a:prstGeom prst="rect">
            <a:avLst/>
          </a:prstGeom>
        </p:spPr>
      </p:pic>
    </p:spTree>
    <p:extLst>
      <p:ext uri="{BB962C8B-B14F-4D97-AF65-F5344CB8AC3E}">
        <p14:creationId xmlns:p14="http://schemas.microsoft.com/office/powerpoint/2010/main" val="221748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lvi">
    <p:spTree>
      <p:nvGrpSpPr>
        <p:cNvPr id="1" name=""/>
        <p:cNvGrpSpPr/>
        <p:nvPr/>
      </p:nvGrpSpPr>
      <p:grpSpPr>
        <a:xfrm>
          <a:off x="0" y="0"/>
          <a:ext cx="0" cy="0"/>
          <a:chOff x="0" y="0"/>
          <a:chExt cx="0" cy="0"/>
        </a:xfrm>
      </p:grpSpPr>
      <p:pic>
        <p:nvPicPr>
          <p:cNvPr id="7" name="Picture 6" descr="talvi_joensu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62" y="-22352"/>
            <a:ext cx="9196324" cy="6902704"/>
          </a:xfrm>
          <a:prstGeom prst="rect">
            <a:avLst/>
          </a:prstGeom>
        </p:spPr>
      </p:pic>
    </p:spTree>
    <p:extLst>
      <p:ext uri="{BB962C8B-B14F-4D97-AF65-F5344CB8AC3E}">
        <p14:creationId xmlns:p14="http://schemas.microsoft.com/office/powerpoint/2010/main" val="223041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a:xfrm>
            <a:off x="457200" y="1600201"/>
            <a:ext cx="8229600" cy="3957637"/>
          </a:xfrm>
        </p:spPr>
        <p:txBody>
          <a:bodyPr/>
          <a:lstStyle>
            <a:lvl1pPr marL="342900" indent="-342900">
              <a:buSzPct val="100000"/>
              <a:buFontTx/>
              <a:buBlip>
                <a:blip r:embed="rId2"/>
              </a:buBlip>
              <a:defRPr/>
            </a:lvl1pPr>
            <a:lvl2pPr marL="742950" indent="-379413">
              <a:buSzPct val="100000"/>
              <a:buFontTx/>
              <a:buBlip>
                <a:blip r:embed="rId2"/>
              </a:buBlip>
              <a:tabLst>
                <a:tab pos="714375" algn="l"/>
              </a:tabLst>
              <a:defRPr/>
            </a:lvl2pPr>
            <a:lvl3pPr marL="992188" indent="-277813">
              <a:buSzPct val="100000"/>
              <a:buFontTx/>
              <a:buBlip>
                <a:blip r:embed="rId2"/>
              </a:buBlip>
              <a:defRPr sz="2800"/>
            </a:lvl3pPr>
            <a:lvl4pPr marL="1257300" indent="-265113">
              <a:buSzPct val="100000"/>
              <a:buFontTx/>
              <a:buBlip>
                <a:blip r:embed="rId2"/>
              </a:buBlip>
              <a:defRPr sz="2400"/>
            </a:lvl4pPr>
            <a:lvl5pPr marL="1524000" indent="-266700">
              <a:buSzPct val="100000"/>
              <a:buFontTx/>
              <a:buBlip>
                <a:blip r:embed="rId2"/>
              </a:buBlip>
              <a:defRPr sz="2000"/>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D9B89B4B-873E-BE4B-A4D9-7F5CC129128A}" type="datetimeFigureOut">
              <a:rPr lang="fi-FI" smtClean="0"/>
              <a:t>12.6.2018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C5D1AC8-2375-094A-A195-B054C81C2644}" type="slidenum">
              <a:rPr lang="fi-FI" smtClean="0"/>
              <a:t>‹#›</a:t>
            </a:fld>
            <a:endParaRPr lang="fi-FI"/>
          </a:p>
        </p:txBody>
      </p:sp>
    </p:spTree>
    <p:extLst>
      <p:ext uri="{BB962C8B-B14F-4D97-AF65-F5344CB8AC3E}">
        <p14:creationId xmlns:p14="http://schemas.microsoft.com/office/powerpoint/2010/main" val="377920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600201"/>
            <a:ext cx="8229600" cy="3957637"/>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2767391" y="6170787"/>
            <a:ext cx="84908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89B4B-873E-BE4B-A4D9-7F5CC129128A}" type="datetimeFigureOut">
              <a:rPr lang="fi-FI" smtClean="0"/>
              <a:t>12.6.2018</a:t>
            </a:fld>
            <a:endParaRPr lang="fi-FI"/>
          </a:p>
        </p:txBody>
      </p:sp>
      <p:sp>
        <p:nvSpPr>
          <p:cNvPr id="5" name="Alatunnisteen paikkamerkki 4"/>
          <p:cNvSpPr>
            <a:spLocks noGrp="1"/>
          </p:cNvSpPr>
          <p:nvPr>
            <p:ph type="ftr" sz="quarter" idx="3"/>
          </p:nvPr>
        </p:nvSpPr>
        <p:spPr>
          <a:xfrm>
            <a:off x="3616476" y="6170787"/>
            <a:ext cx="26125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6229048" y="6171924"/>
            <a:ext cx="6773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D1AC8-2375-094A-A195-B054C81C2644}" type="slidenum">
              <a:rPr lang="fi-FI" smtClean="0"/>
              <a:t>‹#›</a:t>
            </a:fld>
            <a:endParaRPr lang="fi-FI" dirty="0"/>
          </a:p>
        </p:txBody>
      </p:sp>
    </p:spTree>
    <p:extLst>
      <p:ext uri="{BB962C8B-B14F-4D97-AF65-F5344CB8AC3E}">
        <p14:creationId xmlns:p14="http://schemas.microsoft.com/office/powerpoint/2010/main" val="319941652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9" r:id="rId6"/>
    <p:sldLayoutId id="2147483660" r:id="rId7"/>
    <p:sldLayoutId id="2147483657" r:id="rId8"/>
    <p:sldLayoutId id="2147483650" r:id="rId9"/>
    <p:sldLayoutId id="2147483652" r:id="rId10"/>
    <p:sldLayoutId id="2147483651" r:id="rId11"/>
    <p:sldLayoutId id="2147483658"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b="1" i="0" kern="1200" cap="all">
          <a:solidFill>
            <a:schemeClr val="accent1"/>
          </a:solidFill>
          <a:latin typeface="Corbel"/>
          <a:ea typeface="+mj-ea"/>
          <a:cs typeface="Corbel"/>
        </a:defRPr>
      </a:lvl1pPr>
    </p:titleStyle>
    <p:bodyStyle>
      <a:lvl1pPr marL="342900" indent="-342900" algn="l" defTabSz="457200" rtl="0" eaLnBrk="1" latinLnBrk="0" hangingPunct="1">
        <a:spcBef>
          <a:spcPts val="0"/>
        </a:spcBef>
        <a:buSzPct val="100000"/>
        <a:buFontTx/>
        <a:buBlip>
          <a:blip r:embed="rId15"/>
        </a:buBlip>
        <a:defRPr sz="3000" kern="1200">
          <a:solidFill>
            <a:schemeClr val="tx1"/>
          </a:solidFill>
          <a:latin typeface="+mn-lt"/>
          <a:ea typeface="+mn-ea"/>
          <a:cs typeface="+mn-cs"/>
        </a:defRPr>
      </a:lvl1pPr>
      <a:lvl2pPr marL="714375" indent="-350838" algn="l" defTabSz="457200" rtl="0" eaLnBrk="1" latinLnBrk="0" hangingPunct="1">
        <a:spcBef>
          <a:spcPts val="0"/>
        </a:spcBef>
        <a:buSzPct val="100000"/>
        <a:buFontTx/>
        <a:buBlip>
          <a:blip r:embed="rId15"/>
        </a:buBlip>
        <a:defRPr sz="3000" kern="1200">
          <a:solidFill>
            <a:schemeClr val="tx1"/>
          </a:solidFill>
          <a:latin typeface="+mn-lt"/>
          <a:ea typeface="+mn-ea"/>
          <a:cs typeface="+mn-cs"/>
        </a:defRPr>
      </a:lvl2pPr>
      <a:lvl3pPr marL="1076325" indent="-361950" algn="l" defTabSz="457200" rtl="0" eaLnBrk="1" latinLnBrk="0" hangingPunct="1">
        <a:spcBef>
          <a:spcPts val="0"/>
        </a:spcBef>
        <a:buSzPct val="100000"/>
        <a:buFontTx/>
        <a:buBlip>
          <a:blip r:embed="rId15"/>
        </a:buBlip>
        <a:defRPr sz="3000" kern="1200">
          <a:solidFill>
            <a:schemeClr val="tx1"/>
          </a:solidFill>
          <a:latin typeface="+mn-lt"/>
          <a:ea typeface="+mn-ea"/>
          <a:cs typeface="+mn-cs"/>
        </a:defRPr>
      </a:lvl3pPr>
      <a:lvl4pPr marL="1343025" indent="-266700" algn="l" defTabSz="457200" rtl="0" eaLnBrk="1" latinLnBrk="0" hangingPunct="1">
        <a:spcBef>
          <a:spcPts val="0"/>
        </a:spcBef>
        <a:buSzPct val="100000"/>
        <a:buFontTx/>
        <a:buBlip>
          <a:blip r:embed="rId15"/>
        </a:buBlip>
        <a:defRPr sz="2400" kern="1200">
          <a:solidFill>
            <a:schemeClr val="tx1"/>
          </a:solidFill>
          <a:latin typeface="+mn-lt"/>
          <a:ea typeface="+mn-ea"/>
          <a:cs typeface="+mn-cs"/>
        </a:defRPr>
      </a:lvl4pPr>
      <a:lvl5pPr marL="1608138" indent="-265113" algn="l" defTabSz="457200" rtl="0" eaLnBrk="1" latinLnBrk="0" hangingPunct="1">
        <a:spcBef>
          <a:spcPts val="0"/>
        </a:spcBef>
        <a:buSzPct val="100000"/>
        <a:buFontTx/>
        <a:buBlip>
          <a:blip r:embed="rId15"/>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mailto:hanna.karkkainen@joensuu.fi" TargetMode="External"/><Relationship Id="rId2" Type="http://schemas.openxmlformats.org/officeDocument/2006/relationships/hyperlink" Target="mailto:mervi.kuiri@joensuu.fi"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26749"/>
            <a:ext cx="8297501" cy="3820562"/>
          </a:xfrm>
        </p:spPr>
        <p:txBody>
          <a:bodyPr>
            <a:normAutofit/>
          </a:bodyPr>
          <a:lstStyle/>
          <a:p>
            <a:pPr algn="ctr"/>
            <a:r>
              <a:rPr lang="fi-FI" sz="4400" dirty="0" smtClean="0"/>
              <a:t/>
            </a:r>
            <a:br>
              <a:rPr lang="fi-FI" sz="4400" dirty="0" smtClean="0"/>
            </a:br>
            <a:r>
              <a:rPr lang="fi-FI" sz="4400" dirty="0" smtClean="0"/>
              <a:t>Joensuun kaupungin maahanmuuttajapalvelut </a:t>
            </a:r>
            <a:r>
              <a:rPr lang="fi-FI" sz="4400" dirty="0"/>
              <a:t/>
            </a:r>
            <a:br>
              <a:rPr lang="fi-FI" sz="4400" dirty="0"/>
            </a:br>
            <a:r>
              <a:rPr lang="fi-FI" sz="2200" dirty="0" smtClean="0"/>
              <a:t>koulutus ja työelämä</a:t>
            </a:r>
            <a:r>
              <a:rPr lang="fi-FI" sz="4400" dirty="0"/>
              <a:t/>
            </a:r>
            <a:br>
              <a:rPr lang="fi-FI" sz="4400" dirty="0"/>
            </a:br>
            <a:r>
              <a:rPr lang="fi-FI" sz="4400" dirty="0" smtClean="0"/>
              <a:t/>
            </a:r>
            <a:br>
              <a:rPr lang="fi-FI" sz="4400" dirty="0" smtClean="0"/>
            </a:br>
            <a:r>
              <a:rPr lang="fi-FI" sz="4400" dirty="0" smtClean="0"/>
              <a:t>8.6.2018</a:t>
            </a:r>
            <a:endParaRPr lang="en-US" sz="4400" dirty="0"/>
          </a:p>
        </p:txBody>
      </p:sp>
      <p:sp>
        <p:nvSpPr>
          <p:cNvPr id="5" name="Content Placeholder 4"/>
          <p:cNvSpPr>
            <a:spLocks noGrp="1"/>
          </p:cNvSpPr>
          <p:nvPr>
            <p:ph idx="1"/>
          </p:nvPr>
        </p:nvSpPr>
        <p:spPr>
          <a:xfrm>
            <a:off x="457200" y="3947311"/>
            <a:ext cx="8229600" cy="1197776"/>
          </a:xfrm>
        </p:spPr>
        <p:txBody>
          <a:bodyPr>
            <a:normAutofit/>
          </a:bodyPr>
          <a:lstStyle/>
          <a:p>
            <a:pPr lvl="0" indent="-216000" algn="ctr">
              <a:spcAft>
                <a:spcPts val="0"/>
              </a:spcAft>
            </a:pPr>
            <a:endParaRPr lang="fi-FI" sz="2400" dirty="0" smtClean="0"/>
          </a:p>
          <a:p>
            <a:pPr lvl="0" indent="-216000" algn="ctr">
              <a:spcAft>
                <a:spcPts val="0"/>
              </a:spcAft>
            </a:pPr>
            <a:r>
              <a:rPr lang="fi-FI" sz="2400" b="1" dirty="0" smtClean="0"/>
              <a:t>Palveluneuvoja (kotouttamisohjaaja) </a:t>
            </a:r>
          </a:p>
          <a:p>
            <a:pPr lvl="0" indent="-216000" algn="ctr">
              <a:spcAft>
                <a:spcPts val="0"/>
              </a:spcAft>
            </a:pPr>
            <a:r>
              <a:rPr lang="fi-FI" sz="2400" b="1" dirty="0" smtClean="0"/>
              <a:t>Hanna Kärkkäinen</a:t>
            </a:r>
          </a:p>
        </p:txBody>
      </p:sp>
    </p:spTree>
    <p:extLst>
      <p:ext uri="{BB962C8B-B14F-4D97-AF65-F5344CB8AC3E}">
        <p14:creationId xmlns:p14="http://schemas.microsoft.com/office/powerpoint/2010/main" val="7735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448843"/>
          </a:xfrm>
        </p:spPr>
        <p:txBody>
          <a:bodyPr>
            <a:normAutofit fontScale="90000"/>
          </a:bodyPr>
          <a:lstStyle/>
          <a:p>
            <a:r>
              <a:rPr lang="fi-FI" dirty="0" smtClean="0"/>
              <a:t>Lopuksi</a:t>
            </a:r>
            <a:endParaRPr lang="fi-FI" dirty="0"/>
          </a:p>
        </p:txBody>
      </p:sp>
      <p:sp>
        <p:nvSpPr>
          <p:cNvPr id="3" name="Sisällön paikkamerkki 2"/>
          <p:cNvSpPr>
            <a:spLocks noGrp="1"/>
          </p:cNvSpPr>
          <p:nvPr>
            <p:ph idx="1"/>
          </p:nvPr>
        </p:nvSpPr>
        <p:spPr>
          <a:xfrm>
            <a:off x="457200" y="1005840"/>
            <a:ext cx="8229600" cy="4551999"/>
          </a:xfrm>
        </p:spPr>
        <p:txBody>
          <a:bodyPr>
            <a:noAutofit/>
          </a:bodyPr>
          <a:lstStyle/>
          <a:p>
            <a:r>
              <a:rPr lang="fi-FI" sz="2300" dirty="0" smtClean="0"/>
              <a:t>Se, kuinka viestimme ja hoidamme maahanmuuttajiin liittyvän työn, näkyy myös kaupunkilaisten kokemana turvallisuutena.</a:t>
            </a:r>
          </a:p>
          <a:p>
            <a:r>
              <a:rPr lang="fi-FI" sz="2300" dirty="0" smtClean="0"/>
              <a:t>Joensuu on kansainvälinen kaupunki. Täällä on tehty hyvää työtä ja valintoja Joensuu-brändin eteen kasvusopimuksen myötä. </a:t>
            </a:r>
          </a:p>
          <a:p>
            <a:r>
              <a:rPr lang="fi-FI" sz="2300" dirty="0" smtClean="0"/>
              <a:t>Toive, että maahanmuuttajatyö linkittyy myös kansainvälisyyteen, kansainvälisiin osaajiin, elinvoimaan ja yhdessä tekemiseen; ei marginaaliryhmiin.</a:t>
            </a:r>
          </a:p>
          <a:p>
            <a:r>
              <a:rPr lang="fi-FI" sz="2300" dirty="0" smtClean="0"/>
              <a:t>Nostetaan esille, että Joensuun kaupungissa arvostamme ja panostamme kotoutumisen alkuvaiheeseen ja siihen tarvittavaan osaamiseen. </a:t>
            </a:r>
          </a:p>
          <a:p>
            <a:r>
              <a:rPr lang="fi-FI" sz="2300" dirty="0" smtClean="0"/>
              <a:t>Maahanmuuttajatyöllä on rajapinta sosiaalipalveluiden ja työllisyyden kanssa, mutta kaiken pohjana on hyvinvointi.</a:t>
            </a:r>
          </a:p>
          <a:p>
            <a:pPr marL="0" indent="0">
              <a:buNone/>
            </a:pPr>
            <a:endParaRPr lang="fi-FI" sz="2400" dirty="0"/>
          </a:p>
        </p:txBody>
      </p:sp>
    </p:spTree>
    <p:extLst>
      <p:ext uri="{BB962C8B-B14F-4D97-AF65-F5344CB8AC3E}">
        <p14:creationId xmlns:p14="http://schemas.microsoft.com/office/powerpoint/2010/main" val="14205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a:xfrm>
            <a:off x="457200" y="512467"/>
            <a:ext cx="8229600" cy="5045372"/>
          </a:xfrm>
        </p:spPr>
        <p:txBody>
          <a:bodyPr>
            <a:normAutofit fontScale="92500" lnSpcReduction="10000"/>
          </a:bodyPr>
          <a:lstStyle/>
          <a:p>
            <a:pPr marL="0" indent="0" algn="ctr">
              <a:buNone/>
            </a:pPr>
            <a:r>
              <a:rPr lang="fi-FI" sz="4800" dirty="0" smtClean="0"/>
              <a:t>	</a:t>
            </a:r>
            <a:r>
              <a:rPr lang="fi-FI" sz="4800" b="1" dirty="0" smtClean="0"/>
              <a:t>KIITOS!</a:t>
            </a:r>
          </a:p>
          <a:p>
            <a:pPr marL="0" indent="0" algn="ctr">
              <a:buNone/>
            </a:pPr>
            <a:endParaRPr lang="fi-FI" b="1" dirty="0"/>
          </a:p>
          <a:p>
            <a:pPr marL="0" indent="0" algn="ctr">
              <a:buNone/>
            </a:pPr>
            <a:r>
              <a:rPr lang="fi-FI" b="1" dirty="0" smtClean="0"/>
              <a:t>Lisätietoja tarvittaessa:</a:t>
            </a:r>
          </a:p>
          <a:p>
            <a:pPr marL="0" indent="0" algn="ctr">
              <a:buNone/>
            </a:pPr>
            <a:r>
              <a:rPr lang="fi-FI" b="1" dirty="0" smtClean="0"/>
              <a:t>Mervi Kuiri</a:t>
            </a:r>
          </a:p>
          <a:p>
            <a:pPr marL="0" indent="0" algn="ctr">
              <a:buNone/>
            </a:pPr>
            <a:r>
              <a:rPr lang="fi-FI" b="1" dirty="0" smtClean="0"/>
              <a:t>Kotouttamispäällikkö</a:t>
            </a:r>
          </a:p>
          <a:p>
            <a:pPr marL="0" indent="0" algn="ctr">
              <a:buNone/>
            </a:pPr>
            <a:r>
              <a:rPr lang="fi-FI" b="1" dirty="0" smtClean="0">
                <a:hlinkClick r:id="rId2"/>
              </a:rPr>
              <a:t>mervi.kuiri@joensuu.fi</a:t>
            </a:r>
            <a:endParaRPr lang="fi-FI" b="1" dirty="0" smtClean="0"/>
          </a:p>
          <a:p>
            <a:pPr marL="0" indent="0" algn="ctr">
              <a:buNone/>
            </a:pPr>
            <a:r>
              <a:rPr lang="fi-FI" b="1" dirty="0" smtClean="0"/>
              <a:t>050-4772874</a:t>
            </a:r>
          </a:p>
          <a:p>
            <a:pPr marL="0" indent="0" algn="ctr">
              <a:buNone/>
            </a:pPr>
            <a:endParaRPr lang="fi-FI" b="1" dirty="0"/>
          </a:p>
          <a:p>
            <a:pPr marL="0" indent="0" algn="ctr">
              <a:buNone/>
            </a:pPr>
            <a:r>
              <a:rPr lang="fi-FI" b="1" dirty="0" smtClean="0"/>
              <a:t>Hanna Kärkkäinen </a:t>
            </a:r>
          </a:p>
          <a:p>
            <a:pPr marL="0" indent="0" algn="ctr">
              <a:buNone/>
            </a:pPr>
            <a:r>
              <a:rPr lang="fi-FI" b="1" dirty="0" smtClean="0"/>
              <a:t>Kotouttamisohjaaja</a:t>
            </a:r>
          </a:p>
          <a:p>
            <a:pPr marL="0" indent="0" algn="ctr">
              <a:buNone/>
            </a:pPr>
            <a:r>
              <a:rPr lang="fi-FI" b="1" dirty="0" smtClean="0">
                <a:hlinkClick r:id="rId3"/>
              </a:rPr>
              <a:t>hanna.karkkainen@joensuu.fi</a:t>
            </a:r>
            <a:endParaRPr lang="fi-FI" b="1" dirty="0" smtClean="0"/>
          </a:p>
          <a:p>
            <a:pPr marL="0" indent="0" algn="ctr">
              <a:buNone/>
            </a:pPr>
            <a:r>
              <a:rPr lang="fi-FI" b="1" dirty="0" smtClean="0"/>
              <a:t>050-5983475</a:t>
            </a:r>
            <a:endParaRPr lang="fi-FI" b="1" dirty="0"/>
          </a:p>
        </p:txBody>
      </p:sp>
    </p:spTree>
    <p:extLst>
      <p:ext uri="{BB962C8B-B14F-4D97-AF65-F5344CB8AC3E}">
        <p14:creationId xmlns:p14="http://schemas.microsoft.com/office/powerpoint/2010/main" val="2576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713433" y="0"/>
            <a:ext cx="7988439" cy="1155560"/>
          </a:xfrm>
          <a:ln w="12700">
            <a:noFill/>
          </a:ln>
          <a:effectLst>
            <a:outerShdw blurRad="50800" dist="25400" dir="2700000" algn="tl" rotWithShape="0">
              <a:prstClr val="black">
                <a:alpha val="40000"/>
              </a:prstClr>
            </a:outerShdw>
          </a:effectLst>
        </p:spPr>
        <p:txBody>
          <a:bodyPr>
            <a:noAutofit/>
          </a:bodyPr>
          <a:lstStyle/>
          <a:p>
            <a:r>
              <a:rPr lang="fi-FI" sz="2000" dirty="0"/>
              <a:t>Kieli- ja kulttuuriryhmien opetusjärjestelyt </a:t>
            </a:r>
            <a:r>
              <a:rPr lang="fi-FI" sz="2000" dirty="0" err="1" smtClean="0"/>
              <a:t>joensuussa</a:t>
            </a:r>
            <a:r>
              <a:rPr lang="fi-FI" sz="2000" dirty="0" smtClean="0"/>
              <a:t> (maria pikkarainen)</a:t>
            </a:r>
            <a:endParaRPr lang="fi-FI" sz="2000" dirty="0"/>
          </a:p>
        </p:txBody>
      </p:sp>
      <p:sp>
        <p:nvSpPr>
          <p:cNvPr id="3" name="Sisällön paikkamerkki 2"/>
          <p:cNvSpPr>
            <a:spLocks noGrp="1"/>
          </p:cNvSpPr>
          <p:nvPr>
            <p:ph idx="1"/>
          </p:nvPr>
        </p:nvSpPr>
        <p:spPr>
          <a:xfrm>
            <a:off x="0" y="1286188"/>
            <a:ext cx="9143999" cy="5129851"/>
          </a:xfrm>
        </p:spPr>
        <p:txBody>
          <a:bodyPr>
            <a:normAutofit/>
          </a:bodyPr>
          <a:lstStyle/>
          <a:p>
            <a:pPr lvl="1">
              <a:spcBef>
                <a:spcPts val="900"/>
              </a:spcBef>
            </a:pPr>
            <a:r>
              <a:rPr lang="fi-FI" sz="1800" b="1" dirty="0">
                <a:latin typeface="Calibri" panose="020F0502020204030204" pitchFamily="34" charset="0"/>
                <a:cs typeface="Calibri" panose="020F0502020204030204" pitchFamily="34" charset="0"/>
              </a:rPr>
              <a:t>Perusopetukseen valmistava (PEVA): </a:t>
            </a:r>
            <a:r>
              <a:rPr lang="fi-FI" sz="1800" dirty="0">
                <a:latin typeface="Calibri" panose="020F0502020204030204" pitchFamily="34" charset="0"/>
                <a:cs typeface="Calibri" panose="020F0502020204030204" pitchFamily="34" charset="0"/>
              </a:rPr>
              <a:t>Ryhmämuotoista opetusta kahdessa eri alakoulussa (3 ryhmää) ja yksi yläkouluikäisten ryhmä. </a:t>
            </a:r>
            <a:r>
              <a:rPr lang="fi-FI" sz="1800" dirty="0" err="1">
                <a:latin typeface="Calibri" panose="020F0502020204030204" pitchFamily="34" charset="0"/>
                <a:cs typeface="Calibri" panose="020F0502020204030204" pitchFamily="34" charset="0"/>
              </a:rPr>
              <a:t>Inklusiivista</a:t>
            </a:r>
            <a:r>
              <a:rPr lang="fi-FI" sz="1800" dirty="0">
                <a:latin typeface="Calibri" panose="020F0502020204030204" pitchFamily="34" charset="0"/>
                <a:cs typeface="Calibri" panose="020F0502020204030204" pitchFamily="34" charset="0"/>
              </a:rPr>
              <a:t> valmistavaa opetusta omassa lähipäiväkodissa tai -koulussa  lukuvuonna 2017-2018 seitsemässä eri  koulussa ja kahdeksassa eri päiväkodissa. </a:t>
            </a:r>
          </a:p>
          <a:p>
            <a:pPr lvl="1">
              <a:spcBef>
                <a:spcPts val="900"/>
              </a:spcBef>
            </a:pPr>
            <a:r>
              <a:rPr lang="fi-FI" sz="1800" b="1" dirty="0">
                <a:latin typeface="Calibri" panose="020F0502020204030204" pitchFamily="34" charset="0"/>
                <a:cs typeface="Calibri" panose="020F0502020204030204" pitchFamily="34" charset="0"/>
              </a:rPr>
              <a:t>Suomi toisena kielenä – opetus (S2) </a:t>
            </a:r>
            <a:r>
              <a:rPr lang="fi-FI" sz="1800" dirty="0">
                <a:latin typeface="Calibri" panose="020F0502020204030204" pitchFamily="34" charset="0"/>
                <a:cs typeface="Calibri" panose="020F0502020204030204" pitchFamily="34" charset="0"/>
              </a:rPr>
              <a:t>perusopetuksessa tai lukiossa oleville oppilaille. </a:t>
            </a:r>
            <a:r>
              <a:rPr lang="fi-FI" sz="1800" dirty="0">
                <a:latin typeface="Corbel" panose="020B0503020204020204" pitchFamily="34" charset="0"/>
              </a:rPr>
              <a:t>Opiskellaan osin eriytetyissä pienryhmissä, osin muun luokan kanssa suomen kielen ja kirjallisuuden –tunneilla. Takautuva valtionavustus oppilasryhmille- keskitetty haku koulutuspalvelujen hallinnon kautta.</a:t>
            </a:r>
          </a:p>
          <a:p>
            <a:pPr lvl="1">
              <a:spcBef>
                <a:spcPts val="900"/>
              </a:spcBef>
            </a:pPr>
            <a:r>
              <a:rPr lang="fi-FI" sz="1800" b="1" dirty="0">
                <a:latin typeface="Calibri" panose="020F0502020204030204" pitchFamily="34" charset="0"/>
                <a:cs typeface="Calibri" panose="020F0502020204030204" pitchFamily="34" charset="0"/>
              </a:rPr>
              <a:t>Muun opetuksen tuki: </a:t>
            </a:r>
            <a:r>
              <a:rPr lang="fi-FI" sz="1800" dirty="0">
                <a:latin typeface="Calibri" panose="020F0502020204030204" pitchFamily="34" charset="0"/>
                <a:cs typeface="Calibri" panose="020F0502020204030204" pitchFamily="34" charset="0"/>
              </a:rPr>
              <a:t>Tukea eri oppiaineissa voi saada suomeksi ja osalla oppilaan äidinkielistä -&gt; Joensuussa esim. venäjä, arabia, </a:t>
            </a:r>
            <a:r>
              <a:rPr lang="fi-FI" sz="1800" dirty="0" err="1">
                <a:latin typeface="Calibri" panose="020F0502020204030204" pitchFamily="34" charset="0"/>
                <a:cs typeface="Calibri" panose="020F0502020204030204" pitchFamily="34" charset="0"/>
              </a:rPr>
              <a:t>kurmanchi</a:t>
            </a:r>
            <a:r>
              <a:rPr lang="fi-FI" sz="1800" dirty="0">
                <a:latin typeface="Calibri" panose="020F0502020204030204" pitchFamily="34" charset="0"/>
                <a:cs typeface="Calibri" panose="020F0502020204030204" pitchFamily="34" charset="0"/>
              </a:rPr>
              <a:t>, somali</a:t>
            </a:r>
            <a:r>
              <a:rPr lang="fi-FI" sz="1800" dirty="0" smtClean="0">
                <a:latin typeface="Calibri" panose="020F0502020204030204" pitchFamily="34" charset="0"/>
                <a:cs typeface="Calibri" panose="020F0502020204030204" pitchFamily="34" charset="0"/>
              </a:rPr>
              <a:t>, italia</a:t>
            </a:r>
            <a:r>
              <a:rPr lang="fi-FI" sz="1800" dirty="0">
                <a:latin typeface="Calibri" panose="020F0502020204030204" pitchFamily="34" charset="0"/>
                <a:cs typeface="Calibri" panose="020F0502020204030204" pitchFamily="34" charset="0"/>
              </a:rPr>
              <a:t>, thai. Takautuva valtionavustus.</a:t>
            </a:r>
          </a:p>
          <a:p>
            <a:pPr lvl="1">
              <a:spcBef>
                <a:spcPts val="900"/>
              </a:spcBef>
            </a:pPr>
            <a:r>
              <a:rPr lang="fi-FI" sz="1800" b="1" dirty="0">
                <a:latin typeface="Calibri" panose="020F0502020204030204" pitchFamily="34" charset="0"/>
                <a:cs typeface="Calibri" panose="020F0502020204030204" pitchFamily="34" charset="0"/>
              </a:rPr>
              <a:t>Oman äidinkielen tai ylläpitokielen opetus. </a:t>
            </a:r>
            <a:r>
              <a:rPr lang="fi-FI" sz="1800" dirty="0">
                <a:latin typeface="Calibri" panose="020F0502020204030204" pitchFamily="34" charset="0"/>
                <a:cs typeface="Calibri" panose="020F0502020204030204" pitchFamily="34" charset="0"/>
              </a:rPr>
              <a:t>Eri koulujen oppilaat voivat osallistua yhdistettyihin ryhmiin. Joensuussa opetusta nyt arabiassa, venäjässä, bengalissa, englannissa, italiassa ja saksan kielessä. </a:t>
            </a:r>
            <a:endParaRPr lang="fi-FI"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4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274002"/>
          </a:xfrm>
        </p:spPr>
        <p:txBody>
          <a:bodyPr>
            <a:normAutofit fontScale="90000"/>
          </a:bodyPr>
          <a:lstStyle/>
          <a:p>
            <a:r>
              <a:rPr lang="fi-FI" dirty="0" smtClean="0"/>
              <a:t> </a:t>
            </a:r>
            <a:endParaRPr lang="fi-FI" dirty="0"/>
          </a:p>
        </p:txBody>
      </p:sp>
      <p:sp>
        <p:nvSpPr>
          <p:cNvPr id="3" name="Sisällön paikkamerkki 2"/>
          <p:cNvSpPr>
            <a:spLocks noGrp="1"/>
          </p:cNvSpPr>
          <p:nvPr>
            <p:ph idx="1"/>
          </p:nvPr>
        </p:nvSpPr>
        <p:spPr>
          <a:xfrm>
            <a:off x="0" y="432080"/>
            <a:ext cx="9006840" cy="5125760"/>
          </a:xfrm>
        </p:spPr>
        <p:txBody>
          <a:bodyPr>
            <a:noAutofit/>
          </a:bodyPr>
          <a:lstStyle/>
          <a:p>
            <a:pPr lvl="1">
              <a:spcBef>
                <a:spcPts val="900"/>
              </a:spcBef>
            </a:pPr>
            <a:r>
              <a:rPr lang="fi-FI" sz="1800" b="1" dirty="0">
                <a:latin typeface="Calibri" panose="020F0502020204030204" pitchFamily="34" charset="0"/>
                <a:cs typeface="Calibri" panose="020F0502020204030204" pitchFamily="34" charset="0"/>
              </a:rPr>
              <a:t>Kymppi</a:t>
            </a:r>
            <a:r>
              <a:rPr lang="fi-FI" sz="1800" dirty="0">
                <a:latin typeface="Calibri" panose="020F0502020204030204" pitchFamily="34" charset="0"/>
                <a:cs typeface="Calibri" panose="020F0502020204030204" pitchFamily="34" charset="0"/>
              </a:rPr>
              <a:t>: Yhden vuoden lisäopetus perusopetuksen suorittaneille nuorille. Suomalaisille ja maahanmuuttajille. Lisäopetukseen voidaan ottaa nuori, joka on saanut perusopetuksen päättötodistuksen samana tai edellisenä vuonna</a:t>
            </a:r>
            <a:r>
              <a:rPr lang="fi-FI" sz="1100" dirty="0">
                <a:latin typeface="Calibri" panose="020F0502020204030204" pitchFamily="34" charset="0"/>
                <a:cs typeface="Calibri" panose="020F0502020204030204" pitchFamily="34" charset="0"/>
              </a:rPr>
              <a:t>. </a:t>
            </a:r>
            <a:endParaRPr lang="fi-FI" sz="1800" b="1" dirty="0" smtClean="0">
              <a:cs typeface="Calibri" panose="020F0502020204030204" pitchFamily="34" charset="0"/>
            </a:endParaRPr>
          </a:p>
          <a:p>
            <a:pPr lvl="1">
              <a:spcBef>
                <a:spcPts val="900"/>
              </a:spcBef>
            </a:pPr>
            <a:r>
              <a:rPr lang="fi-FI" sz="1800" b="1" dirty="0" smtClean="0">
                <a:cs typeface="Calibri" panose="020F0502020204030204" pitchFamily="34" charset="0"/>
              </a:rPr>
              <a:t>LUVA</a:t>
            </a:r>
            <a:r>
              <a:rPr lang="fi-FI" sz="1800" dirty="0">
                <a:cs typeface="Calibri" panose="020F0502020204030204" pitchFamily="34" charset="0"/>
              </a:rPr>
              <a:t>: Lukiokoulutukseen valmistava opetus maahanmuuttajille ja vieraskielisille nuorille ja aikuisille. Tavoitteena antaa kielelliset ja muut valmiudet lukiokoulutukseen siirtymiseen. </a:t>
            </a:r>
          </a:p>
          <a:p>
            <a:pPr lvl="1">
              <a:spcBef>
                <a:spcPts val="900"/>
              </a:spcBef>
            </a:pPr>
            <a:r>
              <a:rPr lang="fi-FI" sz="1800" b="1" dirty="0">
                <a:cs typeface="Calibri" panose="020F0502020204030204" pitchFamily="34" charset="0"/>
              </a:rPr>
              <a:t>Luku- ja kirjoitustaidottomien opetus</a:t>
            </a:r>
            <a:r>
              <a:rPr lang="fi-FI" sz="1800" dirty="0">
                <a:cs typeface="Calibri" panose="020F0502020204030204" pitchFamily="34" charset="0"/>
              </a:rPr>
              <a:t>: </a:t>
            </a:r>
            <a:r>
              <a:rPr lang="sv-SE" sz="1800" kern="0" dirty="0" err="1">
                <a:solidFill>
                  <a:srgbClr val="000000"/>
                </a:solidFill>
                <a:cs typeface="Calibri" panose="020F0502020204030204" pitchFamily="34" charset="0"/>
              </a:rPr>
              <a:t>Alkukartoitus</a:t>
            </a:r>
            <a:r>
              <a:rPr lang="sv-SE" sz="1800" kern="0" dirty="0">
                <a:solidFill>
                  <a:srgbClr val="000000"/>
                </a:solidFill>
                <a:cs typeface="Calibri" panose="020F0502020204030204" pitchFamily="34" charset="0"/>
              </a:rPr>
              <a:t>: </a:t>
            </a:r>
            <a:r>
              <a:rPr lang="sv-SE" sz="1800" kern="0" dirty="0" err="1">
                <a:solidFill>
                  <a:srgbClr val="000000"/>
                </a:solidFill>
                <a:cs typeface="Calibri" panose="020F0502020204030204" pitchFamily="34" charset="0"/>
              </a:rPr>
              <a:t>Primaarilukutaidottomat</a:t>
            </a:r>
            <a:r>
              <a:rPr lang="sv-SE" sz="1800" kern="0" dirty="0">
                <a:solidFill>
                  <a:srgbClr val="000000"/>
                </a:solidFill>
                <a:cs typeface="Calibri" panose="020F0502020204030204" pitchFamily="34" charset="0"/>
              </a:rPr>
              <a:t>, </a:t>
            </a:r>
            <a:r>
              <a:rPr lang="sv-SE" sz="1800" kern="0" dirty="0" err="1">
                <a:solidFill>
                  <a:srgbClr val="000000"/>
                </a:solidFill>
                <a:cs typeface="Calibri" panose="020F0502020204030204" pitchFamily="34" charset="0"/>
              </a:rPr>
              <a:t>sekundaarilukutaitoiset</a:t>
            </a:r>
            <a:r>
              <a:rPr lang="sv-SE" sz="1800" kern="0" dirty="0">
                <a:solidFill>
                  <a:srgbClr val="000000"/>
                </a:solidFill>
                <a:cs typeface="Calibri" panose="020F0502020204030204" pitchFamily="34" charset="0"/>
              </a:rPr>
              <a:t> ja </a:t>
            </a:r>
            <a:r>
              <a:rPr lang="sv-SE" sz="1800" kern="0" dirty="0" err="1">
                <a:solidFill>
                  <a:srgbClr val="000000"/>
                </a:solidFill>
                <a:cs typeface="Calibri" panose="020F0502020204030204" pitchFamily="34" charset="0"/>
              </a:rPr>
              <a:t>semilukutaitoiset</a:t>
            </a:r>
            <a:r>
              <a:rPr lang="sv-SE" sz="1800" kern="0" dirty="0">
                <a:solidFill>
                  <a:srgbClr val="000000"/>
                </a:solidFill>
                <a:cs typeface="Calibri" panose="020F0502020204030204" pitchFamily="34" charset="0"/>
              </a:rPr>
              <a:t>.  </a:t>
            </a:r>
            <a:r>
              <a:rPr lang="sv-SE" sz="1800" dirty="0" err="1">
                <a:cs typeface="Calibri" panose="020F0502020204030204" pitchFamily="34" charset="0"/>
              </a:rPr>
              <a:t>Perusopetusta</a:t>
            </a:r>
            <a:r>
              <a:rPr lang="sv-SE" sz="1800" dirty="0">
                <a:cs typeface="Calibri" panose="020F0502020204030204" pitchFamily="34" charset="0"/>
              </a:rPr>
              <a:t> </a:t>
            </a:r>
            <a:r>
              <a:rPr lang="sv-SE" sz="1800" dirty="0" err="1">
                <a:cs typeface="Calibri" panose="020F0502020204030204" pitchFamily="34" charset="0"/>
              </a:rPr>
              <a:t>vailla</a:t>
            </a:r>
            <a:r>
              <a:rPr lang="sv-SE" sz="1800" dirty="0">
                <a:cs typeface="Calibri" panose="020F0502020204030204" pitchFamily="34" charset="0"/>
              </a:rPr>
              <a:t> </a:t>
            </a:r>
            <a:r>
              <a:rPr lang="sv-SE" sz="1800" dirty="0" err="1">
                <a:cs typeface="Calibri" panose="020F0502020204030204" pitchFamily="34" charset="0"/>
              </a:rPr>
              <a:t>olevat</a:t>
            </a:r>
            <a:r>
              <a:rPr lang="sv-SE" sz="1800" dirty="0">
                <a:cs typeface="Calibri" panose="020F0502020204030204" pitchFamily="34" charset="0"/>
              </a:rPr>
              <a:t> ja </a:t>
            </a:r>
            <a:r>
              <a:rPr lang="sv-SE" sz="1800" dirty="0" err="1">
                <a:cs typeface="Calibri" panose="020F0502020204030204" pitchFamily="34" charset="0"/>
              </a:rPr>
              <a:t>perusopetukseen</a:t>
            </a:r>
            <a:r>
              <a:rPr lang="sv-SE" sz="1800" dirty="0">
                <a:cs typeface="Calibri" panose="020F0502020204030204" pitchFamily="34" charset="0"/>
              </a:rPr>
              <a:t> </a:t>
            </a:r>
            <a:r>
              <a:rPr lang="sv-SE" sz="1800" dirty="0" err="1">
                <a:cs typeface="Calibri" panose="020F0502020204030204" pitchFamily="34" charset="0"/>
              </a:rPr>
              <a:t>tähtäävät</a:t>
            </a:r>
            <a:r>
              <a:rPr lang="sv-SE" sz="1800" dirty="0">
                <a:cs typeface="Calibri" panose="020F0502020204030204" pitchFamily="34" charset="0"/>
              </a:rPr>
              <a:t> -&gt; </a:t>
            </a:r>
            <a:r>
              <a:rPr lang="sv-SE" sz="1800" dirty="0" err="1">
                <a:cs typeface="Calibri" panose="020F0502020204030204" pitchFamily="34" charset="0"/>
              </a:rPr>
              <a:t>uudistunut</a:t>
            </a:r>
            <a:r>
              <a:rPr lang="sv-SE" sz="1800" dirty="0">
                <a:cs typeface="Calibri" panose="020F0502020204030204" pitchFamily="34" charset="0"/>
              </a:rPr>
              <a:t> </a:t>
            </a:r>
            <a:r>
              <a:rPr lang="sv-SE" sz="1800" dirty="0" err="1">
                <a:cs typeface="Calibri" panose="020F0502020204030204" pitchFamily="34" charset="0"/>
              </a:rPr>
              <a:t>aikuisten</a:t>
            </a:r>
            <a:r>
              <a:rPr lang="sv-SE" sz="1800" dirty="0">
                <a:cs typeface="Calibri" panose="020F0502020204030204" pitchFamily="34" charset="0"/>
              </a:rPr>
              <a:t> </a:t>
            </a:r>
            <a:r>
              <a:rPr lang="sv-SE" sz="1800" dirty="0" err="1">
                <a:cs typeface="Calibri" panose="020F0502020204030204" pitchFamily="34" charset="0"/>
              </a:rPr>
              <a:t>perusopetus</a:t>
            </a:r>
            <a:r>
              <a:rPr lang="sv-SE" sz="1800" dirty="0">
                <a:cs typeface="Calibri" panose="020F0502020204030204" pitchFamily="34" charset="0"/>
              </a:rPr>
              <a:t> tai </a:t>
            </a:r>
            <a:r>
              <a:rPr lang="sv-SE" sz="1800" dirty="0" err="1">
                <a:cs typeface="Calibri" panose="020F0502020204030204" pitchFamily="34" charset="0"/>
              </a:rPr>
              <a:t>perusopetuksen</a:t>
            </a:r>
            <a:r>
              <a:rPr lang="sv-SE" sz="1800" dirty="0">
                <a:cs typeface="Calibri" panose="020F0502020204030204" pitchFamily="34" charset="0"/>
              </a:rPr>
              <a:t> </a:t>
            </a:r>
            <a:r>
              <a:rPr lang="sv-SE" sz="1800" dirty="0" err="1">
                <a:cs typeface="Calibri" panose="020F0502020204030204" pitchFamily="34" charset="0"/>
              </a:rPr>
              <a:t>aineopinnot</a:t>
            </a:r>
            <a:r>
              <a:rPr lang="sv-SE" sz="1800" dirty="0">
                <a:cs typeface="Calibri" panose="020F0502020204030204" pitchFamily="34" charset="0"/>
              </a:rPr>
              <a:t>.</a:t>
            </a:r>
            <a:r>
              <a:rPr lang="fi-FI" sz="1800" dirty="0">
                <a:cs typeface="Calibri" panose="020F0502020204030204" pitchFamily="34" charset="0"/>
              </a:rPr>
              <a:t>  Vapaan </a:t>
            </a:r>
            <a:r>
              <a:rPr lang="fi-FI" sz="1800" dirty="0" err="1">
                <a:cs typeface="Calibri" panose="020F0502020204030204" pitchFamily="34" charset="0"/>
              </a:rPr>
              <a:t>sivistyön</a:t>
            </a:r>
            <a:r>
              <a:rPr lang="fi-FI" sz="1800" dirty="0">
                <a:cs typeface="Calibri" panose="020F0502020204030204" pitchFamily="34" charset="0"/>
              </a:rPr>
              <a:t> uusi koulutustehtävä-&gt;  </a:t>
            </a:r>
            <a:r>
              <a:rPr lang="sv-SE" sz="1800" dirty="0" err="1">
                <a:cs typeface="Calibri" panose="020F0502020204030204" pitchFamily="34" charset="0"/>
              </a:rPr>
              <a:t>joustavia</a:t>
            </a:r>
            <a:r>
              <a:rPr lang="sv-SE" sz="1800" dirty="0">
                <a:cs typeface="Calibri" panose="020F0502020204030204" pitchFamily="34" charset="0"/>
              </a:rPr>
              <a:t> </a:t>
            </a:r>
            <a:r>
              <a:rPr lang="sv-SE" sz="1800" dirty="0" err="1">
                <a:cs typeface="Calibri" panose="020F0502020204030204" pitchFamily="34" charset="0"/>
              </a:rPr>
              <a:t>koulutusmalleja</a:t>
            </a:r>
            <a:r>
              <a:rPr lang="sv-SE" sz="1800" dirty="0">
                <a:cs typeface="Calibri" panose="020F0502020204030204" pitchFamily="34" charset="0"/>
              </a:rPr>
              <a:t> </a:t>
            </a:r>
            <a:r>
              <a:rPr lang="sv-SE" sz="1800" dirty="0" err="1">
                <a:cs typeface="Calibri" panose="020F0502020204030204" pitchFamily="34" charset="0"/>
              </a:rPr>
              <a:t>edellyttävät</a:t>
            </a:r>
            <a:r>
              <a:rPr lang="sv-SE" sz="1800" dirty="0">
                <a:cs typeface="Calibri" panose="020F0502020204030204" pitchFamily="34" charset="0"/>
              </a:rPr>
              <a:t> ja </a:t>
            </a:r>
            <a:r>
              <a:rPr lang="sv-SE" sz="1800" dirty="0" err="1">
                <a:cs typeface="Calibri" panose="020F0502020204030204" pitchFamily="34" charset="0"/>
              </a:rPr>
              <a:t>kotivanhemmat</a:t>
            </a:r>
            <a:r>
              <a:rPr lang="sv-SE" sz="1800" dirty="0">
                <a:cs typeface="Calibri" panose="020F0502020204030204" pitchFamily="34" charset="0"/>
              </a:rPr>
              <a:t>. </a:t>
            </a:r>
            <a:r>
              <a:rPr lang="sv-SE" sz="1800" dirty="0" err="1">
                <a:cs typeface="Calibri" panose="020F0502020204030204" pitchFamily="34" charset="0"/>
              </a:rPr>
              <a:t>Opinnoissa</a:t>
            </a:r>
            <a:r>
              <a:rPr lang="sv-SE" sz="1800" dirty="0">
                <a:cs typeface="Calibri" panose="020F0502020204030204" pitchFamily="34" charset="0"/>
              </a:rPr>
              <a:t> </a:t>
            </a:r>
            <a:r>
              <a:rPr lang="sv-SE" sz="1800" dirty="0" err="1">
                <a:cs typeface="Calibri" panose="020F0502020204030204" pitchFamily="34" charset="0"/>
              </a:rPr>
              <a:t>myös</a:t>
            </a:r>
            <a:r>
              <a:rPr lang="sv-SE" sz="1800" dirty="0">
                <a:cs typeface="Calibri" panose="020F0502020204030204" pitchFamily="34" charset="0"/>
              </a:rPr>
              <a:t> </a:t>
            </a:r>
            <a:r>
              <a:rPr lang="sv-SE" sz="1800" dirty="0" err="1">
                <a:cs typeface="Calibri" panose="020F0502020204030204" pitchFamily="34" charset="0"/>
              </a:rPr>
              <a:t>suomea</a:t>
            </a:r>
            <a:r>
              <a:rPr lang="sv-SE" sz="1800" dirty="0">
                <a:cs typeface="Calibri" panose="020F0502020204030204" pitchFamily="34" charset="0"/>
              </a:rPr>
              <a:t>/</a:t>
            </a:r>
            <a:r>
              <a:rPr lang="sv-SE" sz="1800" dirty="0" err="1">
                <a:cs typeface="Calibri" panose="020F0502020204030204" pitchFamily="34" charset="0"/>
              </a:rPr>
              <a:t>ruotsia</a:t>
            </a:r>
            <a:r>
              <a:rPr lang="sv-SE" sz="1800" dirty="0">
                <a:cs typeface="Calibri" panose="020F0502020204030204" pitchFamily="34" charset="0"/>
              </a:rPr>
              <a:t> </a:t>
            </a:r>
            <a:r>
              <a:rPr lang="sv-SE" sz="1800" dirty="0" err="1">
                <a:cs typeface="Calibri" panose="020F0502020204030204" pitchFamily="34" charset="0"/>
              </a:rPr>
              <a:t>sekä</a:t>
            </a:r>
            <a:r>
              <a:rPr lang="sv-SE" sz="1800" dirty="0">
                <a:cs typeface="Calibri" panose="020F0502020204030204" pitchFamily="34" charset="0"/>
              </a:rPr>
              <a:t> </a:t>
            </a:r>
            <a:r>
              <a:rPr lang="sv-SE" sz="1800" dirty="0" err="1">
                <a:cs typeface="Calibri" panose="020F0502020204030204" pitchFamily="34" charset="0"/>
              </a:rPr>
              <a:t>mahdollisesti</a:t>
            </a:r>
            <a:r>
              <a:rPr lang="sv-SE" sz="1800" dirty="0">
                <a:cs typeface="Calibri" panose="020F0502020204030204" pitchFamily="34" charset="0"/>
              </a:rPr>
              <a:t> </a:t>
            </a:r>
            <a:r>
              <a:rPr lang="sv-SE" sz="1800" dirty="0" err="1">
                <a:cs typeface="Calibri" panose="020F0502020204030204" pitchFamily="34" charset="0"/>
              </a:rPr>
              <a:t>toiminnallisia</a:t>
            </a:r>
            <a:r>
              <a:rPr lang="sv-SE" sz="1800" dirty="0">
                <a:cs typeface="Calibri" panose="020F0502020204030204" pitchFamily="34" charset="0"/>
              </a:rPr>
              <a:t> </a:t>
            </a:r>
            <a:r>
              <a:rPr lang="sv-SE" sz="1800" dirty="0" err="1">
                <a:cs typeface="Calibri" panose="020F0502020204030204" pitchFamily="34" charset="0"/>
              </a:rPr>
              <a:t>opintoja</a:t>
            </a:r>
            <a:r>
              <a:rPr lang="sv-SE" sz="1800" dirty="0">
                <a:cs typeface="Calibri" panose="020F0502020204030204" pitchFamily="34" charset="0"/>
              </a:rPr>
              <a:t>. </a:t>
            </a:r>
            <a:r>
              <a:rPr lang="sv-SE" sz="1800" kern="0" dirty="0" err="1">
                <a:solidFill>
                  <a:srgbClr val="000000"/>
                </a:solidFill>
                <a:cs typeface="Calibri" panose="020F0502020204030204" pitchFamily="34" charset="0"/>
                <a:sym typeface="Wingdings" panose="05000000000000000000" pitchFamily="2" charset="2"/>
              </a:rPr>
              <a:t>Opetushallituksen</a:t>
            </a:r>
            <a:r>
              <a:rPr lang="sv-SE" sz="1800" kern="0" dirty="0">
                <a:solidFill>
                  <a:srgbClr val="000000"/>
                </a:solidFill>
                <a:cs typeface="Calibri" panose="020F0502020204030204" pitchFamily="34" charset="0"/>
                <a:sym typeface="Wingdings" panose="05000000000000000000" pitchFamily="2" charset="2"/>
              </a:rPr>
              <a:t> </a:t>
            </a:r>
            <a:r>
              <a:rPr lang="sv-SE" sz="1800" kern="0" dirty="0" err="1">
                <a:solidFill>
                  <a:srgbClr val="000000"/>
                </a:solidFill>
                <a:cs typeface="Calibri" panose="020F0502020204030204" pitchFamily="34" charset="0"/>
                <a:sym typeface="Wingdings" panose="05000000000000000000" pitchFamily="2" charset="2"/>
              </a:rPr>
              <a:t>laatima</a:t>
            </a:r>
            <a:r>
              <a:rPr lang="sv-SE" sz="1800" kern="0" dirty="0">
                <a:solidFill>
                  <a:srgbClr val="000000"/>
                </a:solidFill>
                <a:cs typeface="Calibri" panose="020F0502020204030204" pitchFamily="34" charset="0"/>
                <a:sym typeface="Wingdings" panose="05000000000000000000" pitchFamily="2" charset="2"/>
              </a:rPr>
              <a:t> </a:t>
            </a:r>
            <a:r>
              <a:rPr lang="sv-SE" sz="1800" kern="0" dirty="0" err="1">
                <a:solidFill>
                  <a:srgbClr val="000000"/>
                </a:solidFill>
                <a:cs typeface="Calibri" panose="020F0502020204030204" pitchFamily="34" charset="0"/>
                <a:sym typeface="Wingdings" panose="05000000000000000000" pitchFamily="2" charset="2"/>
              </a:rPr>
              <a:t>opetussuunnitelmasuositus</a:t>
            </a:r>
            <a:r>
              <a:rPr lang="sv-SE" sz="1800" kern="0" dirty="0">
                <a:solidFill>
                  <a:srgbClr val="000000"/>
                </a:solidFill>
                <a:cs typeface="Calibri" panose="020F0502020204030204" pitchFamily="34" charset="0"/>
                <a:sym typeface="Wingdings" panose="05000000000000000000" pitchFamily="2" charset="2"/>
              </a:rPr>
              <a:t> </a:t>
            </a:r>
            <a:r>
              <a:rPr lang="sv-SE" sz="1800" kern="0" dirty="0" err="1">
                <a:solidFill>
                  <a:srgbClr val="000000"/>
                </a:solidFill>
                <a:cs typeface="Calibri" panose="020F0502020204030204" pitchFamily="34" charset="0"/>
                <a:sym typeface="Wingdings" panose="05000000000000000000" pitchFamily="2" charset="2"/>
              </a:rPr>
              <a:t>pohjana</a:t>
            </a:r>
            <a:r>
              <a:rPr lang="sv-SE" sz="1800" kern="0" dirty="0">
                <a:solidFill>
                  <a:srgbClr val="000000"/>
                </a:solidFill>
                <a:cs typeface="Calibri" panose="020F0502020204030204" pitchFamily="34" charset="0"/>
                <a:sym typeface="Wingdings" panose="05000000000000000000" pitchFamily="2" charset="2"/>
              </a:rPr>
              <a:t>. </a:t>
            </a:r>
          </a:p>
          <a:p>
            <a:pPr lvl="1">
              <a:spcBef>
                <a:spcPts val="900"/>
              </a:spcBef>
            </a:pPr>
            <a:r>
              <a:rPr lang="fi-FI" sz="1800" b="1" dirty="0">
                <a:cs typeface="Calibri" panose="020F0502020204030204" pitchFamily="34" charset="0"/>
              </a:rPr>
              <a:t>Aikuisten perusopetus (AIPE)</a:t>
            </a:r>
            <a:r>
              <a:rPr lang="fi-FI" sz="1800" dirty="0">
                <a:cs typeface="Calibri" panose="020F0502020204030204" pitchFamily="34" charset="0"/>
              </a:rPr>
              <a:t>: 17 vuotta täyttäneille, joilta puuttuu perusopetustasoinen koulutus. Jakautuu alku- ja päättövaiheeseen. Alkuvaiheeseen voi sisältyä luku- ja kirjoitustaidon opetus. Alkuvaihe pääosin maahanmuuttajille, päättövaihe sekä suomalaisille että mm-taustaisille. Tavoitteena yksi yhtenäinen opiskelupolku, kokonaiskesto enintään viisi vuotta</a:t>
            </a:r>
            <a:r>
              <a:rPr lang="fi-FI" sz="1800" dirty="0" smtClean="0">
                <a:cs typeface="Calibri" panose="020F0502020204030204" pitchFamily="34" charset="0"/>
              </a:rPr>
              <a:t>.</a:t>
            </a:r>
            <a:endParaRPr lang="fi-FI" sz="1800" dirty="0">
              <a:cs typeface="Calibri" panose="020F0502020204030204" pitchFamily="34" charset="0"/>
            </a:endParaRPr>
          </a:p>
          <a:p>
            <a:pPr lvl="1">
              <a:spcBef>
                <a:spcPts val="900"/>
              </a:spcBef>
            </a:pPr>
            <a:endParaRPr lang="fi-FI" sz="1600" dirty="0">
              <a:latin typeface="Calibri" panose="020F0502020204030204" pitchFamily="34" charset="0"/>
              <a:cs typeface="Calibri" panose="020F0502020204030204" pitchFamily="34" charset="0"/>
            </a:endParaRPr>
          </a:p>
          <a:p>
            <a:endParaRPr lang="fi-FI" sz="1600" dirty="0"/>
          </a:p>
        </p:txBody>
      </p:sp>
    </p:spTree>
    <p:extLst>
      <p:ext uri="{BB962C8B-B14F-4D97-AF65-F5344CB8AC3E}">
        <p14:creationId xmlns:p14="http://schemas.microsoft.com/office/powerpoint/2010/main" val="273726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8758" y="228601"/>
            <a:ext cx="7633742" cy="701040"/>
          </a:xfrm>
        </p:spPr>
        <p:txBody>
          <a:bodyPr>
            <a:normAutofit/>
          </a:bodyPr>
          <a:lstStyle/>
          <a:p>
            <a:r>
              <a:rPr lang="fi-FI" sz="1500" dirty="0"/>
              <a:t>Mahdollisuuksien matkalaukut- hanke, kulttuurinen moninaisuus ja yhteisöllisyys</a:t>
            </a:r>
          </a:p>
        </p:txBody>
      </p:sp>
      <p:pic>
        <p:nvPicPr>
          <p:cNvPr id="4" name="Sisällön paikkamerkki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7633" y="3816847"/>
            <a:ext cx="3098468" cy="21839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Sisällön paikkamerkki 2"/>
          <p:cNvSpPr>
            <a:spLocks noGrp="1"/>
          </p:cNvSpPr>
          <p:nvPr>
            <p:ph idx="1"/>
          </p:nvPr>
        </p:nvSpPr>
        <p:spPr>
          <a:xfrm>
            <a:off x="-1" y="929641"/>
            <a:ext cx="9096101" cy="5071110"/>
          </a:xfrm>
        </p:spPr>
        <p:txBody>
          <a:bodyPr>
            <a:normAutofit/>
          </a:bodyPr>
          <a:lstStyle/>
          <a:p>
            <a:r>
              <a:rPr lang="fi-FI" sz="1400" b="1" dirty="0"/>
              <a:t>Hanke: Miten päiväkodeissa, kouluissa ja oppilaitoksissa  voidaan vahvistaa yhteisöllisyyttä ja parempia oppimisedellytyksiä turvapaikanhakijoiden ja muiden maahanmuuttajien osalta</a:t>
            </a:r>
            <a:r>
              <a:rPr lang="fi-FI" sz="1200" dirty="0"/>
              <a:t>.</a:t>
            </a:r>
          </a:p>
          <a:p>
            <a:r>
              <a:rPr lang="fi-FI" sz="1200" dirty="0"/>
              <a:t>Tavoitteena hankkeessa turvapaikanhakijoiden ja maahanmuuttajien integrointi osaavan henkilöstön ja yhteisöllisyyden lisäämisen kautta. Yhteisöllisyyden lisääminen.. Hankkeessa kehitetään turvapaikanhakijoiden ja maahanmuuttajien kotoutumista tukevaa toimintaa varhaiskasvatuksen, perusopetuksen ja nuorisopalveluiden parissa. Toimintamalleina erityisesti henkilöstön kouluttaminen ja materiaalien valmistaminen sekä turvapaikanhakijoiden ja maahanmuuttajien osallisuuden ja yhteisöllisyyden lisääminen erilaisten kurssien, kesätoiminnan ja taideprojektien avulla. </a:t>
            </a:r>
          </a:p>
          <a:p>
            <a:r>
              <a:rPr lang="fi-FI" sz="1200" dirty="0"/>
              <a:t>S2-opetuksen kehittäminen päiväkodeissa lukuvuosi 2017-2018 (hanketyöntekijä), kerhotoiminta kouluilla ja perhekerhotoiminta koko kaupungissa (hanketyöntekijät ja yhteistyötahot </a:t>
            </a:r>
            <a:r>
              <a:rPr lang="fi-FI" sz="1200" dirty="0" err="1"/>
              <a:t>RanKids</a:t>
            </a:r>
            <a:r>
              <a:rPr lang="fi-FI" sz="1200" dirty="0"/>
              <a:t> ry:stä), materiaalien valmistaminen ja koulutukset (Joensuu ja lähialueet, yhteistyössä mm. </a:t>
            </a:r>
            <a:r>
              <a:rPr lang="fi-FI" sz="1200" dirty="0" err="1"/>
              <a:t>AVI:n</a:t>
            </a:r>
            <a:r>
              <a:rPr lang="fi-FI" sz="1200" dirty="0"/>
              <a:t> kanssa)</a:t>
            </a:r>
          </a:p>
          <a:p>
            <a:r>
              <a:rPr lang="fi-FI" sz="1200" dirty="0"/>
              <a:t>EDU.FI-sivuille tulossa Marian tekemänä oma sivusto-osuus: Kulttuurinen moninaisuus ja yhteisöllisyys. Sivuilla olevaan Hyvien käytänteiden- osuuksiin tulee hankkeen kautta myös uutta materiaalia. OKM ja OPH levittävät käytänteitä myös muiden verkostojensa kautta</a:t>
            </a:r>
            <a:r>
              <a:rPr lang="fi-FI" sz="1200" dirty="0" smtClean="0"/>
              <a:t>.</a:t>
            </a:r>
          </a:p>
          <a:p>
            <a:pPr marL="0" indent="0">
              <a:buNone/>
            </a:pPr>
            <a:r>
              <a:rPr lang="fi-FI" sz="1200" dirty="0" smtClean="0"/>
              <a:t> </a:t>
            </a:r>
            <a:endParaRPr lang="fi-FI" sz="1200" dirty="0"/>
          </a:p>
          <a:p>
            <a:pPr marL="0" indent="0">
              <a:buNone/>
            </a:pPr>
            <a:r>
              <a:rPr lang="fi-FI" sz="1200" dirty="0"/>
              <a:t>      Tulossa lukuvuonna 2018-2019 ainakin seuraavaa:</a:t>
            </a:r>
          </a:p>
          <a:p>
            <a:r>
              <a:rPr lang="fi-FI" sz="1200" dirty="0"/>
              <a:t>Lisää materiaaleja opetukseen ja yhteisöllisyyteen, ja koulutuksia eri kohderyhmille</a:t>
            </a:r>
          </a:p>
          <a:p>
            <a:r>
              <a:rPr lang="fi-FI" sz="1200" dirty="0"/>
              <a:t>Pakko lähteä- näyttelyn miniversio kiertoon päiväkoteihin, kouluihin ja eri organisaatioihin.</a:t>
            </a:r>
          </a:p>
          <a:p>
            <a:r>
              <a:rPr lang="fi-FI" sz="1200" dirty="0"/>
              <a:t>Nuorisotyöhön hankkeen kautta nuorison parissa liikkuvaa työtä tekevä </a:t>
            </a:r>
          </a:p>
          <a:p>
            <a:pPr marL="0" indent="0">
              <a:buNone/>
            </a:pPr>
            <a:r>
              <a:rPr lang="fi-FI" sz="1200" dirty="0"/>
              <a:t>      	</a:t>
            </a:r>
            <a:r>
              <a:rPr lang="fi-FI" sz="1200" dirty="0" smtClean="0"/>
              <a:t>maahanmuuttajataustainen </a:t>
            </a:r>
            <a:r>
              <a:rPr lang="fi-FI" sz="1200" dirty="0"/>
              <a:t>henkilö.</a:t>
            </a:r>
          </a:p>
          <a:p>
            <a:r>
              <a:rPr lang="fi-FI" sz="1200" dirty="0"/>
              <a:t>Paljon videoita  (mm. ohjeita erilaisiin tilanteisiin ja kohtaamisiin</a:t>
            </a:r>
            <a:r>
              <a:rPr lang="fi-FI" sz="1200" dirty="0" smtClean="0"/>
              <a:t>),</a:t>
            </a:r>
          </a:p>
          <a:p>
            <a:pPr marL="0" indent="0">
              <a:buNone/>
            </a:pPr>
            <a:r>
              <a:rPr lang="fi-FI" sz="1200" dirty="0"/>
              <a:t>	</a:t>
            </a:r>
            <a:r>
              <a:rPr lang="fi-FI" sz="1200" dirty="0" smtClean="0"/>
              <a:t> </a:t>
            </a:r>
            <a:r>
              <a:rPr lang="fi-FI" sz="1200" dirty="0"/>
              <a:t>lyhytelokuvia maahanmuuttajista ja </a:t>
            </a:r>
            <a:r>
              <a:rPr lang="fi-FI" sz="1200" dirty="0" smtClean="0"/>
              <a:t>perhekoulusta</a:t>
            </a:r>
            <a:r>
              <a:rPr lang="fi-FI" sz="1200" dirty="0"/>
              <a:t>. </a:t>
            </a:r>
          </a:p>
          <a:p>
            <a:r>
              <a:rPr lang="fi-FI" sz="1200" dirty="0"/>
              <a:t>Teatteritoimintaa iltapäiviin ja iltakerhoihin, perhekerhotoimintaa.</a:t>
            </a:r>
          </a:p>
          <a:p>
            <a:pPr marL="0" indent="0">
              <a:buNone/>
            </a:pPr>
            <a:r>
              <a:rPr lang="fi-FI" sz="1200" dirty="0"/>
              <a:t>      </a:t>
            </a:r>
          </a:p>
          <a:p>
            <a:pPr marL="0" indent="0">
              <a:buNone/>
            </a:pPr>
            <a:r>
              <a:rPr lang="fi-FI" sz="1200" dirty="0"/>
              <a:t>Maria Pikkarainen</a:t>
            </a:r>
          </a:p>
          <a:p>
            <a:pPr marL="0" indent="0">
              <a:buNone/>
            </a:pPr>
            <a:r>
              <a:rPr lang="fi-FI" sz="1200" dirty="0"/>
              <a:t>Kieli- ja kulttuuriryhmien opetuksen koordinointi</a:t>
            </a:r>
          </a:p>
          <a:p>
            <a:pPr marL="0" indent="0">
              <a:buNone/>
            </a:pPr>
            <a:r>
              <a:rPr lang="fi-FI" sz="900" dirty="0"/>
              <a:t>Joensuun kaupunki, Hyvinvoinnin toimiala</a:t>
            </a:r>
          </a:p>
          <a:p>
            <a:endParaRPr lang="fi-FI" dirty="0"/>
          </a:p>
          <a:p>
            <a:endParaRPr lang="fi-FI" dirty="0"/>
          </a:p>
        </p:txBody>
      </p:sp>
    </p:spTree>
    <p:extLst>
      <p:ext uri="{BB962C8B-B14F-4D97-AF65-F5344CB8AC3E}">
        <p14:creationId xmlns:p14="http://schemas.microsoft.com/office/powerpoint/2010/main" val="341344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99589"/>
            <a:ext cx="8229600" cy="570368"/>
          </a:xfrm>
        </p:spPr>
        <p:txBody>
          <a:bodyPr>
            <a:noAutofit/>
          </a:bodyPr>
          <a:lstStyle/>
          <a:p>
            <a:r>
              <a:rPr lang="fi-FI" sz="3200" dirty="0" smtClean="0"/>
              <a:t>Sijainti ja Henkilöstö</a:t>
            </a:r>
            <a:endParaRPr lang="fi-FI" sz="3200" dirty="0"/>
          </a:p>
        </p:txBody>
      </p:sp>
      <p:sp>
        <p:nvSpPr>
          <p:cNvPr id="3" name="Sisällön paikkamerkki 2"/>
          <p:cNvSpPr>
            <a:spLocks noGrp="1"/>
          </p:cNvSpPr>
          <p:nvPr>
            <p:ph idx="1"/>
          </p:nvPr>
        </p:nvSpPr>
        <p:spPr>
          <a:xfrm>
            <a:off x="190919" y="669958"/>
            <a:ext cx="8953081" cy="5169528"/>
          </a:xfrm>
        </p:spPr>
        <p:txBody>
          <a:bodyPr>
            <a:normAutofit/>
          </a:bodyPr>
          <a:lstStyle/>
          <a:p>
            <a:pPr marL="0" indent="0">
              <a:buNone/>
            </a:pPr>
            <a:r>
              <a:rPr lang="fi-FI" sz="2000" b="1" dirty="0" smtClean="0"/>
              <a:t>Joensuun maahanmuuttajapalvelut sijaitsee osoitteessa Siltakatu 10 A 13, 5. krs</a:t>
            </a:r>
          </a:p>
          <a:p>
            <a:pPr marL="0" indent="0">
              <a:buNone/>
            </a:pPr>
            <a:endParaRPr lang="fi-FI" sz="2000" b="1" dirty="0"/>
          </a:p>
          <a:p>
            <a:pPr marL="0" indent="0">
              <a:buNone/>
            </a:pPr>
            <a:r>
              <a:rPr lang="fi-FI" sz="2000" b="1" dirty="0" smtClean="0"/>
              <a:t>Maahanmuuttajapalvelut</a:t>
            </a:r>
            <a:endParaRPr lang="fi-FI" sz="2000" b="1" dirty="0"/>
          </a:p>
          <a:p>
            <a:r>
              <a:rPr lang="fi-FI" sz="2000" dirty="0" smtClean="0"/>
              <a:t>Kotouttamispäällikkö 				Mervi Kuiri (31.12.2018 saakka)</a:t>
            </a:r>
          </a:p>
          <a:p>
            <a:r>
              <a:rPr lang="fi-FI" sz="2000" dirty="0" smtClean="0"/>
              <a:t>Palveluohjaaja 					</a:t>
            </a:r>
            <a:r>
              <a:rPr lang="fi-FI" sz="2000" dirty="0"/>
              <a:t>T</a:t>
            </a:r>
            <a:r>
              <a:rPr lang="fi-FI" sz="2000" dirty="0" smtClean="0"/>
              <a:t>arja Munne (toistaiseksi)</a:t>
            </a:r>
          </a:p>
          <a:p>
            <a:r>
              <a:rPr lang="fi-FI" sz="2000" dirty="0" smtClean="0"/>
              <a:t>Kotouttamisohjaaja 				Hanna Kärkkäinen (31.12.2019 saakka)</a:t>
            </a:r>
          </a:p>
          <a:p>
            <a:r>
              <a:rPr lang="fi-FI" sz="2000" dirty="0" smtClean="0"/>
              <a:t>Kotouttamisohjaaja 				Taru-Maija Väisänen (31.12.2019 saakka)</a:t>
            </a:r>
          </a:p>
          <a:p>
            <a:r>
              <a:rPr lang="fi-FI" sz="2000" dirty="0" smtClean="0"/>
              <a:t>Kotouttamisohjaaja				Nella Niemi (31.12.2019 saakka)</a:t>
            </a:r>
          </a:p>
          <a:p>
            <a:r>
              <a:rPr lang="fi-FI" sz="2000" dirty="0" smtClean="0"/>
              <a:t>Kotouttamisohjaaja				Sanna Raetsaari (31.12.2019 saakka)</a:t>
            </a:r>
          </a:p>
          <a:p>
            <a:r>
              <a:rPr lang="fi-FI" sz="2000" dirty="0" smtClean="0"/>
              <a:t>Kotouttamisohjaaja				Silja Malm (sijaisuus 20.7.2018 saakka)</a:t>
            </a:r>
          </a:p>
          <a:p>
            <a:pPr lvl="0"/>
            <a:r>
              <a:rPr lang="fi-FI" sz="2000" dirty="0">
                <a:solidFill>
                  <a:prstClr val="black"/>
                </a:solidFill>
              </a:rPr>
              <a:t>Projektikoordinaattori 				Mia Sevonius-Male (31.10.2018 saakka</a:t>
            </a:r>
            <a:r>
              <a:rPr lang="fi-FI" sz="2000" dirty="0" smtClean="0">
                <a:solidFill>
                  <a:prstClr val="black"/>
                </a:solidFill>
              </a:rPr>
              <a:t>)</a:t>
            </a:r>
          </a:p>
          <a:p>
            <a:pPr lvl="0"/>
            <a:r>
              <a:rPr lang="fi-FI" sz="2000" dirty="0" smtClean="0">
                <a:solidFill>
                  <a:prstClr val="black"/>
                </a:solidFill>
              </a:rPr>
              <a:t>ICT-suunnittelija					Timo Turunen 50% (31.12.2018 saakka)</a:t>
            </a:r>
            <a:endParaRPr lang="fi-FI" sz="2000" dirty="0">
              <a:solidFill>
                <a:prstClr val="black"/>
              </a:solidFill>
            </a:endParaRPr>
          </a:p>
          <a:p>
            <a:pPr marL="0" indent="0">
              <a:buNone/>
            </a:pPr>
            <a:endParaRPr lang="fi-FI" sz="2800" dirty="0" smtClean="0"/>
          </a:p>
          <a:p>
            <a:pPr marL="0" indent="0">
              <a:buNone/>
            </a:pPr>
            <a:endParaRPr lang="fi-FI" sz="2800" dirty="0"/>
          </a:p>
          <a:p>
            <a:pPr marL="0" indent="0">
              <a:buNone/>
            </a:pPr>
            <a:endParaRPr lang="fi-FI" sz="2800" dirty="0" smtClean="0"/>
          </a:p>
          <a:p>
            <a:endParaRPr lang="fi-FI" sz="2800" dirty="0"/>
          </a:p>
          <a:p>
            <a:endParaRPr lang="fi-FI" sz="2800" dirty="0"/>
          </a:p>
          <a:p>
            <a:endParaRPr lang="fi-FI" sz="2800" dirty="0"/>
          </a:p>
          <a:p>
            <a:endParaRPr lang="fi-FI" dirty="0"/>
          </a:p>
        </p:txBody>
      </p:sp>
    </p:spTree>
    <p:extLst>
      <p:ext uri="{BB962C8B-B14F-4D97-AF65-F5344CB8AC3E}">
        <p14:creationId xmlns:p14="http://schemas.microsoft.com/office/powerpoint/2010/main" val="142240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199" y="274638"/>
            <a:ext cx="8325059" cy="509133"/>
          </a:xfrm>
        </p:spPr>
        <p:txBody>
          <a:bodyPr>
            <a:noAutofit/>
          </a:bodyPr>
          <a:lstStyle/>
          <a:p>
            <a:r>
              <a:rPr lang="fi-FI" sz="2500" dirty="0" smtClean="0"/>
              <a:t>Joensuun maahanmuuttajapalveluiden vastuut</a:t>
            </a:r>
            <a:endParaRPr lang="fi-FI" sz="2500" dirty="0"/>
          </a:p>
        </p:txBody>
      </p:sp>
      <p:sp>
        <p:nvSpPr>
          <p:cNvPr id="3" name="Sisällön paikkamerkki 2"/>
          <p:cNvSpPr>
            <a:spLocks noGrp="1"/>
          </p:cNvSpPr>
          <p:nvPr>
            <p:ph idx="1"/>
          </p:nvPr>
        </p:nvSpPr>
        <p:spPr>
          <a:xfrm>
            <a:off x="457200" y="994788"/>
            <a:ext cx="8229600" cy="4918332"/>
          </a:xfrm>
        </p:spPr>
        <p:txBody>
          <a:bodyPr>
            <a:noAutofit/>
          </a:bodyPr>
          <a:lstStyle/>
          <a:p>
            <a:pPr marL="457200" indent="-457200">
              <a:spcAft>
                <a:spcPts val="600"/>
              </a:spcAft>
              <a:buClr>
                <a:srgbClr val="CC006A"/>
              </a:buClr>
              <a:buFont typeface="Arial" panose="020B0604020202020204" pitchFamily="34" charset="0"/>
              <a:buChar char="•"/>
            </a:pPr>
            <a:r>
              <a:rPr lang="fi-FI" sz="2600" dirty="0"/>
              <a:t>Vaikuttaa myönteisesti Joensuun kaupungin imagoon vastaanottavana, asiakaslähtöisenä ja maahanmuuttajan hyvinvointia edistävänä </a:t>
            </a:r>
            <a:r>
              <a:rPr lang="fi-FI" sz="2600" dirty="0" smtClean="0"/>
              <a:t>palveluna. </a:t>
            </a:r>
            <a:endParaRPr lang="fi-FI" sz="2600" dirty="0"/>
          </a:p>
          <a:p>
            <a:pPr marL="457200" indent="-457200">
              <a:spcAft>
                <a:spcPts val="600"/>
              </a:spcAft>
              <a:buClr>
                <a:srgbClr val="CC006A"/>
              </a:buClr>
              <a:buFont typeface="Arial" panose="020B0604020202020204" pitchFamily="34" charset="0"/>
              <a:buChar char="•"/>
            </a:pPr>
            <a:r>
              <a:rPr lang="fi-FI" sz="2600" dirty="0"/>
              <a:t>Vastaa maahanmuuttajien ohjaus-ja neuvontapalveluista, </a:t>
            </a:r>
            <a:r>
              <a:rPr lang="fi-FI" sz="2600" dirty="0" smtClean="0"/>
              <a:t>kotoutumisen palvelutarpeen arviosta (alkuhaastattelu) ja kotoutumissuunnitelmista sekä niiden seurannasta.</a:t>
            </a:r>
          </a:p>
          <a:p>
            <a:pPr marL="457200" indent="-457200">
              <a:spcAft>
                <a:spcPts val="600"/>
              </a:spcAft>
              <a:buClr>
                <a:srgbClr val="CC006A"/>
              </a:buClr>
              <a:buFont typeface="Arial" panose="020B0604020202020204" pitchFamily="34" charset="0"/>
              <a:buChar char="•"/>
            </a:pPr>
            <a:r>
              <a:rPr lang="fi-FI" sz="2400" dirty="0"/>
              <a:t>Vastaa pakolaisten kuntavastaanottoon liittyvistä </a:t>
            </a:r>
            <a:r>
              <a:rPr lang="fi-FI" sz="2400" dirty="0" smtClean="0"/>
              <a:t>tehtävistä.</a:t>
            </a:r>
          </a:p>
          <a:p>
            <a:pPr marL="457200" indent="-457200">
              <a:spcAft>
                <a:spcPts val="600"/>
              </a:spcAft>
              <a:buClr>
                <a:srgbClr val="CC006A"/>
              </a:buClr>
              <a:buFont typeface="Arial" panose="020B0604020202020204" pitchFamily="34" charset="0"/>
              <a:buChar char="•"/>
            </a:pPr>
            <a:r>
              <a:rPr lang="fi-FI" sz="2400" dirty="0"/>
              <a:t>Valvoo perheryhmäkotipalveluiden toteutumisen Kaislakadulla ja vastaa jälkiseurantasopimuksen toteutumisesta.  </a:t>
            </a:r>
          </a:p>
          <a:p>
            <a:pPr>
              <a:spcAft>
                <a:spcPts val="600"/>
              </a:spcAft>
              <a:buClr>
                <a:srgbClr val="CC006A"/>
              </a:buClr>
            </a:pPr>
            <a:endParaRPr lang="fi-FI" sz="2400" dirty="0"/>
          </a:p>
          <a:p>
            <a:pPr marL="457200" indent="-457200">
              <a:spcAft>
                <a:spcPts val="600"/>
              </a:spcAft>
              <a:buClr>
                <a:srgbClr val="CC006A"/>
              </a:buClr>
              <a:buFont typeface="Arial" panose="020B0604020202020204" pitchFamily="34" charset="0"/>
              <a:buChar char="•"/>
            </a:pPr>
            <a:endParaRPr lang="fi-FI" sz="2600" dirty="0"/>
          </a:p>
          <a:p>
            <a:pPr marL="1171575" lvl="2" indent="-457200">
              <a:spcAft>
                <a:spcPts val="600"/>
              </a:spcAft>
              <a:buClr>
                <a:srgbClr val="CC006A"/>
              </a:buClr>
              <a:buFont typeface="Arial" panose="020B0604020202020204" pitchFamily="34" charset="0"/>
              <a:buChar char="•"/>
            </a:pPr>
            <a:endParaRPr lang="fi-FI" sz="2000" dirty="0"/>
          </a:p>
        </p:txBody>
      </p:sp>
    </p:spTree>
    <p:extLst>
      <p:ext uri="{BB962C8B-B14F-4D97-AF65-F5344CB8AC3E}">
        <p14:creationId xmlns:p14="http://schemas.microsoft.com/office/powerpoint/2010/main" val="261739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458892"/>
          </a:xfrm>
        </p:spPr>
        <p:txBody>
          <a:bodyPr>
            <a:normAutofit/>
          </a:bodyPr>
          <a:lstStyle/>
          <a:p>
            <a:r>
              <a:rPr lang="fi-FI" sz="2400" dirty="0"/>
              <a:t>Joensuun maahanmuuttajapalveluiden vastuut</a:t>
            </a:r>
            <a:endParaRPr lang="fi-FI" sz="2400" dirty="0">
              <a:solidFill>
                <a:schemeClr val="tx1"/>
              </a:solidFill>
              <a:latin typeface="+mn-lt"/>
              <a:ea typeface="+mn-ea"/>
              <a:cs typeface="+mn-cs"/>
            </a:endParaRPr>
          </a:p>
        </p:txBody>
      </p:sp>
      <p:sp>
        <p:nvSpPr>
          <p:cNvPr id="3" name="Sisällön paikkamerkki 2"/>
          <p:cNvSpPr>
            <a:spLocks noGrp="1"/>
          </p:cNvSpPr>
          <p:nvPr>
            <p:ph idx="1"/>
          </p:nvPr>
        </p:nvSpPr>
        <p:spPr>
          <a:xfrm>
            <a:off x="457200" y="974691"/>
            <a:ext cx="8229600" cy="4583148"/>
          </a:xfrm>
        </p:spPr>
        <p:txBody>
          <a:bodyPr>
            <a:noAutofit/>
          </a:bodyPr>
          <a:lstStyle/>
          <a:p>
            <a:pPr marL="457200" indent="-457200">
              <a:spcAft>
                <a:spcPts val="600"/>
              </a:spcAft>
              <a:buClr>
                <a:srgbClr val="CC006A"/>
              </a:buClr>
              <a:buFont typeface="Arial" panose="020B0604020202020204" pitchFamily="34" charset="0"/>
              <a:buChar char="•"/>
            </a:pPr>
            <a:r>
              <a:rPr lang="fi-FI" sz="2200" dirty="0"/>
              <a:t>Ohjaa </a:t>
            </a:r>
            <a:r>
              <a:rPr lang="fi-FI" sz="2200" dirty="0" smtClean="0"/>
              <a:t>Joensuun kaupungin työntekijöitä </a:t>
            </a:r>
            <a:r>
              <a:rPr lang="fi-FI" sz="2200" dirty="0"/>
              <a:t>maahanmuutto-ja </a:t>
            </a:r>
            <a:r>
              <a:rPr lang="fi-FI" sz="2200" dirty="0" smtClean="0"/>
              <a:t>kotoutumisasioissa poikkihallinnollisesti</a:t>
            </a:r>
            <a:endParaRPr lang="fi-FI" sz="2200" dirty="0"/>
          </a:p>
          <a:p>
            <a:pPr marL="1171575" lvl="2" indent="-457200">
              <a:spcAft>
                <a:spcPts val="600"/>
              </a:spcAft>
              <a:buClr>
                <a:srgbClr val="CC006A"/>
              </a:buClr>
              <a:buFont typeface="Arial" panose="020B0604020202020204" pitchFamily="34" charset="0"/>
              <a:buChar char="•"/>
            </a:pPr>
            <a:r>
              <a:rPr lang="fi-FI" sz="2200" dirty="0"/>
              <a:t>Kaupungin työntekijöiden konsultointi ja kouluttaminen kotouttamiseen ja maahanmuuttoon liittyvissä </a:t>
            </a:r>
            <a:r>
              <a:rPr lang="fi-FI" sz="2200" dirty="0" smtClean="0"/>
              <a:t>asioissa.</a:t>
            </a:r>
          </a:p>
          <a:p>
            <a:pPr marL="457200" indent="-457200">
              <a:spcAft>
                <a:spcPts val="600"/>
              </a:spcAft>
              <a:buClr>
                <a:srgbClr val="CC006A"/>
              </a:buClr>
              <a:buFont typeface="Arial" panose="020B0604020202020204" pitchFamily="34" charset="0"/>
              <a:buChar char="•"/>
            </a:pPr>
            <a:r>
              <a:rPr lang="fi-FI" sz="2200" dirty="0" smtClean="0"/>
              <a:t>Auttaa yrityksiä </a:t>
            </a:r>
            <a:r>
              <a:rPr lang="fi-FI" sz="2200" dirty="0" err="1" smtClean="0"/>
              <a:t>kv</a:t>
            </a:r>
            <a:r>
              <a:rPr lang="fi-FI" sz="2200" dirty="0" smtClean="0"/>
              <a:t>-osaajiin </a:t>
            </a:r>
            <a:r>
              <a:rPr lang="fi-FI" sz="2200" dirty="0"/>
              <a:t>liittyen </a:t>
            </a:r>
            <a:r>
              <a:rPr lang="fi-FI" sz="2200" dirty="0" smtClean="0"/>
              <a:t>oleskelulupakysymyksissä.</a:t>
            </a:r>
            <a:endParaRPr lang="fi-FI" sz="2200" dirty="0"/>
          </a:p>
          <a:p>
            <a:pPr marL="457200" indent="-457200">
              <a:spcAft>
                <a:spcPts val="600"/>
              </a:spcAft>
              <a:buClr>
                <a:srgbClr val="CC006A"/>
              </a:buClr>
              <a:buFont typeface="Arial" panose="020B0604020202020204" pitchFamily="34" charset="0"/>
              <a:buChar char="•"/>
            </a:pPr>
            <a:r>
              <a:rPr lang="fi-FI" sz="2200" dirty="0" smtClean="0"/>
              <a:t>Kotouttamisen </a:t>
            </a:r>
            <a:r>
              <a:rPr lang="fi-FI" sz="2200" dirty="0"/>
              <a:t>asiantuntijuuden kehittäminen ja ylläpitäminen</a:t>
            </a:r>
          </a:p>
          <a:p>
            <a:pPr marL="457200" indent="-457200">
              <a:spcAft>
                <a:spcPts val="600"/>
              </a:spcAft>
              <a:buClr>
                <a:srgbClr val="CC006A"/>
              </a:buClr>
              <a:buFont typeface="Arial" panose="020B0604020202020204" pitchFamily="34" charset="0"/>
              <a:buChar char="•"/>
            </a:pPr>
            <a:r>
              <a:rPr lang="fi-FI" sz="2200" dirty="0"/>
              <a:t>Sidosryhmäyhteistyö oppilaitoksiin, järjestöihin ja yrityksiin</a:t>
            </a:r>
          </a:p>
          <a:p>
            <a:pPr marL="820737" lvl="1" indent="-457200">
              <a:spcAft>
                <a:spcPts val="600"/>
              </a:spcAft>
              <a:buClr>
                <a:srgbClr val="CC006A"/>
              </a:buClr>
              <a:buFont typeface="Arial" panose="020B0604020202020204" pitchFamily="34" charset="0"/>
              <a:buChar char="•"/>
            </a:pPr>
            <a:r>
              <a:rPr lang="fi-FI" sz="2200" dirty="0"/>
              <a:t>Järjestöjen kanssa tehty uudenlaista kiintiöpakolaisten </a:t>
            </a:r>
            <a:r>
              <a:rPr lang="fi-FI" sz="2200" dirty="0" smtClean="0"/>
              <a:t>vastaanottoa. </a:t>
            </a:r>
            <a:endParaRPr lang="fi-FI" sz="2200" dirty="0"/>
          </a:p>
          <a:p>
            <a:pPr marL="457200" indent="-457200">
              <a:spcAft>
                <a:spcPts val="600"/>
              </a:spcAft>
              <a:buClr>
                <a:srgbClr val="CC006A"/>
              </a:buClr>
              <a:buFont typeface="Arial" panose="020B0604020202020204" pitchFamily="34" charset="0"/>
              <a:buChar char="•"/>
            </a:pPr>
            <a:r>
              <a:rPr lang="fi-FI" sz="2200" i="1" dirty="0" smtClean="0"/>
              <a:t>Maahanmuutto </a:t>
            </a:r>
            <a:r>
              <a:rPr lang="fi-FI" sz="2200" i="1" dirty="0"/>
              <a:t>mahdollisuudeksi </a:t>
            </a:r>
            <a:r>
              <a:rPr lang="fi-FI" sz="2200" dirty="0" smtClean="0"/>
              <a:t>on kaupungin kasvusopimuksen </a:t>
            </a:r>
            <a:r>
              <a:rPr lang="fi-FI" sz="2200" dirty="0"/>
              <a:t>(2016-2018) yksi viidestä </a:t>
            </a:r>
            <a:r>
              <a:rPr lang="fi-FI" sz="2200" dirty="0" smtClean="0"/>
              <a:t>kärkiteemasta</a:t>
            </a:r>
          </a:p>
          <a:p>
            <a:endParaRPr lang="fi-FI" sz="2200" dirty="0"/>
          </a:p>
        </p:txBody>
      </p:sp>
    </p:spTree>
    <p:extLst>
      <p:ext uri="{BB962C8B-B14F-4D97-AF65-F5344CB8AC3E}">
        <p14:creationId xmlns:p14="http://schemas.microsoft.com/office/powerpoint/2010/main" val="123775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4203"/>
            <a:ext cx="8229600" cy="710100"/>
          </a:xfrm>
        </p:spPr>
        <p:txBody>
          <a:bodyPr>
            <a:normAutofit/>
          </a:bodyPr>
          <a:lstStyle/>
          <a:p>
            <a:r>
              <a:rPr lang="fi-FI" sz="2400" dirty="0"/>
              <a:t>Joensuun maahanmuuttajapalveluiden vastuut</a:t>
            </a:r>
          </a:p>
        </p:txBody>
      </p:sp>
      <p:sp>
        <p:nvSpPr>
          <p:cNvPr id="3" name="Sisällön paikkamerkki 2"/>
          <p:cNvSpPr>
            <a:spLocks noGrp="1"/>
          </p:cNvSpPr>
          <p:nvPr>
            <p:ph idx="1"/>
          </p:nvPr>
        </p:nvSpPr>
        <p:spPr>
          <a:xfrm>
            <a:off x="457200" y="1175657"/>
            <a:ext cx="8229600" cy="4382181"/>
          </a:xfrm>
        </p:spPr>
        <p:txBody>
          <a:bodyPr>
            <a:normAutofit/>
          </a:bodyPr>
          <a:lstStyle/>
          <a:p>
            <a:pPr marL="457200" indent="-457200">
              <a:spcAft>
                <a:spcPts val="600"/>
              </a:spcAft>
              <a:buClr>
                <a:srgbClr val="CC006A"/>
              </a:buClr>
              <a:buFont typeface="Arial" panose="020B0604020202020204" pitchFamily="34" charset="0"/>
              <a:buChar char="•"/>
            </a:pPr>
            <a:r>
              <a:rPr lang="fi-FI" sz="2600" dirty="0"/>
              <a:t>Rasisminvastainen työ ja kantaväestön </a:t>
            </a:r>
            <a:r>
              <a:rPr lang="fi-FI" sz="2600" dirty="0" smtClean="0"/>
              <a:t>asennekasvatus</a:t>
            </a:r>
          </a:p>
          <a:p>
            <a:pPr marL="820737" lvl="1" indent="-457200">
              <a:spcAft>
                <a:spcPts val="600"/>
              </a:spcAft>
              <a:buClr>
                <a:srgbClr val="CC006A"/>
              </a:buClr>
              <a:buFont typeface="Arial" panose="020B0604020202020204" pitchFamily="34" charset="0"/>
              <a:buChar char="•"/>
            </a:pPr>
            <a:r>
              <a:rPr lang="fi-FI" sz="2600" dirty="0" smtClean="0"/>
              <a:t>Joensuun seudun rasismin vastainen työryhmä</a:t>
            </a:r>
            <a:endParaRPr lang="fi-FI" sz="2600" dirty="0"/>
          </a:p>
          <a:p>
            <a:pPr>
              <a:spcAft>
                <a:spcPts val="600"/>
              </a:spcAft>
              <a:buClr>
                <a:srgbClr val="CC006A"/>
              </a:buClr>
            </a:pPr>
            <a:endParaRPr lang="fi-FI" sz="2600" dirty="0" smtClean="0"/>
          </a:p>
          <a:p>
            <a:pPr marL="457200" indent="-457200">
              <a:spcAft>
                <a:spcPts val="600"/>
              </a:spcAft>
              <a:buClr>
                <a:srgbClr val="CC006A"/>
              </a:buClr>
              <a:buFont typeface="Arial" panose="020B0604020202020204" pitchFamily="34" charset="0"/>
              <a:buChar char="•"/>
            </a:pPr>
            <a:r>
              <a:rPr lang="fi-FI" sz="2600" dirty="0" smtClean="0"/>
              <a:t>Pakolaisten alkuvaiheen vastaanoton valmisteleva työryhmä</a:t>
            </a:r>
            <a:r>
              <a:rPr lang="fi-FI" sz="2600" dirty="0"/>
              <a:t> </a:t>
            </a:r>
            <a:r>
              <a:rPr lang="fi-FI" sz="2600" dirty="0" smtClean="0"/>
              <a:t>(eri hallintokunnat)</a:t>
            </a:r>
          </a:p>
          <a:p>
            <a:pPr>
              <a:spcAft>
                <a:spcPts val="600"/>
              </a:spcAft>
              <a:buClr>
                <a:srgbClr val="CC006A"/>
              </a:buClr>
            </a:pPr>
            <a:endParaRPr lang="fi-FI" sz="2600" dirty="0" smtClean="0"/>
          </a:p>
          <a:p>
            <a:pPr marL="457200" indent="-457200">
              <a:spcAft>
                <a:spcPts val="600"/>
              </a:spcAft>
              <a:buClr>
                <a:srgbClr val="CC006A"/>
              </a:buClr>
              <a:buFont typeface="Arial" panose="020B0604020202020204" pitchFamily="34" charset="0"/>
              <a:buChar char="•"/>
            </a:pPr>
            <a:r>
              <a:rPr lang="fi-FI" sz="2600" dirty="0" smtClean="0"/>
              <a:t>Infopankki-Joensuu ylläpito</a:t>
            </a:r>
          </a:p>
          <a:p>
            <a:pPr marL="457200" indent="-457200">
              <a:spcAft>
                <a:spcPts val="600"/>
              </a:spcAft>
              <a:buClr>
                <a:srgbClr val="CC006A"/>
              </a:buClr>
              <a:buFont typeface="Arial" panose="020B0604020202020204" pitchFamily="34" charset="0"/>
              <a:buChar char="•"/>
            </a:pPr>
            <a:endParaRPr lang="fi-FI" sz="3200" dirty="0"/>
          </a:p>
          <a:p>
            <a:endParaRPr lang="fi-FI" dirty="0"/>
          </a:p>
        </p:txBody>
      </p:sp>
    </p:spTree>
    <p:extLst>
      <p:ext uri="{BB962C8B-B14F-4D97-AF65-F5344CB8AC3E}">
        <p14:creationId xmlns:p14="http://schemas.microsoft.com/office/powerpoint/2010/main" val="29101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7829" y="181070"/>
            <a:ext cx="8229600" cy="552262"/>
          </a:xfrm>
        </p:spPr>
        <p:txBody>
          <a:bodyPr>
            <a:normAutofit/>
          </a:bodyPr>
          <a:lstStyle/>
          <a:p>
            <a:r>
              <a:rPr lang="fi-FI" sz="2800" dirty="0" smtClean="0"/>
              <a:t>TILASTOja maahanmuuttajapalveluista</a:t>
            </a:r>
            <a:endParaRPr lang="fi-FI" sz="2800" dirty="0"/>
          </a:p>
        </p:txBody>
      </p:sp>
      <p:sp>
        <p:nvSpPr>
          <p:cNvPr id="3" name="Sisällön paikkamerkki 2"/>
          <p:cNvSpPr>
            <a:spLocks noGrp="1"/>
          </p:cNvSpPr>
          <p:nvPr>
            <p:ph idx="1"/>
          </p:nvPr>
        </p:nvSpPr>
        <p:spPr>
          <a:xfrm>
            <a:off x="291403" y="733332"/>
            <a:ext cx="8651630" cy="5133314"/>
          </a:xfrm>
        </p:spPr>
        <p:txBody>
          <a:bodyPr>
            <a:noAutofit/>
          </a:bodyPr>
          <a:lstStyle/>
          <a:p>
            <a:r>
              <a:rPr lang="fi-FI" sz="1800" dirty="0" smtClean="0"/>
              <a:t>Maahanmuuttajapalveluissa vuonna 2017 </a:t>
            </a:r>
            <a:r>
              <a:rPr lang="fi-FI" sz="1800" b="1" dirty="0" smtClean="0"/>
              <a:t>asiointikäyntejä 3576 kpl</a:t>
            </a:r>
            <a:r>
              <a:rPr lang="fi-FI" sz="1800" dirty="0" smtClean="0"/>
              <a:t>/3,5 henkilötyövuotta asiakastyössä. Asiakkaat olivat kotoisin </a:t>
            </a:r>
            <a:r>
              <a:rPr lang="fi-FI" sz="1800" b="1" dirty="0" smtClean="0"/>
              <a:t>51 eri maasta, </a:t>
            </a:r>
            <a:r>
              <a:rPr lang="fi-FI" sz="1800" dirty="0" smtClean="0"/>
              <a:t>ja palvelua annettiin </a:t>
            </a:r>
            <a:r>
              <a:rPr lang="fi-FI" sz="1800" b="1" dirty="0" smtClean="0"/>
              <a:t>16 eri kielellä</a:t>
            </a:r>
            <a:r>
              <a:rPr lang="fi-FI" sz="1800" dirty="0" smtClean="0"/>
              <a:t>. Suurimpina asiakasryhminä syyrialaiset, venäläiset ja irakilaiset.</a:t>
            </a:r>
          </a:p>
          <a:p>
            <a:pPr marL="0" indent="0">
              <a:buNone/>
            </a:pPr>
            <a:endParaRPr lang="fi-FI" sz="1800" dirty="0" smtClean="0"/>
          </a:p>
          <a:p>
            <a:r>
              <a:rPr lang="fi-FI" sz="1800" dirty="0" smtClean="0"/>
              <a:t>Maahanmuuton syinä useimmiten perheside</a:t>
            </a:r>
            <a:r>
              <a:rPr lang="fi-FI" sz="1800" dirty="0"/>
              <a:t>, </a:t>
            </a:r>
            <a:r>
              <a:rPr lang="fi-FI" sz="1800" dirty="0" smtClean="0"/>
              <a:t>paluumuutto, opiskelu</a:t>
            </a:r>
            <a:r>
              <a:rPr lang="fi-FI" sz="1800" dirty="0"/>
              <a:t> </a:t>
            </a:r>
            <a:r>
              <a:rPr lang="fi-FI" sz="1800" dirty="0" smtClean="0"/>
              <a:t>ja työnteko. </a:t>
            </a:r>
          </a:p>
          <a:p>
            <a:pPr marL="0" indent="0">
              <a:buNone/>
            </a:pPr>
            <a:endParaRPr lang="fi-FI" sz="1800" dirty="0"/>
          </a:p>
          <a:p>
            <a:r>
              <a:rPr lang="fi-FI" sz="1800" dirty="0" smtClean="0"/>
              <a:t>Asioinnin syynä useimmiten etuusasiat, </a:t>
            </a:r>
            <a:r>
              <a:rPr lang="fi-FI" sz="1800" dirty="0"/>
              <a:t>kotiin-ja asumiseen sekä oleskelulupiin </a:t>
            </a:r>
            <a:r>
              <a:rPr lang="fi-FI" sz="1800" dirty="0" smtClean="0"/>
              <a:t>liittyvät asiat.</a:t>
            </a:r>
          </a:p>
          <a:p>
            <a:endParaRPr lang="fi-FI" sz="1800" dirty="0"/>
          </a:p>
          <a:p>
            <a:r>
              <a:rPr lang="fi-FI" sz="1800" b="1" dirty="0" smtClean="0"/>
              <a:t>Opiskelu- ja työasioissa </a:t>
            </a:r>
            <a:r>
              <a:rPr lang="fi-FI" sz="1800" dirty="0" smtClean="0"/>
              <a:t>asiointeja vuoden aikana </a:t>
            </a:r>
            <a:r>
              <a:rPr lang="fi-FI" sz="1800" b="1" dirty="0" smtClean="0"/>
              <a:t>199 kpl (5,3% </a:t>
            </a:r>
            <a:r>
              <a:rPr lang="fi-FI" sz="1800" dirty="0" smtClean="0"/>
              <a:t>kaikista asioinneista). </a:t>
            </a:r>
          </a:p>
          <a:p>
            <a:endParaRPr lang="fi-FI" sz="1800" dirty="0"/>
          </a:p>
          <a:p>
            <a:r>
              <a:rPr lang="fi-FI" sz="1800" dirty="0" smtClean="0"/>
              <a:t>Maahanmuuttaja-asiakkaita </a:t>
            </a:r>
            <a:r>
              <a:rPr lang="fi-FI" sz="1800" dirty="0"/>
              <a:t>(ei pakolaiset) asioi noin 400 asiakasta </a:t>
            </a:r>
            <a:r>
              <a:rPr lang="fi-FI" sz="1800" dirty="0" smtClean="0"/>
              <a:t>vuodessa.</a:t>
            </a:r>
          </a:p>
          <a:p>
            <a:pPr marL="0" indent="0">
              <a:buNone/>
            </a:pPr>
            <a:endParaRPr lang="fi-FI" sz="1800" dirty="0" smtClean="0"/>
          </a:p>
          <a:p>
            <a:r>
              <a:rPr lang="fi-FI" sz="1800" dirty="0" smtClean="0"/>
              <a:t>Kotoutumisajalla olevia pakolaisia on 178 henkilöä.</a:t>
            </a:r>
            <a:endParaRPr lang="fi-FI" sz="1800" dirty="0"/>
          </a:p>
          <a:p>
            <a:pPr marL="0" indent="0">
              <a:buNone/>
            </a:pPr>
            <a:endParaRPr lang="fi-FI" sz="1800" dirty="0" smtClean="0"/>
          </a:p>
          <a:p>
            <a:r>
              <a:rPr lang="fi-FI" sz="1800" dirty="0" smtClean="0"/>
              <a:t>Työntekijät puhuvat suomen lisäksi venäjää, englantia, ruotsia, ranskaa, espanjaa ja saksaa.</a:t>
            </a:r>
          </a:p>
          <a:p>
            <a:pPr marL="0" indent="0">
              <a:buNone/>
            </a:pPr>
            <a:r>
              <a:rPr lang="fi-FI" sz="2000" dirty="0" smtClean="0"/>
              <a:t> </a:t>
            </a:r>
          </a:p>
          <a:p>
            <a:endParaRPr lang="fi-FI" sz="2000" dirty="0"/>
          </a:p>
          <a:p>
            <a:endParaRPr lang="fi-FI" sz="2000" dirty="0"/>
          </a:p>
          <a:p>
            <a:pPr>
              <a:spcAft>
                <a:spcPts val="600"/>
              </a:spcAft>
              <a:buClr>
                <a:srgbClr val="CC006A"/>
              </a:buClr>
            </a:pPr>
            <a:endParaRPr lang="fi-FI" sz="2000" dirty="0" smtClean="0"/>
          </a:p>
          <a:p>
            <a:pPr marL="0" indent="0">
              <a:spcAft>
                <a:spcPts val="600"/>
              </a:spcAft>
              <a:buClr>
                <a:srgbClr val="CC006A"/>
              </a:buClr>
              <a:buNone/>
            </a:pPr>
            <a:endParaRPr lang="fi-FI" sz="2000" dirty="0" smtClean="0"/>
          </a:p>
          <a:p>
            <a:pPr marL="0" indent="0">
              <a:lnSpc>
                <a:spcPct val="120000"/>
              </a:lnSpc>
              <a:buNone/>
            </a:pPr>
            <a:endParaRPr lang="fi-FI" sz="1600" dirty="0"/>
          </a:p>
          <a:p>
            <a:endParaRPr lang="fi-FI" sz="1600" dirty="0"/>
          </a:p>
        </p:txBody>
      </p:sp>
    </p:spTree>
    <p:extLst>
      <p:ext uri="{BB962C8B-B14F-4D97-AF65-F5344CB8AC3E}">
        <p14:creationId xmlns:p14="http://schemas.microsoft.com/office/powerpoint/2010/main" val="417535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49327"/>
          </a:xfrm>
        </p:spPr>
        <p:txBody>
          <a:bodyPr>
            <a:normAutofit fontScale="90000"/>
          </a:bodyPr>
          <a:lstStyle/>
          <a:p>
            <a:r>
              <a:rPr lang="fi-FI" dirty="0" smtClean="0"/>
              <a:t>Ohjauksessa huomioon otettavaa</a:t>
            </a:r>
            <a:endParaRPr lang="fi-FI" dirty="0"/>
          </a:p>
        </p:txBody>
      </p:sp>
      <p:sp>
        <p:nvSpPr>
          <p:cNvPr id="3" name="Sisällön paikkamerkki 2"/>
          <p:cNvSpPr>
            <a:spLocks noGrp="1"/>
          </p:cNvSpPr>
          <p:nvPr>
            <p:ph idx="1"/>
          </p:nvPr>
        </p:nvSpPr>
        <p:spPr>
          <a:xfrm>
            <a:off x="457200" y="944545"/>
            <a:ext cx="8229600" cy="4613293"/>
          </a:xfrm>
        </p:spPr>
        <p:txBody>
          <a:bodyPr>
            <a:normAutofit fontScale="92500" lnSpcReduction="20000"/>
          </a:bodyPr>
          <a:lstStyle/>
          <a:p>
            <a:pPr marL="457200" indent="-457200">
              <a:buClr>
                <a:srgbClr val="CC006A"/>
              </a:buClr>
              <a:buFont typeface="Arial" panose="020B0604020202020204" pitchFamily="34" charset="0"/>
              <a:buChar char="•"/>
            </a:pPr>
            <a:r>
              <a:rPr lang="fi-FI" dirty="0" smtClean="0"/>
              <a:t>Kotoutumisen alkuvaiheessa palvelun omakielisyys</a:t>
            </a:r>
          </a:p>
          <a:p>
            <a:pPr>
              <a:buClr>
                <a:srgbClr val="CC006A"/>
              </a:buClr>
            </a:pPr>
            <a:endParaRPr lang="fi-FI" dirty="0" smtClean="0"/>
          </a:p>
          <a:p>
            <a:pPr marL="457200" indent="-457200">
              <a:buClr>
                <a:srgbClr val="CC006A"/>
              </a:buClr>
              <a:buFont typeface="Arial" panose="020B0604020202020204" pitchFamily="34" charset="0"/>
              <a:buChar char="•"/>
            </a:pPr>
            <a:r>
              <a:rPr lang="fi-FI" dirty="0" smtClean="0"/>
              <a:t>Kotoutumisen myöhemmässä vaiheessa selkosuomi</a:t>
            </a:r>
          </a:p>
          <a:p>
            <a:pPr>
              <a:buClr>
                <a:srgbClr val="CC006A"/>
              </a:buClr>
            </a:pPr>
            <a:endParaRPr lang="fi-FI" dirty="0" smtClean="0"/>
          </a:p>
          <a:p>
            <a:pPr marL="457200" indent="-457200">
              <a:buClr>
                <a:srgbClr val="CC006A"/>
              </a:buClr>
              <a:buFont typeface="Arial" panose="020B0604020202020204" pitchFamily="34" charset="0"/>
              <a:buChar char="•"/>
            </a:pPr>
            <a:r>
              <a:rPr lang="fi-FI" dirty="0" smtClean="0"/>
              <a:t>Kotoutumisen tavoitteet henkilökohtaisia ja kullekin sopivia</a:t>
            </a:r>
          </a:p>
          <a:p>
            <a:pPr>
              <a:buClr>
                <a:srgbClr val="CC006A"/>
              </a:buClr>
            </a:pPr>
            <a:endParaRPr lang="fi-FI" dirty="0" smtClean="0"/>
          </a:p>
          <a:p>
            <a:pPr marL="457200" indent="-457200">
              <a:buClr>
                <a:srgbClr val="CC006A"/>
              </a:buClr>
              <a:buFont typeface="Arial" panose="020B0604020202020204" pitchFamily="34" charset="0"/>
              <a:buChar char="•"/>
            </a:pPr>
            <a:r>
              <a:rPr lang="fi-FI" dirty="0" smtClean="0"/>
              <a:t>Kotoutumisen tavoitteiden säännöllinen seuranta</a:t>
            </a:r>
          </a:p>
          <a:p>
            <a:pPr>
              <a:buClr>
                <a:srgbClr val="CC006A"/>
              </a:buClr>
            </a:pPr>
            <a:endParaRPr lang="fi-FI" dirty="0" smtClean="0"/>
          </a:p>
          <a:p>
            <a:pPr marL="457200" indent="-457200">
              <a:buClr>
                <a:srgbClr val="CC006A"/>
              </a:buClr>
              <a:buFont typeface="Arial" panose="020B0604020202020204" pitchFamily="34" charset="0"/>
              <a:buChar char="•"/>
            </a:pPr>
            <a:r>
              <a:rPr lang="fi-FI" dirty="0" smtClean="0"/>
              <a:t>Koulutukseen ja työhön hakeutumisen vaiheessa tarvittava neuvonta sekä opastus tilanteenmukaisten palveluiden piiriin</a:t>
            </a:r>
            <a:endParaRPr lang="fi-FI" dirty="0"/>
          </a:p>
        </p:txBody>
      </p:sp>
    </p:spTree>
    <p:extLst>
      <p:ext uri="{BB962C8B-B14F-4D97-AF65-F5344CB8AC3E}">
        <p14:creationId xmlns:p14="http://schemas.microsoft.com/office/powerpoint/2010/main" val="370092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569424"/>
          </a:xfrm>
        </p:spPr>
        <p:txBody>
          <a:bodyPr>
            <a:normAutofit fontScale="90000"/>
          </a:bodyPr>
          <a:lstStyle/>
          <a:p>
            <a:r>
              <a:rPr lang="fi-FI" dirty="0" smtClean="0"/>
              <a:t>Tulevaisuuden uusia painopisteitä</a:t>
            </a:r>
            <a:endParaRPr lang="fi-FI" dirty="0"/>
          </a:p>
        </p:txBody>
      </p:sp>
      <p:sp>
        <p:nvSpPr>
          <p:cNvPr id="3" name="Sisällön paikkamerkki 2"/>
          <p:cNvSpPr>
            <a:spLocks noGrp="1"/>
          </p:cNvSpPr>
          <p:nvPr>
            <p:ph idx="1"/>
          </p:nvPr>
        </p:nvSpPr>
        <p:spPr>
          <a:xfrm>
            <a:off x="457200" y="1034981"/>
            <a:ext cx="8229600" cy="4522858"/>
          </a:xfrm>
        </p:spPr>
        <p:txBody>
          <a:bodyPr>
            <a:normAutofit fontScale="77500" lnSpcReduction="20000"/>
          </a:bodyPr>
          <a:lstStyle/>
          <a:p>
            <a:pPr marL="457200" indent="-457200">
              <a:buClr>
                <a:srgbClr val="CC006A"/>
              </a:buClr>
              <a:buFont typeface="Arial" panose="020B0604020202020204" pitchFamily="34" charset="0"/>
              <a:buChar char="•"/>
            </a:pPr>
            <a:r>
              <a:rPr lang="fi-FI" sz="3100" dirty="0" smtClean="0"/>
              <a:t>Tiivistyvä yhteistyö alueen kansainvälisten yritysten ja </a:t>
            </a:r>
            <a:r>
              <a:rPr lang="fi-FI" sz="3100" dirty="0" err="1" smtClean="0"/>
              <a:t>kv</a:t>
            </a:r>
            <a:r>
              <a:rPr lang="fi-FI" sz="3100" dirty="0" smtClean="0"/>
              <a:t>-osaajien kanssa (vastuu kotoutumissuunnitelmista ja niiden seurannasta, työpari toisesta organisaatiosta)</a:t>
            </a:r>
          </a:p>
          <a:p>
            <a:pPr>
              <a:buClr>
                <a:srgbClr val="CC006A"/>
              </a:buClr>
            </a:pPr>
            <a:endParaRPr lang="fi-FI" sz="3100" dirty="0" smtClean="0"/>
          </a:p>
          <a:p>
            <a:pPr marL="457200" indent="-457200">
              <a:buClr>
                <a:srgbClr val="CC006A"/>
              </a:buClr>
              <a:buFont typeface="Arial" panose="020B0604020202020204" pitchFamily="34" charset="0"/>
              <a:buChar char="•"/>
            </a:pPr>
            <a:r>
              <a:rPr lang="fi-FI" sz="3100" dirty="0" smtClean="0"/>
              <a:t>Huomio koulutettujen asiakkaiden kotoutumisen polkuun – tieto-taito käyttöön mahdollisimman varhaisessa kotoutumisen vaiheessa (vaatii monitoimijaista yhteistyötä)</a:t>
            </a:r>
          </a:p>
          <a:p>
            <a:pPr>
              <a:buClr>
                <a:srgbClr val="CC006A"/>
              </a:buClr>
            </a:pPr>
            <a:endParaRPr lang="fi-FI" sz="3100" dirty="0" smtClean="0"/>
          </a:p>
          <a:p>
            <a:pPr marL="457200" indent="-457200">
              <a:buClr>
                <a:srgbClr val="CC006A"/>
              </a:buClr>
              <a:buFont typeface="Arial" panose="020B0604020202020204" pitchFamily="34" charset="0"/>
              <a:buChar char="•"/>
            </a:pPr>
            <a:r>
              <a:rPr lang="fi-FI" sz="3100" dirty="0" smtClean="0"/>
              <a:t>Uudet yhteistyömuodot - ei ketjutuksia</a:t>
            </a:r>
          </a:p>
          <a:p>
            <a:pPr>
              <a:buClr>
                <a:srgbClr val="CC006A"/>
              </a:buClr>
            </a:pPr>
            <a:endParaRPr lang="fi-FI" sz="3100" dirty="0" smtClean="0"/>
          </a:p>
          <a:p>
            <a:pPr marL="457200" indent="-457200">
              <a:buClr>
                <a:srgbClr val="CC006A"/>
              </a:buClr>
              <a:buFont typeface="Arial" panose="020B0604020202020204" pitchFamily="34" charset="0"/>
              <a:buChar char="•"/>
            </a:pPr>
            <a:r>
              <a:rPr lang="fi-FI" sz="3100" dirty="0" smtClean="0"/>
              <a:t>Monikieliset ryhmäinfot maahanmuuttajille eri yhteiskunnan osa-alueista</a:t>
            </a:r>
          </a:p>
          <a:p>
            <a:pPr>
              <a:buClr>
                <a:srgbClr val="CC006A"/>
              </a:buClr>
            </a:pPr>
            <a:endParaRPr lang="fi-FI" sz="3100" dirty="0" smtClean="0"/>
          </a:p>
          <a:p>
            <a:pPr marL="457200" indent="-457200">
              <a:buClr>
                <a:srgbClr val="CC006A"/>
              </a:buClr>
              <a:buFont typeface="Arial" panose="020B0604020202020204" pitchFamily="34" charset="0"/>
              <a:buChar char="•"/>
            </a:pPr>
            <a:r>
              <a:rPr lang="fi-FI" sz="3100" dirty="0" smtClean="0"/>
              <a:t>Pyrkimys järjestää Joensuuhun </a:t>
            </a:r>
            <a:r>
              <a:rPr lang="fi-FI" sz="3100" dirty="0" err="1" smtClean="0"/>
              <a:t>non</a:t>
            </a:r>
            <a:r>
              <a:rPr lang="fi-FI" sz="3100" dirty="0" smtClean="0"/>
              <a:t> stop -suomen kielen opetus (myös iltaryhmät työssä kävijöille)</a:t>
            </a:r>
          </a:p>
          <a:p>
            <a:pPr marL="457200" indent="-457200">
              <a:buClr>
                <a:srgbClr val="CC006A"/>
              </a:buClr>
              <a:buFont typeface="Arial" panose="020B0604020202020204" pitchFamily="34" charset="0"/>
              <a:buChar char="•"/>
            </a:pPr>
            <a:endParaRPr lang="fi-FI" dirty="0" smtClean="0"/>
          </a:p>
          <a:p>
            <a:pPr marL="457200" indent="-457200">
              <a:buClr>
                <a:srgbClr val="CC006A"/>
              </a:buClr>
              <a:buFont typeface="Arial" panose="020B0604020202020204" pitchFamily="34" charset="0"/>
              <a:buChar char="•"/>
            </a:pPr>
            <a:endParaRPr lang="fi-FI" dirty="0"/>
          </a:p>
        </p:txBody>
      </p:sp>
    </p:spTree>
    <p:extLst>
      <p:ext uri="{BB962C8B-B14F-4D97-AF65-F5344CB8AC3E}">
        <p14:creationId xmlns:p14="http://schemas.microsoft.com/office/powerpoint/2010/main" val="19807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679955"/>
          </a:xfrm>
        </p:spPr>
        <p:txBody>
          <a:bodyPr/>
          <a:lstStyle/>
          <a:p>
            <a:r>
              <a:rPr lang="fi-FI" dirty="0" smtClean="0"/>
              <a:t>Haasteita </a:t>
            </a:r>
            <a:endParaRPr lang="fi-FI" dirty="0"/>
          </a:p>
        </p:txBody>
      </p:sp>
      <p:sp>
        <p:nvSpPr>
          <p:cNvPr id="3" name="Sisällön paikkamerkki 2"/>
          <p:cNvSpPr>
            <a:spLocks noGrp="1"/>
          </p:cNvSpPr>
          <p:nvPr>
            <p:ph idx="1"/>
          </p:nvPr>
        </p:nvSpPr>
        <p:spPr>
          <a:xfrm>
            <a:off x="457200" y="1075174"/>
            <a:ext cx="8229600" cy="4482665"/>
          </a:xfrm>
        </p:spPr>
        <p:txBody>
          <a:bodyPr>
            <a:noAutofit/>
          </a:bodyPr>
          <a:lstStyle/>
          <a:p>
            <a:pPr marL="457200" indent="-457200">
              <a:buClr>
                <a:srgbClr val="CC006A"/>
              </a:buClr>
              <a:buFont typeface="Arial" panose="020B0604020202020204" pitchFamily="34" charset="0"/>
              <a:buChar char="•"/>
            </a:pPr>
            <a:r>
              <a:rPr lang="fi-FI" sz="2300" dirty="0"/>
              <a:t>K</a:t>
            </a:r>
            <a:r>
              <a:rPr lang="fi-FI" sz="2300" dirty="0" smtClean="0"/>
              <a:t>oulutus- ja työllistymispalveluissa pirstaleinen palveluvalikko</a:t>
            </a:r>
          </a:p>
          <a:p>
            <a:pPr>
              <a:buClr>
                <a:srgbClr val="CC006A"/>
              </a:buClr>
            </a:pPr>
            <a:endParaRPr lang="fi-FI" sz="2300" dirty="0" smtClean="0"/>
          </a:p>
          <a:p>
            <a:pPr marL="457200" indent="-457200">
              <a:buClr>
                <a:srgbClr val="CC006A"/>
              </a:buClr>
              <a:buFont typeface="Arial" panose="020B0604020202020204" pitchFamily="34" charset="0"/>
              <a:buChar char="•"/>
            </a:pPr>
            <a:r>
              <a:rPr lang="fi-FI" sz="2300" dirty="0" smtClean="0"/>
              <a:t>Paljon hankkeissa tehtävää koulutuksen ja työllistymisen edistämistyötä </a:t>
            </a:r>
            <a:r>
              <a:rPr lang="fi-FI" sz="2300" dirty="0" smtClean="0">
                <a:sym typeface="Wingdings" panose="05000000000000000000" pitchFamily="2" charset="2"/>
              </a:rPr>
              <a:t> palveluiden pysyvyys ja pitkäjänteisyys</a:t>
            </a:r>
          </a:p>
          <a:p>
            <a:pPr>
              <a:buClr>
                <a:srgbClr val="CC006A"/>
              </a:buClr>
            </a:pPr>
            <a:endParaRPr lang="fi-FI" sz="2300" dirty="0" smtClean="0">
              <a:sym typeface="Wingdings" panose="05000000000000000000" pitchFamily="2" charset="2"/>
            </a:endParaRPr>
          </a:p>
          <a:p>
            <a:pPr marL="457200" indent="-457200">
              <a:buClr>
                <a:srgbClr val="CC006A"/>
              </a:buClr>
              <a:buFont typeface="Arial" panose="020B0604020202020204" pitchFamily="34" charset="0"/>
              <a:buChar char="•"/>
            </a:pPr>
            <a:r>
              <a:rPr lang="fi-FI" sz="2300" dirty="0" smtClean="0">
                <a:sym typeface="Wingdings" panose="05000000000000000000" pitchFamily="2" charset="2"/>
              </a:rPr>
              <a:t>Maahanmuuttajien tutkintojen rinnastaminen ja opintojen </a:t>
            </a:r>
            <a:r>
              <a:rPr lang="fi-FI" sz="2300" dirty="0" err="1" smtClean="0">
                <a:sym typeface="Wingdings" panose="05000000000000000000" pitchFamily="2" charset="2"/>
              </a:rPr>
              <a:t>hyväksilukeminen</a:t>
            </a:r>
            <a:r>
              <a:rPr lang="fi-FI" sz="2300" dirty="0" smtClean="0">
                <a:sym typeface="Wingdings" panose="05000000000000000000" pitchFamily="2" charset="2"/>
              </a:rPr>
              <a:t> vähäistä</a:t>
            </a:r>
          </a:p>
          <a:p>
            <a:pPr>
              <a:buClr>
                <a:srgbClr val="CC006A"/>
              </a:buClr>
            </a:pPr>
            <a:endParaRPr lang="fi-FI" sz="2300" dirty="0" smtClean="0">
              <a:sym typeface="Wingdings" panose="05000000000000000000" pitchFamily="2" charset="2"/>
            </a:endParaRPr>
          </a:p>
          <a:p>
            <a:pPr marL="457200" indent="-457200">
              <a:buClr>
                <a:srgbClr val="CC006A"/>
              </a:buClr>
              <a:buFont typeface="Arial" panose="020B0604020202020204" pitchFamily="34" charset="0"/>
              <a:buChar char="•"/>
            </a:pPr>
            <a:r>
              <a:rPr lang="fi-FI" sz="2300" dirty="0" smtClean="0">
                <a:sym typeface="Wingdings" panose="05000000000000000000" pitchFamily="2" charset="2"/>
              </a:rPr>
              <a:t>Tiedonkulku toimijoiden välillä</a:t>
            </a:r>
          </a:p>
          <a:p>
            <a:pPr>
              <a:buClr>
                <a:srgbClr val="CC006A"/>
              </a:buClr>
            </a:pPr>
            <a:endParaRPr lang="fi-FI" sz="2300" dirty="0" smtClean="0">
              <a:sym typeface="Wingdings" panose="05000000000000000000" pitchFamily="2" charset="2"/>
            </a:endParaRPr>
          </a:p>
          <a:p>
            <a:pPr marL="457200" indent="-457200">
              <a:buClr>
                <a:srgbClr val="CC006A"/>
              </a:buClr>
              <a:buFont typeface="Arial" panose="020B0604020202020204" pitchFamily="34" charset="0"/>
              <a:buChar char="•"/>
            </a:pPr>
            <a:r>
              <a:rPr lang="fi-FI" sz="2300" dirty="0" smtClean="0">
                <a:sym typeface="Wingdings" panose="05000000000000000000" pitchFamily="2" charset="2"/>
              </a:rPr>
              <a:t>Toimijoiden yhteistyön haasteet</a:t>
            </a:r>
          </a:p>
          <a:p>
            <a:pPr>
              <a:buClr>
                <a:srgbClr val="CC006A"/>
              </a:buClr>
            </a:pPr>
            <a:endParaRPr lang="fi-FI" sz="2300" dirty="0" smtClean="0">
              <a:sym typeface="Wingdings" panose="05000000000000000000" pitchFamily="2" charset="2"/>
            </a:endParaRPr>
          </a:p>
          <a:p>
            <a:pPr marL="457200" indent="-457200">
              <a:buClr>
                <a:srgbClr val="CC006A"/>
              </a:buClr>
              <a:buFont typeface="Arial" panose="020B0604020202020204" pitchFamily="34" charset="0"/>
              <a:buChar char="•"/>
            </a:pPr>
            <a:r>
              <a:rPr lang="fi-FI" sz="2300" dirty="0" smtClean="0">
                <a:sym typeface="Wingdings" panose="05000000000000000000" pitchFamily="2" charset="2"/>
              </a:rPr>
              <a:t>Työnantajien asenteet</a:t>
            </a:r>
            <a:r>
              <a:rPr lang="fi-FI" sz="2300" dirty="0" smtClean="0"/>
              <a:t> </a:t>
            </a:r>
            <a:endParaRPr lang="fi-FI" sz="2300" dirty="0"/>
          </a:p>
        </p:txBody>
      </p:sp>
    </p:spTree>
    <p:extLst>
      <p:ext uri="{BB962C8B-B14F-4D97-AF65-F5344CB8AC3E}">
        <p14:creationId xmlns:p14="http://schemas.microsoft.com/office/powerpoint/2010/main" val="412364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Joensuu_kaupunki">
      <a:dk1>
        <a:sysClr val="windowText" lastClr="000000"/>
      </a:dk1>
      <a:lt1>
        <a:sysClr val="window" lastClr="FFFFFF"/>
      </a:lt1>
      <a:dk2>
        <a:srgbClr val="706F6F"/>
      </a:dk2>
      <a:lt2>
        <a:srgbClr val="C6C6C6"/>
      </a:lt2>
      <a:accent1>
        <a:srgbClr val="E6007E"/>
      </a:accent1>
      <a:accent2>
        <a:srgbClr val="009FD9"/>
      </a:accent2>
      <a:accent3>
        <a:srgbClr val="FCBD29"/>
      </a:accent3>
      <a:accent4>
        <a:srgbClr val="83BB26"/>
      </a:accent4>
      <a:accent5>
        <a:srgbClr val="E73C31"/>
      </a:accent5>
      <a:accent6>
        <a:srgbClr val="5C4696"/>
      </a:accent6>
      <a:hlink>
        <a:srgbClr val="E6007E"/>
      </a:hlink>
      <a:folHlink>
        <a:srgbClr val="80008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uut-Konsernihallinto" ma:contentTypeID="0x010100F92D891B7A730D47B67223B4B5D350920100A4BE63CF8C275B4FAA44BA4478588D17" ma:contentTypeVersion="3" ma:contentTypeDescription="" ma:contentTypeScope="" ma:versionID="df8b1ad664489666d1a04a140b9639e2">
  <xsd:schema xmlns:xsd="http://www.w3.org/2001/XMLSchema" xmlns:xs="http://www.w3.org/2001/XMLSchema" xmlns:p="http://schemas.microsoft.com/office/2006/metadata/properties" xmlns:ns2="12c5ff07-2431-43eb-b060-5ca90c343aee" targetNamespace="http://schemas.microsoft.com/office/2006/metadata/properties" ma:root="true" ma:fieldsID="4a90a63c12f64d5f94265018dee77139" ns2:_="">
    <xsd:import namespace="12c5ff07-2431-43eb-b060-5ca90c343aee"/>
    <xsd:element name="properties">
      <xsd:complexType>
        <xsd:sequence>
          <xsd:element name="documentManagement">
            <xsd:complexType>
              <xsd:all>
                <xsd:element ref="ns2:Keskus"/>
                <xsd:element ref="ns2:Palvelualueet-Konsernihallinto" minOccurs="0"/>
                <xsd:element ref="ns2:Dokumentin_x0020_tyypp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5ff07-2431-43eb-b060-5ca90c343aee" elementFormDefault="qualified">
    <xsd:import namespace="http://schemas.microsoft.com/office/2006/documentManagement/types"/>
    <xsd:import namespace="http://schemas.microsoft.com/office/infopath/2007/PartnerControls"/>
    <xsd:element name="Keskus" ma:index="2" ma:displayName="Keskus" ma:format="Dropdown" ma:internalName="Keskus">
      <xsd:simpleType>
        <xsd:restriction base="dms:Choice">
          <xsd:enumeration value="Joensuun Vesi"/>
          <xsd:enumeration value="Kaupunkirakenne"/>
          <xsd:enumeration value="Konsernihallinto"/>
          <xsd:enumeration value="Lupa- ja viranomaistoiminnot"/>
          <xsd:enumeration value="Pelastuslaitos"/>
          <xsd:enumeration value="Sosiaali- ja terveyskeskus"/>
          <xsd:enumeration value="Tekninen keskus"/>
          <xsd:enumeration value="Tilakeskus"/>
          <xsd:enumeration value="Vapaa-aikakeskus"/>
          <xsd:enumeration value="Varko"/>
        </xsd:restriction>
      </xsd:simpleType>
    </xsd:element>
    <xsd:element name="Palvelualueet-Konsernihallinto" ma:index="3" nillable="true" ma:displayName="Palvelualueet-Konsernihallinto" ma:format="Dropdown" ma:internalName="Palvelualueet_x002d_Konsernihallinto">
      <xsd:simpleType>
        <xsd:restriction base="dms:Choice">
          <xsd:enumeration value="Konsernihallinto"/>
          <xsd:enumeration value="Henkilöstöhallinto"/>
          <xsd:enumeration value="Talous ja strategia"/>
        </xsd:restriction>
      </xsd:simpleType>
    </xsd:element>
    <xsd:element name="Dokumentin_x0020_tyyppi" ma:index="4" nillable="true" ma:displayName="Dokumentin tyyppi" ma:format="Dropdown" ma:internalName="Dokumentin_x0020_tyyppi">
      <xsd:simpleType>
        <xsd:restriction base="dms:Choice">
          <xsd:enumeration value="Asiakirjamalli"/>
          <xsd:enumeration value="Asiakirjapohja"/>
          <xsd:enumeration value="Esite"/>
          <xsd:enumeration value="Kertomus"/>
          <xsd:enumeration value="Käsikirja"/>
          <xsd:enumeration value="Lomake"/>
          <xsd:enumeration value="Luettelo"/>
          <xsd:enumeration value="Ohje"/>
          <xsd:enumeration value="Ohjelma"/>
          <xsd:enumeration value="Raportti"/>
          <xsd:enumeration value="Sopimus"/>
          <xsd:enumeration value="Suunnitelma tai strategia"/>
          <xsd:enumeration value="Tiedote"/>
          <xsd:enumeration value="Uutinen"/>
          <xsd:enumeration value="Valmius- ja kriisinhallinta-asiakirja"/>
          <xsd:enumeration value="Yhteystiedo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kumentin_x0020_tyyppi xmlns="12c5ff07-2431-43eb-b060-5ca90c343aee">Asiakirjapohja</Dokumentin_x0020_tyyppi>
    <Keskus xmlns="12c5ff07-2431-43eb-b060-5ca90c343aee">Konsernihallinto</Keskus>
    <Palvelualueet-Konsernihallinto xmlns="12c5ff07-2431-43eb-b060-5ca90c343aee">Konsernihallinto</Palvelualueet-Konsernihallinto>
  </documentManagement>
</p:properties>
</file>

<file path=customXml/itemProps1.xml><?xml version="1.0" encoding="utf-8"?>
<ds:datastoreItem xmlns:ds="http://schemas.openxmlformats.org/officeDocument/2006/customXml" ds:itemID="{6025F33F-A417-4D4B-BA38-9AEAE778E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5ff07-2431-43eb-b060-5ca90c343a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0AE168-2797-4EDF-A64A-5789A2E1FA54}">
  <ds:schemaRefs>
    <ds:schemaRef ds:uri="http://schemas.microsoft.com/sharepoint/v3/contenttype/forms"/>
  </ds:schemaRefs>
</ds:datastoreItem>
</file>

<file path=customXml/itemProps3.xml><?xml version="1.0" encoding="utf-8"?>
<ds:datastoreItem xmlns:ds="http://schemas.openxmlformats.org/officeDocument/2006/customXml" ds:itemID="{EF7829AF-479C-4B55-906A-50419B62137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2c5ff07-2431-43eb-b060-5ca90c343a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4954</TotalTime>
  <Words>960</Words>
  <Application>Microsoft Office PowerPoint</Application>
  <PresentationFormat>Näytössä katseltava diaesitys (4:3)</PresentationFormat>
  <Paragraphs>142</Paragraphs>
  <Slides>14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Corbel</vt:lpstr>
      <vt:lpstr>Wingdings</vt:lpstr>
      <vt:lpstr>Office-teema</vt:lpstr>
      <vt:lpstr> Joensuun kaupungin maahanmuuttajapalvelut  koulutus ja työelämä  8.6.2018</vt:lpstr>
      <vt:lpstr>Sijainti ja Henkilöstö</vt:lpstr>
      <vt:lpstr>Joensuun maahanmuuttajapalveluiden vastuut</vt:lpstr>
      <vt:lpstr>Joensuun maahanmuuttajapalveluiden vastuut</vt:lpstr>
      <vt:lpstr>Joensuun maahanmuuttajapalveluiden vastuut</vt:lpstr>
      <vt:lpstr>TILASTOja maahanmuuttajapalveluista</vt:lpstr>
      <vt:lpstr>Ohjauksessa huomioon otettavaa</vt:lpstr>
      <vt:lpstr>Tulevaisuuden uusia painopisteitä</vt:lpstr>
      <vt:lpstr>Haasteita </vt:lpstr>
      <vt:lpstr>Lopuksi</vt:lpstr>
      <vt:lpstr> </vt:lpstr>
      <vt:lpstr>Kieli- ja kulttuuriryhmien opetusjärjestelyt joensuussa (maria pikkarainen)</vt:lpstr>
      <vt:lpstr> </vt:lpstr>
      <vt:lpstr>Mahdollisuuksien matkalaukut- hanke, kulttuurinen moninaisuus ja yhteisöllisyys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Esityspohja - virallinen</dc:title>
  <dc:creator>-</dc:creator>
  <cp:lastModifiedBy>Hiltunen Paula</cp:lastModifiedBy>
  <cp:revision>389</cp:revision>
  <cp:lastPrinted>2018-06-07T13:11:05Z</cp:lastPrinted>
  <dcterms:created xsi:type="dcterms:W3CDTF">2013-03-26T11:43:16Z</dcterms:created>
  <dcterms:modified xsi:type="dcterms:W3CDTF">2018-06-12T05:44:02Z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0x010100F92D891B7A730D47B67223B4B5D350920100A4BE63CF8C275B4FAA44BA4478588D17</vt:lpwstr>
  </property>
</Properties>
</file>