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19"/>
  </p:notesMasterIdLst>
  <p:sldIdLst>
    <p:sldId id="256" r:id="rId3"/>
    <p:sldId id="257" r:id="rId4"/>
    <p:sldId id="258" r:id="rId5"/>
    <p:sldId id="259" r:id="rId6"/>
    <p:sldId id="289" r:id="rId7"/>
    <p:sldId id="279" r:id="rId8"/>
    <p:sldId id="290" r:id="rId9"/>
    <p:sldId id="280" r:id="rId10"/>
    <p:sldId id="291" r:id="rId11"/>
    <p:sldId id="281" r:id="rId12"/>
    <p:sldId id="282" r:id="rId13"/>
    <p:sldId id="283" r:id="rId14"/>
    <p:sldId id="275" r:id="rId15"/>
    <p:sldId id="263" r:id="rId16"/>
    <p:sldId id="262" r:id="rId17"/>
    <p:sldId id="264" r:id="rId1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6299FF-EED0-0EF5-9DCA-AEF6476209C3}" name="Ida Henritius" initials="IH" userId="ccf1abf7b7143d1e"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Ida Henritius" initials="IH" lastIdx="1" clrIdx="0">
    <p:extLst>
      <p:ext uri="{19B8F6BF-5375-455C-9EA6-DF929625EA0E}">
        <p15:presenceInfo xmlns:p15="http://schemas.microsoft.com/office/powerpoint/2012/main" userId="ccf1abf7b7143d1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B149"/>
    <a:srgbClr val="7CC26A"/>
    <a:srgbClr val="56A042"/>
    <a:srgbClr val="F37D7D"/>
    <a:srgbClr val="F3EAF0"/>
    <a:srgbClr val="0BB0BD"/>
    <a:srgbClr val="0CBCC8"/>
    <a:srgbClr val="0AA6B2"/>
    <a:srgbClr val="0A9F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24" autoAdjust="0"/>
    <p:restoredTop sz="84371" autoAdjust="0"/>
  </p:normalViewPr>
  <p:slideViewPr>
    <p:cSldViewPr snapToGrid="0">
      <p:cViewPr varScale="1">
        <p:scale>
          <a:sx n="110" d="100"/>
          <a:sy n="110" d="100"/>
        </p:scale>
        <p:origin x="402" y="78"/>
      </p:cViewPr>
      <p:guideLst/>
    </p:cSldViewPr>
  </p:slideViewPr>
  <p:notesTextViewPr>
    <p:cViewPr>
      <p:scale>
        <a:sx n="1" d="1"/>
        <a:sy n="1" d="1"/>
      </p:scale>
      <p:origin x="0" y="0"/>
    </p:cViewPr>
  </p:notesTextViewPr>
  <p:notesViewPr>
    <p:cSldViewPr snapToGrid="0">
      <p:cViewPr varScale="1">
        <p:scale>
          <a:sx n="81" d="100"/>
          <a:sy n="81" d="100"/>
        </p:scale>
        <p:origin x="325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72DC12-D9A8-C84C-9390-CFEBE8196B8D}" type="datetimeFigureOut">
              <a:rPr lang="fi-FI" smtClean="0"/>
              <a:t>12.6.2024</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AB868-A8EC-BD43-B6D9-DB6F67246DF8}" type="slidenum">
              <a:rPr lang="fi-FI" smtClean="0"/>
              <a:t>‹#›</a:t>
            </a:fld>
            <a:endParaRPr lang="fi-FI"/>
          </a:p>
        </p:txBody>
      </p:sp>
    </p:spTree>
    <p:extLst>
      <p:ext uri="{BB962C8B-B14F-4D97-AF65-F5344CB8AC3E}">
        <p14:creationId xmlns:p14="http://schemas.microsoft.com/office/powerpoint/2010/main" val="1746252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finlex.fi/"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finlex.fi/"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1</a:t>
            </a:fld>
            <a:endParaRPr lang="fi-FI"/>
          </a:p>
        </p:txBody>
      </p:sp>
    </p:spTree>
    <p:extLst>
      <p:ext uri="{BB962C8B-B14F-4D97-AF65-F5344CB8AC3E}">
        <p14:creationId xmlns:p14="http://schemas.microsoft.com/office/powerpoint/2010/main" val="4276960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fi-FI" dirty="0"/>
              <a:t>Terveystiedolle tyypillinen syy-seuraussuhteen ymmärtäminen on yksi keskeinen oppimistavoite. Tehtävä harjaannuttaa siihen. Tietoa voi hakea sekä oppikirjasta että muista lähteistä. </a:t>
            </a:r>
          </a:p>
        </p:txBody>
      </p:sp>
      <p:sp>
        <p:nvSpPr>
          <p:cNvPr id="4" name="Slide Number Placeholder 3"/>
          <p:cNvSpPr>
            <a:spLocks noGrp="1"/>
          </p:cNvSpPr>
          <p:nvPr>
            <p:ph type="sldNum" sz="quarter" idx="5"/>
          </p:nvPr>
        </p:nvSpPr>
        <p:spPr/>
        <p:txBody>
          <a:bodyPr/>
          <a:lstStyle/>
          <a:p>
            <a:fld id="{652AB868-A8EC-BD43-B6D9-DB6F67246DF8}" type="slidenum">
              <a:rPr lang="fi-FI" smtClean="0"/>
              <a:t>10</a:t>
            </a:fld>
            <a:endParaRPr lang="fi-FI"/>
          </a:p>
        </p:txBody>
      </p:sp>
    </p:spTree>
    <p:extLst>
      <p:ext uri="{BB962C8B-B14F-4D97-AF65-F5344CB8AC3E}">
        <p14:creationId xmlns:p14="http://schemas.microsoft.com/office/powerpoint/2010/main" val="2539113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fi-FI" dirty="0"/>
              <a:t>Vaihtoehtoinen työstöidea. Käsitekarttojen tekeminen harjaannuttaa sekä opiskelutekniikkaan että konkreettiseen käsite- tai miellekartan tekemiseen. </a:t>
            </a:r>
          </a:p>
        </p:txBody>
      </p:sp>
      <p:sp>
        <p:nvSpPr>
          <p:cNvPr id="4" name="Slide Number Placeholder 3"/>
          <p:cNvSpPr>
            <a:spLocks noGrp="1"/>
          </p:cNvSpPr>
          <p:nvPr>
            <p:ph type="sldNum" sz="quarter" idx="5"/>
          </p:nvPr>
        </p:nvSpPr>
        <p:spPr/>
        <p:txBody>
          <a:bodyPr/>
          <a:lstStyle/>
          <a:p>
            <a:fld id="{652AB868-A8EC-BD43-B6D9-DB6F67246DF8}" type="slidenum">
              <a:rPr lang="fi-FI" smtClean="0"/>
              <a:t>11</a:t>
            </a:fld>
            <a:endParaRPr lang="fi-FI"/>
          </a:p>
        </p:txBody>
      </p:sp>
    </p:spTree>
    <p:extLst>
      <p:ext uri="{BB962C8B-B14F-4D97-AF65-F5344CB8AC3E}">
        <p14:creationId xmlns:p14="http://schemas.microsoft.com/office/powerpoint/2010/main" val="2933661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fi-FI" dirty="0"/>
              <a:t>Tehtävä oppikirjasta opitun yhdessä kertaamiseen.</a:t>
            </a:r>
          </a:p>
        </p:txBody>
      </p:sp>
      <p:sp>
        <p:nvSpPr>
          <p:cNvPr id="4" name="Slide Number Placeholder 3"/>
          <p:cNvSpPr>
            <a:spLocks noGrp="1"/>
          </p:cNvSpPr>
          <p:nvPr>
            <p:ph type="sldNum" sz="quarter" idx="5"/>
          </p:nvPr>
        </p:nvSpPr>
        <p:spPr/>
        <p:txBody>
          <a:bodyPr/>
          <a:lstStyle/>
          <a:p>
            <a:fld id="{652AB868-A8EC-BD43-B6D9-DB6F67246DF8}" type="slidenum">
              <a:rPr lang="fi-FI" smtClean="0"/>
              <a:t>12</a:t>
            </a:fld>
            <a:endParaRPr lang="fi-FI"/>
          </a:p>
        </p:txBody>
      </p:sp>
    </p:spTree>
    <p:extLst>
      <p:ext uri="{BB962C8B-B14F-4D97-AF65-F5344CB8AC3E}">
        <p14:creationId xmlns:p14="http://schemas.microsoft.com/office/powerpoint/2010/main" val="3058358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fi-FI" dirty="0"/>
              <a:t>Tehtävä oppikirjasta opitun yhdessä soveltamiseen.</a:t>
            </a:r>
          </a:p>
          <a:p>
            <a:endParaRPr lang="fi-FI" alt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13</a:t>
            </a:fld>
            <a:endParaRPr lang="fi-FI"/>
          </a:p>
        </p:txBody>
      </p:sp>
    </p:spTree>
    <p:extLst>
      <p:ext uri="{BB962C8B-B14F-4D97-AF65-F5344CB8AC3E}">
        <p14:creationId xmlns:p14="http://schemas.microsoft.com/office/powerpoint/2010/main" val="1392246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fi-FI" altLang="fi-FI" dirty="0"/>
              <a:t>Työskentelyidea: Tässä oppitunnin aiheen tavoitteet toisella tavalla muotoiltuna. Tätä diaa voi käyttää oppitunnin loppukoontina, läksyn runkona tai muistiinpanotiivistelmänä. Idea siis on, että opiskelijat itsenäisesti kokoavat tai kertaavat jokaisen kohdan alle siihen liittyvät ydinsisällöt. Kun tekstiä työstää näin itse, se jää paremmin mieleen.</a:t>
            </a:r>
          </a:p>
          <a:p>
            <a:pPr eaLnBrk="1" hangingPunct="1">
              <a:spcBef>
                <a:spcPct val="0"/>
              </a:spcBef>
            </a:pPr>
            <a:endParaRPr lang="fi-FI" alt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14</a:t>
            </a:fld>
            <a:endParaRPr lang="fi-FI"/>
          </a:p>
        </p:txBody>
      </p:sp>
    </p:spTree>
    <p:extLst>
      <p:ext uri="{BB962C8B-B14F-4D97-AF65-F5344CB8AC3E}">
        <p14:creationId xmlns:p14="http://schemas.microsoft.com/office/powerpoint/2010/main" val="3282999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Muistiinpanodioille on koottu tiivistetysti luvun 3 keskeiset sisällöt.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AB868-A8EC-BD43-B6D9-DB6F67246DF8}"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4765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Muistiinpanodioille on koottu tiivistetysti luvun 3 keskeiset sisällöt.</a:t>
            </a:r>
          </a:p>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AB868-A8EC-BD43-B6D9-DB6F67246DF8}"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8815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2</a:t>
            </a:fld>
            <a:endParaRPr lang="fi-FI"/>
          </a:p>
        </p:txBody>
      </p:sp>
    </p:spTree>
    <p:extLst>
      <p:ext uri="{BB962C8B-B14F-4D97-AF65-F5344CB8AC3E}">
        <p14:creationId xmlns:p14="http://schemas.microsoft.com/office/powerpoint/2010/main" val="1391229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fi-FI" dirty="0">
                <a:latin typeface="Cambria" panose="02040503050406030204" pitchFamily="18" charset="0"/>
                <a:cs typeface="Times New Roman" panose="02020603050405020304" pitchFamily="18" charset="0"/>
              </a:rPr>
              <a:t>Opettajan opetuspuheen ja keskustelun tueksi.</a:t>
            </a:r>
            <a:endParaRPr lang="fi-FI" altLang="fi-FI" dirty="0">
              <a:latin typeface="Times New Roman" panose="02020603050405020304" pitchFamily="18" charset="0"/>
              <a:cs typeface="Times New Roman" panose="02020603050405020304" pitchFamily="18" charset="0"/>
            </a:endParaRPr>
          </a:p>
          <a:p>
            <a:endParaRPr lang="fi-FI" alt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3</a:t>
            </a:fld>
            <a:endParaRPr lang="fi-FI"/>
          </a:p>
        </p:txBody>
      </p:sp>
    </p:spTree>
    <p:extLst>
      <p:ext uri="{BB962C8B-B14F-4D97-AF65-F5344CB8AC3E}">
        <p14:creationId xmlns:p14="http://schemas.microsoft.com/office/powerpoint/2010/main" val="2914209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fi-FI" dirty="0">
                <a:latin typeface="Cambria" panose="02040503050406030204" pitchFamily="18" charset="0"/>
                <a:cs typeface="Times New Roman" panose="02020603050405020304" pitchFamily="18" charset="0"/>
              </a:rPr>
              <a:t>Opettajan opetuspuheen ja keskustelun tueksi.</a:t>
            </a:r>
            <a:endParaRPr lang="fi-FI" altLang="fi-FI" dirty="0">
              <a:latin typeface="Times New Roman" panose="02020603050405020304" pitchFamily="18" charset="0"/>
              <a:cs typeface="Times New Roman" panose="02020603050405020304" pitchFamily="18" charset="0"/>
            </a:endParaRPr>
          </a:p>
          <a:p>
            <a:endParaRPr lang="fi-FI" alt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4</a:t>
            </a:fld>
            <a:endParaRPr lang="fi-FI"/>
          </a:p>
        </p:txBody>
      </p:sp>
    </p:spTree>
    <p:extLst>
      <p:ext uri="{BB962C8B-B14F-4D97-AF65-F5344CB8AC3E}">
        <p14:creationId xmlns:p14="http://schemas.microsoft.com/office/powerpoint/2010/main" val="4239492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fi-FI" dirty="0">
                <a:latin typeface="Cambria" panose="02040503050406030204" pitchFamily="18" charset="0"/>
                <a:cs typeface="Times New Roman" panose="02020603050405020304" pitchFamily="18" charset="0"/>
              </a:rPr>
              <a:t>Opettajan opetuspuheen ja keskustelun tueksi.</a:t>
            </a:r>
            <a:endParaRPr lang="fi-FI" altLang="fi-FI" dirty="0">
              <a:latin typeface="Times New Roman" panose="02020603050405020304" pitchFamily="18" charset="0"/>
              <a:cs typeface="Times New Roman" panose="02020603050405020304" pitchFamily="18" charset="0"/>
            </a:endParaRPr>
          </a:p>
          <a:p>
            <a:endParaRPr lang="fi-FI" alt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5</a:t>
            </a:fld>
            <a:endParaRPr lang="fi-FI"/>
          </a:p>
        </p:txBody>
      </p:sp>
    </p:spTree>
    <p:extLst>
      <p:ext uri="{BB962C8B-B14F-4D97-AF65-F5344CB8AC3E}">
        <p14:creationId xmlns:p14="http://schemas.microsoft.com/office/powerpoint/2010/main" val="1425608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defRPr/>
            </a:pPr>
            <a:r>
              <a:rPr lang="fi-FI" altLang="fi-FI" dirty="0">
                <a:latin typeface="Cambria" panose="02040503050406030204" pitchFamily="18" charset="0"/>
                <a:cs typeface="Times New Roman" panose="02020603050405020304" pitchFamily="18" charset="0"/>
              </a:rPr>
              <a:t>Opettajan opetuspuheen ja keskustelun tueksi. </a:t>
            </a:r>
            <a:r>
              <a:rPr lang="fi-FI" sz="1200" dirty="0">
                <a:latin typeface="Cambria" panose="02040503050406030204" pitchFamily="18" charset="0"/>
                <a:ea typeface="Calibri" panose="020F0502020204030204" pitchFamily="34" charset="0"/>
                <a:cs typeface="Times New Roman" panose="02020603050405020304" pitchFamily="18" charset="0"/>
              </a:rPr>
              <a:t>Syvennetään tietoja Suomen terveys- ja sosiaalipalvelujen historiasta aikajanalla. Voidaan keskustella yhdessä esimerkiksi seuraavista asioista:</a:t>
            </a:r>
            <a:endParaRPr lang="fi-FI" sz="1200" dirty="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defRPr/>
            </a:pPr>
            <a:r>
              <a:rPr lang="fi-FI" sz="1200" dirty="0">
                <a:latin typeface="Cambria" panose="02040503050406030204" pitchFamily="18" charset="0"/>
                <a:ea typeface="Calibri" panose="020F0502020204030204" pitchFamily="34" charset="0"/>
                <a:cs typeface="Times New Roman" panose="02020603050405020304" pitchFamily="18" charset="0"/>
              </a:rPr>
              <a:t>Onko aikajanan tiedoissa jotain yllättävää? Onko jokin uudistus tapahtunut mielestänne yllättävän myöhään tai aikaisin?</a:t>
            </a:r>
            <a:endParaRPr lang="fi-FI" sz="1200" dirty="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defRPr/>
            </a:pPr>
            <a:r>
              <a:rPr lang="fi-FI" sz="1200" dirty="0">
                <a:latin typeface="Cambria" panose="02040503050406030204" pitchFamily="18" charset="0"/>
                <a:ea typeface="Calibri" panose="020F0502020204030204" pitchFamily="34" charset="0"/>
                <a:cs typeface="Times New Roman" panose="02020603050405020304" pitchFamily="18" charset="0"/>
              </a:rPr>
              <a:t>Mitkä ovat mielestänne kolme keskeisintä tapahtumaa terveyspalvelujen kehityksessä ja sosiaalipalvelujen kehityksessä? Perustelkaa, miksi juuri valitsemanne uudistukset olivat merkittäviä ja miten ne edistivät aikanaan tai yhä edelleen terveyttä. Aikajanan tapahtumat on jaettu terveys- ja sosiaalipalveluihin. Onko mukana uudistuksia, jotka ovat yhtä lailla sekä terveys- että sosiaalipalveluja?</a:t>
            </a:r>
            <a:endParaRPr lang="fi-FI" sz="1200" dirty="0">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defRPr/>
            </a:pPr>
            <a:r>
              <a:rPr lang="fi-FI" sz="1200" dirty="0">
                <a:latin typeface="Cambria" panose="02040503050406030204" pitchFamily="18" charset="0"/>
                <a:ea typeface="Calibri" panose="020F0502020204030204" pitchFamily="34" charset="0"/>
                <a:cs typeface="Times New Roman" panose="02020603050405020304" pitchFamily="18" charset="0"/>
              </a:rPr>
              <a:t>Aikajanalla on monia lakeja. Valitkaa pareittain tai pienryhmissä yksi laki, josta otatte tarkemmin selvää. Suurin osa laeista löytyy sivustolta </a:t>
            </a:r>
            <a:r>
              <a:rPr lang="fi-FI" sz="1200" u="sng" dirty="0">
                <a:solidFill>
                  <a:srgbClr val="0563C1"/>
                </a:solidFill>
                <a:latin typeface="Cambria" panose="02040503050406030204" pitchFamily="18" charset="0"/>
                <a:ea typeface="Calibri" panose="020F0502020204030204" pitchFamily="34" charset="0"/>
                <a:cs typeface="Times New Roman" panose="02020603050405020304" pitchFamily="18" charset="0"/>
                <a:hlinkClick r:id="rId3"/>
              </a:rPr>
              <a:t>www.finlex.fi</a:t>
            </a:r>
            <a:r>
              <a:rPr lang="fi-FI" sz="1200" dirty="0">
                <a:latin typeface="Cambria" panose="02040503050406030204" pitchFamily="18" charset="0"/>
                <a:ea typeface="Calibri" panose="020F0502020204030204" pitchFamily="34" charset="0"/>
                <a:cs typeface="Times New Roman" panose="02020603050405020304" pitchFamily="18" charset="0"/>
              </a:rPr>
              <a:t>. Esitelkää lakien keskeinen sisältö lyhyesti muulle ryhmälle.</a:t>
            </a:r>
            <a:endParaRPr lang="fi-FI" sz="1200" dirty="0">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defRPr/>
            </a:pPr>
            <a:endParaRPr lang="fi-FI" sz="1200" dirty="0">
              <a:ea typeface="Calibri" panose="020F0502020204030204" pitchFamily="34" charset="0"/>
              <a:cs typeface="Times New Roman" panose="02020603050405020304" pitchFamily="18" charset="0"/>
            </a:endParaRPr>
          </a:p>
          <a:p>
            <a:pPr>
              <a:defRPr/>
            </a:pPr>
            <a:endParaRPr lang="fi-FI" altLang="fi-FI"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52AB868-A8EC-BD43-B6D9-DB6F67246DF8}" type="slidenum">
              <a:rPr lang="fi-FI" smtClean="0"/>
              <a:t>6</a:t>
            </a:fld>
            <a:endParaRPr lang="fi-FI"/>
          </a:p>
        </p:txBody>
      </p:sp>
    </p:spTree>
    <p:extLst>
      <p:ext uri="{BB962C8B-B14F-4D97-AF65-F5344CB8AC3E}">
        <p14:creationId xmlns:p14="http://schemas.microsoft.com/office/powerpoint/2010/main" val="2047550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defRPr/>
            </a:pPr>
            <a:r>
              <a:rPr lang="fi-FI" altLang="fi-FI" sz="1000" dirty="0">
                <a:latin typeface="Cambria" panose="02040503050406030204" pitchFamily="18" charset="0"/>
                <a:cs typeface="Times New Roman" panose="02020603050405020304" pitchFamily="18" charset="0"/>
              </a:rPr>
              <a:t>Opettajan opetuspuheen ja keskustelun tueksi. </a:t>
            </a:r>
            <a:r>
              <a:rPr lang="fi-FI" dirty="0">
                <a:latin typeface="Cambria" panose="02040503050406030204" pitchFamily="18" charset="0"/>
                <a:ea typeface="Calibri" panose="020F0502020204030204" pitchFamily="34" charset="0"/>
                <a:cs typeface="Times New Roman" panose="02020603050405020304" pitchFamily="18" charset="0"/>
              </a:rPr>
              <a:t>Syvennetään tietoja Suomen terveys- ja sosiaalipalvelujen historiasta aikajanalla. Voidaan keskustella yhdessä esimerkiksi seuraavista asioista:</a:t>
            </a:r>
            <a:endParaRPr lang="fi-FI" dirty="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defRPr/>
            </a:pPr>
            <a:r>
              <a:rPr lang="fi-FI" dirty="0">
                <a:latin typeface="Cambria" panose="02040503050406030204" pitchFamily="18" charset="0"/>
                <a:ea typeface="Calibri" panose="020F0502020204030204" pitchFamily="34" charset="0"/>
                <a:cs typeface="Times New Roman" panose="02020603050405020304" pitchFamily="18" charset="0"/>
              </a:rPr>
              <a:t>Onko aikajanan tiedoissa jotain yllättävää? Onko jokin uudistus tapahtunut mielestänne yllättävän myöhään tai aikaisin?</a:t>
            </a:r>
            <a:endParaRPr lang="fi-FI" dirty="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defRPr/>
            </a:pPr>
            <a:r>
              <a:rPr lang="fi-FI" dirty="0">
                <a:latin typeface="Cambria" panose="02040503050406030204" pitchFamily="18" charset="0"/>
                <a:ea typeface="Calibri" panose="020F0502020204030204" pitchFamily="34" charset="0"/>
                <a:cs typeface="Times New Roman" panose="02020603050405020304" pitchFamily="18" charset="0"/>
              </a:rPr>
              <a:t>Mitkä ovat mielestänne kolme keskeisintä tapahtumaa terveyspalvelujen kehityksessä ja sosiaalipalvelujen kehityksessä? Perustelkaa, miksi juuri valitsemanne uudistukset olivat merkittäviä ja miten ne edistivät aikanaan tai yhä edelleen terveyttä. Aikajanan tapahtumat on jaettu terveys- ja sosiaalipalveluihin. Onko mukana uudistuksia, jotka ovat yhtä lailla sekä terveys- että sosiaalipalveluja?</a:t>
            </a:r>
            <a:endParaRPr lang="fi-FI" dirty="0">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defRPr/>
            </a:pPr>
            <a:r>
              <a:rPr lang="fi-FI" dirty="0">
                <a:latin typeface="Cambria" panose="02040503050406030204" pitchFamily="18" charset="0"/>
                <a:ea typeface="Calibri" panose="020F0502020204030204" pitchFamily="34" charset="0"/>
                <a:cs typeface="Times New Roman" panose="02020603050405020304" pitchFamily="18" charset="0"/>
              </a:rPr>
              <a:t>Aikajanalla on monia lakeja. Valitkaa pareittain tai pienryhmissä yksi laki, josta otatte tarkemmin selvää. Suurin osa laeista löytyy sivustolta </a:t>
            </a:r>
            <a:r>
              <a:rPr lang="fi-FI" u="sng" dirty="0">
                <a:solidFill>
                  <a:srgbClr val="0563C1"/>
                </a:solidFill>
                <a:latin typeface="Cambria" panose="02040503050406030204" pitchFamily="18" charset="0"/>
                <a:ea typeface="Calibri" panose="020F0502020204030204" pitchFamily="34" charset="0"/>
                <a:cs typeface="Times New Roman" panose="02020603050405020304" pitchFamily="18" charset="0"/>
                <a:hlinkClick r:id="rId3"/>
              </a:rPr>
              <a:t>www.finlex.fi</a:t>
            </a:r>
            <a:r>
              <a:rPr lang="fi-FI" dirty="0">
                <a:latin typeface="Cambria" panose="02040503050406030204" pitchFamily="18" charset="0"/>
                <a:ea typeface="Calibri" panose="020F0502020204030204" pitchFamily="34" charset="0"/>
                <a:cs typeface="Times New Roman" panose="02020603050405020304" pitchFamily="18" charset="0"/>
              </a:rPr>
              <a:t>. Esitelkää lakien keskeinen sisältö lyhyesti muulle ryhmälle.</a:t>
            </a:r>
            <a:endParaRPr lang="fi-FI" dirty="0">
              <a:ea typeface="Calibri" panose="020F0502020204030204" pitchFamily="34" charset="0"/>
              <a:cs typeface="Times New Roman" panose="02020603050405020304" pitchFamily="18" charset="0"/>
            </a:endParaRPr>
          </a:p>
          <a:p>
            <a:pPr>
              <a:defRPr/>
            </a:pPr>
            <a:endParaRPr 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7</a:t>
            </a:fld>
            <a:endParaRPr lang="fi-FI"/>
          </a:p>
        </p:txBody>
      </p:sp>
    </p:spTree>
    <p:extLst>
      <p:ext uri="{BB962C8B-B14F-4D97-AF65-F5344CB8AC3E}">
        <p14:creationId xmlns:p14="http://schemas.microsoft.com/office/powerpoint/2010/main" val="219353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fi-FI" dirty="0"/>
              <a:t>Kaavion analysointiharjoitus, tietoa sovelletaan aiemmin opittuun. Kaavio on seuraavalla dialla.</a:t>
            </a:r>
          </a:p>
        </p:txBody>
      </p:sp>
      <p:sp>
        <p:nvSpPr>
          <p:cNvPr id="4" name="Slide Number Placeholder 3"/>
          <p:cNvSpPr>
            <a:spLocks noGrp="1"/>
          </p:cNvSpPr>
          <p:nvPr>
            <p:ph type="sldNum" sz="quarter" idx="5"/>
          </p:nvPr>
        </p:nvSpPr>
        <p:spPr/>
        <p:txBody>
          <a:bodyPr/>
          <a:lstStyle/>
          <a:p>
            <a:fld id="{652AB868-A8EC-BD43-B6D9-DB6F67246DF8}" type="slidenum">
              <a:rPr lang="fi-FI" smtClean="0"/>
              <a:t>8</a:t>
            </a:fld>
            <a:endParaRPr lang="fi-FI"/>
          </a:p>
        </p:txBody>
      </p:sp>
    </p:spTree>
    <p:extLst>
      <p:ext uri="{BB962C8B-B14F-4D97-AF65-F5344CB8AC3E}">
        <p14:creationId xmlns:p14="http://schemas.microsoft.com/office/powerpoint/2010/main" val="2552639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fi-FI" dirty="0"/>
              <a:t>Kaavion analysointiharjoitus, tietoa sovelletaan aiemmin opittuun.</a:t>
            </a:r>
          </a:p>
        </p:txBody>
      </p:sp>
      <p:sp>
        <p:nvSpPr>
          <p:cNvPr id="4" name="Slide Number Placeholder 3"/>
          <p:cNvSpPr>
            <a:spLocks noGrp="1"/>
          </p:cNvSpPr>
          <p:nvPr>
            <p:ph type="sldNum" sz="quarter" idx="5"/>
          </p:nvPr>
        </p:nvSpPr>
        <p:spPr/>
        <p:txBody>
          <a:bodyPr/>
          <a:lstStyle/>
          <a:p>
            <a:fld id="{652AB868-A8EC-BD43-B6D9-DB6F67246DF8}" type="slidenum">
              <a:rPr lang="fi-FI" smtClean="0"/>
              <a:t>9</a:t>
            </a:fld>
            <a:endParaRPr lang="fi-FI"/>
          </a:p>
        </p:txBody>
      </p:sp>
    </p:spTree>
    <p:extLst>
      <p:ext uri="{BB962C8B-B14F-4D97-AF65-F5344CB8AC3E}">
        <p14:creationId xmlns:p14="http://schemas.microsoft.com/office/powerpoint/2010/main" val="2140707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AF7B15-CC6F-4818-BDEA-09B6BAD60E20}"/>
              </a:ext>
            </a:extLst>
          </p:cNvPr>
          <p:cNvSpPr>
            <a:spLocks noGrp="1"/>
          </p:cNvSpPr>
          <p:nvPr>
            <p:ph type="ctrTitle" hasCustomPrompt="1"/>
          </p:nvPr>
        </p:nvSpPr>
        <p:spPr>
          <a:xfrm>
            <a:off x="2209800" y="2408064"/>
            <a:ext cx="7281950" cy="1388227"/>
          </a:xfrm>
          <a:prstGeom prst="rect">
            <a:avLst/>
          </a:prstGeom>
        </p:spPr>
        <p:txBody>
          <a:bodyPr anchor="b"/>
          <a:lstStyle>
            <a:lvl1pPr algn="ctr">
              <a:defRPr sz="3600" b="1">
                <a:solidFill>
                  <a:srgbClr val="56A042"/>
                </a:solidFill>
              </a:defRPr>
            </a:lvl1pPr>
          </a:lstStyle>
          <a:p>
            <a:r>
              <a:rPr lang="fi-FI" dirty="0"/>
              <a:t>9. Painonhallinta on osa kokonaisterveyttä</a:t>
            </a:r>
          </a:p>
        </p:txBody>
      </p:sp>
      <p:sp>
        <p:nvSpPr>
          <p:cNvPr id="3" name="Alaotsikko 2">
            <a:extLst>
              <a:ext uri="{FF2B5EF4-FFF2-40B4-BE49-F238E27FC236}">
                <a16:creationId xmlns:a16="http://schemas.microsoft.com/office/drawing/2014/main" id="{C1BD9A12-2AF8-4BEF-B06A-5540FA5874B8}"/>
              </a:ext>
            </a:extLst>
          </p:cNvPr>
          <p:cNvSpPr>
            <a:spLocks noGrp="1"/>
          </p:cNvSpPr>
          <p:nvPr>
            <p:ph type="subTitle" idx="1" hasCustomPrompt="1"/>
          </p:nvPr>
        </p:nvSpPr>
        <p:spPr>
          <a:xfrm>
            <a:off x="4865716" y="4624506"/>
            <a:ext cx="1970117" cy="504449"/>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s. xx–xx </a:t>
            </a:r>
          </a:p>
        </p:txBody>
      </p:sp>
      <p:sp>
        <p:nvSpPr>
          <p:cNvPr id="4" name="Päivämäärän paikkamerkki 3">
            <a:extLst>
              <a:ext uri="{FF2B5EF4-FFF2-40B4-BE49-F238E27FC236}">
                <a16:creationId xmlns:a16="http://schemas.microsoft.com/office/drawing/2014/main" id="{EF3EB81D-F14F-4B75-85A9-0F4B27303258}"/>
              </a:ext>
            </a:extLst>
          </p:cNvPr>
          <p:cNvSpPr>
            <a:spLocks noGrp="1"/>
          </p:cNvSpPr>
          <p:nvPr>
            <p:ph type="dt" sz="half" idx="10"/>
          </p:nvPr>
        </p:nvSpPr>
        <p:spPr/>
        <p:txBody>
          <a:bodyPr/>
          <a:lstStyle/>
          <a:p>
            <a:fld id="{4364331F-21CE-4DED-BEFB-2B09E2366F59}" type="datetimeFigureOut">
              <a:rPr lang="fi-FI" smtClean="0"/>
              <a:t>12.6.2024</a:t>
            </a:fld>
            <a:endParaRPr lang="fi-FI"/>
          </a:p>
        </p:txBody>
      </p:sp>
      <p:sp>
        <p:nvSpPr>
          <p:cNvPr id="5" name="Alatunnisteen paikkamerkki 4">
            <a:extLst>
              <a:ext uri="{FF2B5EF4-FFF2-40B4-BE49-F238E27FC236}">
                <a16:creationId xmlns:a16="http://schemas.microsoft.com/office/drawing/2014/main" id="{8D3323A6-7D91-481D-BEF8-0DA7A427434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DDEC8CA-FA6F-4C48-AB70-B15789C8B962}"/>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4253628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FD2E36-BBF9-4904-98F1-C77B4F84612E}"/>
              </a:ext>
            </a:extLst>
          </p:cNvPr>
          <p:cNvSpPr>
            <a:spLocks noGrp="1"/>
          </p:cNvSpPr>
          <p:nvPr>
            <p:ph type="title"/>
          </p:nvPr>
        </p:nvSpPr>
        <p:spPr>
          <a:xfrm>
            <a:off x="839788" y="365125"/>
            <a:ext cx="10515600" cy="1325563"/>
          </a:xfrm>
          <a:prstGeom prst="rect">
            <a:avLst/>
          </a:prstGeom>
        </p:spPr>
        <p:txBody>
          <a:bodyPr/>
          <a:lstStyle/>
          <a:p>
            <a:r>
              <a:rPr lang="fi-FI"/>
              <a:t>Muokkaa ots. perustyyl. napsautt.</a:t>
            </a:r>
          </a:p>
        </p:txBody>
      </p:sp>
      <p:sp>
        <p:nvSpPr>
          <p:cNvPr id="3" name="Tekstin paikkamerkki 2">
            <a:extLst>
              <a:ext uri="{FF2B5EF4-FFF2-40B4-BE49-F238E27FC236}">
                <a16:creationId xmlns:a16="http://schemas.microsoft.com/office/drawing/2014/main" id="{56EA30FE-BE06-4509-949A-EA585778D93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28302042-C949-49D4-8A7A-785498DDF968}"/>
              </a:ext>
            </a:extLst>
          </p:cNvPr>
          <p:cNvSpPr>
            <a:spLocks noGrp="1"/>
          </p:cNvSpPr>
          <p:nvPr>
            <p:ph sz="half" idx="2"/>
          </p:nvPr>
        </p:nvSpPr>
        <p:spPr>
          <a:xfrm>
            <a:off x="839788" y="2505075"/>
            <a:ext cx="5157787"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854EB793-69B5-49E5-8227-ECFA957577A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3A245563-3544-49A0-B157-A8939DBC1697}"/>
              </a:ext>
            </a:extLst>
          </p:cNvPr>
          <p:cNvSpPr>
            <a:spLocks noGrp="1"/>
          </p:cNvSpPr>
          <p:nvPr>
            <p:ph sz="quarter" idx="4"/>
          </p:nvPr>
        </p:nvSpPr>
        <p:spPr>
          <a:xfrm>
            <a:off x="6172200" y="2505075"/>
            <a:ext cx="5183188"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CA4324F7-43F2-40E5-B3AA-D96F98715A2B}"/>
              </a:ext>
            </a:extLst>
          </p:cNvPr>
          <p:cNvSpPr>
            <a:spLocks noGrp="1"/>
          </p:cNvSpPr>
          <p:nvPr>
            <p:ph type="dt" sz="half" idx="10"/>
          </p:nvPr>
        </p:nvSpPr>
        <p:spPr/>
        <p:txBody>
          <a:bodyPr/>
          <a:lstStyle/>
          <a:p>
            <a:fld id="{4364331F-21CE-4DED-BEFB-2B09E2366F59}" type="datetimeFigureOut">
              <a:rPr lang="fi-FI" smtClean="0"/>
              <a:t>12.6.2024</a:t>
            </a:fld>
            <a:endParaRPr lang="fi-FI"/>
          </a:p>
        </p:txBody>
      </p:sp>
      <p:sp>
        <p:nvSpPr>
          <p:cNvPr id="8" name="Alatunnisteen paikkamerkki 7">
            <a:extLst>
              <a:ext uri="{FF2B5EF4-FFF2-40B4-BE49-F238E27FC236}">
                <a16:creationId xmlns:a16="http://schemas.microsoft.com/office/drawing/2014/main" id="{CDEA8882-87E5-4C0D-9F1F-9839DB0731F4}"/>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BA62994A-A842-4CBA-823F-945C4A69DEB7}"/>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152764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4661D2-7224-4F9A-B736-6C3E2C8B49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B95CB3B1-6F1A-48B6-8031-739C030E3FE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3906EC43-8DA3-4D2C-B1A1-900BC852DD8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C7707861-BAA0-431C-A90F-41F924CEAACD}"/>
              </a:ext>
            </a:extLst>
          </p:cNvPr>
          <p:cNvSpPr>
            <a:spLocks noGrp="1"/>
          </p:cNvSpPr>
          <p:nvPr>
            <p:ph type="dt" sz="half" idx="10"/>
          </p:nvPr>
        </p:nvSpPr>
        <p:spPr/>
        <p:txBody>
          <a:bodyPr/>
          <a:lstStyle/>
          <a:p>
            <a:fld id="{4364331F-21CE-4DED-BEFB-2B09E2366F59}" type="datetimeFigureOut">
              <a:rPr lang="fi-FI" smtClean="0"/>
              <a:t>12.6.2024</a:t>
            </a:fld>
            <a:endParaRPr lang="fi-FI"/>
          </a:p>
        </p:txBody>
      </p:sp>
      <p:sp>
        <p:nvSpPr>
          <p:cNvPr id="6" name="Alatunnisteen paikkamerkki 5">
            <a:extLst>
              <a:ext uri="{FF2B5EF4-FFF2-40B4-BE49-F238E27FC236}">
                <a16:creationId xmlns:a16="http://schemas.microsoft.com/office/drawing/2014/main" id="{0C840B81-A229-4825-8358-6C7DC58406F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7BE06604-6EFC-4C20-8100-D09E7271D61E}"/>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479799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5BD885-34A5-4BAF-9488-481A66963C8E}"/>
              </a:ext>
            </a:extLst>
          </p:cNvPr>
          <p:cNvSpPr>
            <a:spLocks noGrp="1"/>
          </p:cNvSpPr>
          <p:nvPr>
            <p:ph type="title"/>
          </p:nvPr>
        </p:nvSpPr>
        <p:spPr>
          <a:xfrm>
            <a:off x="838200" y="365125"/>
            <a:ext cx="10515600" cy="1325563"/>
          </a:xfrm>
          <a:prstGeom prst="rect">
            <a:avLst/>
          </a:prstGeom>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A8FCCCDA-8770-48F2-B414-6293146A6E9A}"/>
              </a:ext>
            </a:extLst>
          </p:cNvPr>
          <p:cNvSpPr>
            <a:spLocks noGrp="1"/>
          </p:cNvSpPr>
          <p:nvPr>
            <p:ph type="body" orient="vert" idx="1"/>
          </p:nvPr>
        </p:nvSpPr>
        <p:spPr>
          <a:xfrm>
            <a:off x="838200" y="1825625"/>
            <a:ext cx="10515600" cy="43513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20088B1-616C-438D-ABA1-E1A27A60DD00}"/>
              </a:ext>
            </a:extLst>
          </p:cNvPr>
          <p:cNvSpPr>
            <a:spLocks noGrp="1"/>
          </p:cNvSpPr>
          <p:nvPr>
            <p:ph type="dt" sz="half" idx="10"/>
          </p:nvPr>
        </p:nvSpPr>
        <p:spPr/>
        <p:txBody>
          <a:bodyPr/>
          <a:lstStyle/>
          <a:p>
            <a:fld id="{4364331F-21CE-4DED-BEFB-2B09E2366F59}" type="datetimeFigureOut">
              <a:rPr lang="fi-FI" smtClean="0"/>
              <a:t>12.6.2024</a:t>
            </a:fld>
            <a:endParaRPr lang="fi-FI"/>
          </a:p>
        </p:txBody>
      </p:sp>
      <p:sp>
        <p:nvSpPr>
          <p:cNvPr id="5" name="Alatunnisteen paikkamerkki 4">
            <a:extLst>
              <a:ext uri="{FF2B5EF4-FFF2-40B4-BE49-F238E27FC236}">
                <a16:creationId xmlns:a16="http://schemas.microsoft.com/office/drawing/2014/main" id="{70A4C2E6-9B47-4747-BE74-A719F2B54F0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3647CD2-7414-476C-88FC-3101EBA03AC1}"/>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439647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8CF46460-F1E1-483B-ADAE-69E7D38074A1}"/>
              </a:ext>
            </a:extLst>
          </p:cNvPr>
          <p:cNvSpPr>
            <a:spLocks noGrp="1"/>
          </p:cNvSpPr>
          <p:nvPr>
            <p:ph type="title" orient="vert"/>
          </p:nvPr>
        </p:nvSpPr>
        <p:spPr>
          <a:xfrm>
            <a:off x="8724900" y="365125"/>
            <a:ext cx="2628900" cy="5811838"/>
          </a:xfrm>
          <a:prstGeom prst="rect">
            <a:avLst/>
          </a:prstGeo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75E51AFD-8413-4AF9-9B04-2675FA90451E}"/>
              </a:ext>
            </a:extLst>
          </p:cNvPr>
          <p:cNvSpPr>
            <a:spLocks noGrp="1"/>
          </p:cNvSpPr>
          <p:nvPr>
            <p:ph type="body" orient="vert" idx="1"/>
          </p:nvPr>
        </p:nvSpPr>
        <p:spPr>
          <a:xfrm>
            <a:off x="838200" y="365125"/>
            <a:ext cx="7734300" cy="58118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F7BE06B-364D-44D8-9C25-304112413148}"/>
              </a:ext>
            </a:extLst>
          </p:cNvPr>
          <p:cNvSpPr>
            <a:spLocks noGrp="1"/>
          </p:cNvSpPr>
          <p:nvPr>
            <p:ph type="dt" sz="half" idx="10"/>
          </p:nvPr>
        </p:nvSpPr>
        <p:spPr/>
        <p:txBody>
          <a:bodyPr/>
          <a:lstStyle/>
          <a:p>
            <a:fld id="{4364331F-21CE-4DED-BEFB-2B09E2366F59}" type="datetimeFigureOut">
              <a:rPr lang="fi-FI" smtClean="0"/>
              <a:t>12.6.2024</a:t>
            </a:fld>
            <a:endParaRPr lang="fi-FI"/>
          </a:p>
        </p:txBody>
      </p:sp>
      <p:sp>
        <p:nvSpPr>
          <p:cNvPr id="5" name="Alatunnisteen paikkamerkki 4">
            <a:extLst>
              <a:ext uri="{FF2B5EF4-FFF2-40B4-BE49-F238E27FC236}">
                <a16:creationId xmlns:a16="http://schemas.microsoft.com/office/drawing/2014/main" id="{4FDED13F-0612-4830-92E0-8263B3DEB3F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2620DAD-B353-46F3-8289-ADEA010430B7}"/>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3964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AF7B15-CC6F-4818-BDEA-09B6BAD60E20}"/>
              </a:ext>
            </a:extLst>
          </p:cNvPr>
          <p:cNvSpPr>
            <a:spLocks noGrp="1"/>
          </p:cNvSpPr>
          <p:nvPr>
            <p:ph type="ctrTitle" hasCustomPrompt="1"/>
          </p:nvPr>
        </p:nvSpPr>
        <p:spPr>
          <a:xfrm>
            <a:off x="2209800" y="2408064"/>
            <a:ext cx="7281950" cy="1388227"/>
          </a:xfrm>
          <a:prstGeom prst="rect">
            <a:avLst/>
          </a:prstGeom>
        </p:spPr>
        <p:txBody>
          <a:bodyPr anchor="b"/>
          <a:lstStyle>
            <a:lvl1pPr algn="ctr">
              <a:defRPr sz="3600" b="1">
                <a:solidFill>
                  <a:srgbClr val="56A042"/>
                </a:solidFill>
              </a:defRPr>
            </a:lvl1pPr>
          </a:lstStyle>
          <a:p>
            <a:r>
              <a:rPr lang="fi-FI" dirty="0"/>
              <a:t>9. Painonhallinta on osa kokonaisterveyttä</a:t>
            </a:r>
          </a:p>
        </p:txBody>
      </p:sp>
      <p:sp>
        <p:nvSpPr>
          <p:cNvPr id="3" name="Alaotsikko 2">
            <a:extLst>
              <a:ext uri="{FF2B5EF4-FFF2-40B4-BE49-F238E27FC236}">
                <a16:creationId xmlns:a16="http://schemas.microsoft.com/office/drawing/2014/main" id="{C1BD9A12-2AF8-4BEF-B06A-5540FA5874B8}"/>
              </a:ext>
            </a:extLst>
          </p:cNvPr>
          <p:cNvSpPr>
            <a:spLocks noGrp="1"/>
          </p:cNvSpPr>
          <p:nvPr>
            <p:ph type="subTitle" idx="1" hasCustomPrompt="1"/>
          </p:nvPr>
        </p:nvSpPr>
        <p:spPr>
          <a:xfrm>
            <a:off x="4865716" y="4624506"/>
            <a:ext cx="1970117" cy="504449"/>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s. xx–xx </a:t>
            </a:r>
          </a:p>
        </p:txBody>
      </p:sp>
      <p:sp>
        <p:nvSpPr>
          <p:cNvPr id="4" name="Päivämäärän paikkamerkki 3">
            <a:extLst>
              <a:ext uri="{FF2B5EF4-FFF2-40B4-BE49-F238E27FC236}">
                <a16:creationId xmlns:a16="http://schemas.microsoft.com/office/drawing/2014/main" id="{EF3EB81D-F14F-4B75-85A9-0F4B27303258}"/>
              </a:ext>
            </a:extLst>
          </p:cNvPr>
          <p:cNvSpPr>
            <a:spLocks noGrp="1"/>
          </p:cNvSpPr>
          <p:nvPr>
            <p:ph type="dt" sz="half" idx="10"/>
          </p:nvPr>
        </p:nvSpPr>
        <p:spPr/>
        <p:txBody>
          <a:bodyPr/>
          <a:lstStyle/>
          <a:p>
            <a:fld id="{4364331F-21CE-4DED-BEFB-2B09E2366F59}" type="datetimeFigureOut">
              <a:rPr lang="fi-FI" smtClean="0"/>
              <a:t>12.6.2024</a:t>
            </a:fld>
            <a:endParaRPr lang="fi-FI"/>
          </a:p>
        </p:txBody>
      </p:sp>
      <p:sp>
        <p:nvSpPr>
          <p:cNvPr id="5" name="Alatunnisteen paikkamerkki 4">
            <a:extLst>
              <a:ext uri="{FF2B5EF4-FFF2-40B4-BE49-F238E27FC236}">
                <a16:creationId xmlns:a16="http://schemas.microsoft.com/office/drawing/2014/main" id="{8D3323A6-7D91-481D-BEF8-0DA7A427434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DDEC8CA-FA6F-4C48-AB70-B15789C8B962}"/>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2577485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AF7B15-CC6F-4818-BDEA-09B6BAD60E20}"/>
              </a:ext>
            </a:extLst>
          </p:cNvPr>
          <p:cNvSpPr>
            <a:spLocks noGrp="1"/>
          </p:cNvSpPr>
          <p:nvPr>
            <p:ph type="ctrTitle" hasCustomPrompt="1"/>
          </p:nvPr>
        </p:nvSpPr>
        <p:spPr>
          <a:xfrm>
            <a:off x="2209800" y="2408064"/>
            <a:ext cx="7281950" cy="1388227"/>
          </a:xfrm>
          <a:prstGeom prst="rect">
            <a:avLst/>
          </a:prstGeom>
        </p:spPr>
        <p:txBody>
          <a:bodyPr anchor="b"/>
          <a:lstStyle>
            <a:lvl1pPr algn="ctr">
              <a:defRPr sz="3600" b="1">
                <a:solidFill>
                  <a:srgbClr val="56A042"/>
                </a:solidFill>
              </a:defRPr>
            </a:lvl1pPr>
          </a:lstStyle>
          <a:p>
            <a:r>
              <a:rPr lang="fi-FI" dirty="0"/>
              <a:t>9. Painonhallinta on osa kokonaisterveyttä</a:t>
            </a:r>
          </a:p>
        </p:txBody>
      </p:sp>
      <p:sp>
        <p:nvSpPr>
          <p:cNvPr id="3" name="Alaotsikko 2">
            <a:extLst>
              <a:ext uri="{FF2B5EF4-FFF2-40B4-BE49-F238E27FC236}">
                <a16:creationId xmlns:a16="http://schemas.microsoft.com/office/drawing/2014/main" id="{C1BD9A12-2AF8-4BEF-B06A-5540FA5874B8}"/>
              </a:ext>
            </a:extLst>
          </p:cNvPr>
          <p:cNvSpPr>
            <a:spLocks noGrp="1"/>
          </p:cNvSpPr>
          <p:nvPr>
            <p:ph type="subTitle" idx="1" hasCustomPrompt="1"/>
          </p:nvPr>
        </p:nvSpPr>
        <p:spPr>
          <a:xfrm>
            <a:off x="4865716" y="4624506"/>
            <a:ext cx="1970117" cy="504449"/>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s. xx–xx </a:t>
            </a:r>
          </a:p>
        </p:txBody>
      </p:sp>
      <p:sp>
        <p:nvSpPr>
          <p:cNvPr id="4" name="Päivämäärän paikkamerkki 3">
            <a:extLst>
              <a:ext uri="{FF2B5EF4-FFF2-40B4-BE49-F238E27FC236}">
                <a16:creationId xmlns:a16="http://schemas.microsoft.com/office/drawing/2014/main" id="{EF3EB81D-F14F-4B75-85A9-0F4B27303258}"/>
              </a:ext>
            </a:extLst>
          </p:cNvPr>
          <p:cNvSpPr>
            <a:spLocks noGrp="1"/>
          </p:cNvSpPr>
          <p:nvPr>
            <p:ph type="dt" sz="half" idx="10"/>
          </p:nvPr>
        </p:nvSpPr>
        <p:spPr/>
        <p:txBody>
          <a:bodyPr/>
          <a:lstStyle/>
          <a:p>
            <a:fld id="{4364331F-21CE-4DED-BEFB-2B09E2366F59}" type="datetimeFigureOut">
              <a:rPr lang="fi-FI" smtClean="0"/>
              <a:t>12.6.2024</a:t>
            </a:fld>
            <a:endParaRPr lang="fi-FI"/>
          </a:p>
        </p:txBody>
      </p:sp>
      <p:sp>
        <p:nvSpPr>
          <p:cNvPr id="5" name="Alatunnisteen paikkamerkki 4">
            <a:extLst>
              <a:ext uri="{FF2B5EF4-FFF2-40B4-BE49-F238E27FC236}">
                <a16:creationId xmlns:a16="http://schemas.microsoft.com/office/drawing/2014/main" id="{8D3323A6-7D91-481D-BEF8-0DA7A427434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DDEC8CA-FA6F-4C48-AB70-B15789C8B962}"/>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9" name="Kuva 8">
            <a:extLst>
              <a:ext uri="{FF2B5EF4-FFF2-40B4-BE49-F238E27FC236}">
                <a16:creationId xmlns:a16="http://schemas.microsoft.com/office/drawing/2014/main" id="{EF612383-986F-1087-326A-B98B0B4131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90269"/>
            <a:ext cx="12190476" cy="952381"/>
          </a:xfrm>
          <a:prstGeom prst="rect">
            <a:avLst/>
          </a:prstGeom>
        </p:spPr>
      </p:pic>
    </p:spTree>
    <p:extLst>
      <p:ext uri="{BB962C8B-B14F-4D97-AF65-F5344CB8AC3E}">
        <p14:creationId xmlns:p14="http://schemas.microsoft.com/office/powerpoint/2010/main" val="966168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8A35A6A-FE81-4DAE-B6E3-8DC038FD0621}"/>
              </a:ext>
            </a:extLst>
          </p:cNvPr>
          <p:cNvSpPr>
            <a:spLocks noGrp="1"/>
          </p:cNvSpPr>
          <p:nvPr>
            <p:ph type="dt" sz="half" idx="10"/>
          </p:nvPr>
        </p:nvSpPr>
        <p:spPr/>
        <p:txBody>
          <a:bodyPr/>
          <a:lstStyle/>
          <a:p>
            <a:fld id="{4364331F-21CE-4DED-BEFB-2B09E2366F59}" type="datetimeFigureOut">
              <a:rPr lang="fi-FI" smtClean="0"/>
              <a:t>12.6.2024</a:t>
            </a:fld>
            <a:endParaRPr lang="fi-FI"/>
          </a:p>
        </p:txBody>
      </p:sp>
      <p:sp>
        <p:nvSpPr>
          <p:cNvPr id="3" name="Alatunnisteen paikkamerkki 2">
            <a:extLst>
              <a:ext uri="{FF2B5EF4-FFF2-40B4-BE49-F238E27FC236}">
                <a16:creationId xmlns:a16="http://schemas.microsoft.com/office/drawing/2014/main" id="{B12D473B-A9B8-4172-80ED-3D28061A3548}"/>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5E74F76-861F-4CE7-A4B8-766547C20435}"/>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27169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8A35A6A-FE81-4DAE-B6E3-8DC038FD0621}"/>
              </a:ext>
            </a:extLst>
          </p:cNvPr>
          <p:cNvSpPr>
            <a:spLocks noGrp="1"/>
          </p:cNvSpPr>
          <p:nvPr>
            <p:ph type="dt" sz="half" idx="10"/>
          </p:nvPr>
        </p:nvSpPr>
        <p:spPr/>
        <p:txBody>
          <a:bodyPr/>
          <a:lstStyle/>
          <a:p>
            <a:fld id="{4364331F-21CE-4DED-BEFB-2B09E2366F59}" type="datetimeFigureOut">
              <a:rPr lang="fi-FI" smtClean="0"/>
              <a:t>12.6.2024</a:t>
            </a:fld>
            <a:endParaRPr lang="fi-FI"/>
          </a:p>
        </p:txBody>
      </p:sp>
      <p:sp>
        <p:nvSpPr>
          <p:cNvPr id="3" name="Alatunnisteen paikkamerkki 2">
            <a:extLst>
              <a:ext uri="{FF2B5EF4-FFF2-40B4-BE49-F238E27FC236}">
                <a16:creationId xmlns:a16="http://schemas.microsoft.com/office/drawing/2014/main" id="{B12D473B-A9B8-4172-80ED-3D28061A3548}"/>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5E74F76-861F-4CE7-A4B8-766547C20435}"/>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5" name="Kuva 4">
            <a:extLst>
              <a:ext uri="{FF2B5EF4-FFF2-40B4-BE49-F238E27FC236}">
                <a16:creationId xmlns:a16="http://schemas.microsoft.com/office/drawing/2014/main" id="{60C64FA7-889B-BD96-48A3-2E59CA88BF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99322"/>
            <a:ext cx="12190476" cy="952381"/>
          </a:xfrm>
          <a:prstGeom prst="rect">
            <a:avLst/>
          </a:prstGeom>
        </p:spPr>
      </p:pic>
    </p:spTree>
    <p:extLst>
      <p:ext uri="{BB962C8B-B14F-4D97-AF65-F5344CB8AC3E}">
        <p14:creationId xmlns:p14="http://schemas.microsoft.com/office/powerpoint/2010/main" val="256639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39FB83-A6EF-4067-A915-F2D9CC5F30FE}"/>
              </a:ext>
            </a:extLst>
          </p:cNvPr>
          <p:cNvSpPr>
            <a:spLocks noGrp="1"/>
          </p:cNvSpPr>
          <p:nvPr>
            <p:ph type="title"/>
          </p:nvPr>
        </p:nvSpPr>
        <p:spPr>
          <a:xfrm>
            <a:off x="838200" y="590204"/>
            <a:ext cx="8297487" cy="748146"/>
          </a:xfrm>
          <a:prstGeom prst="rect">
            <a:avLst/>
          </a:prstGeom>
        </p:spPr>
        <p:txBody>
          <a:bodyPr/>
          <a:lstStyle>
            <a:lvl1pPr>
              <a:defRPr sz="3600" b="1">
                <a:solidFill>
                  <a:srgbClr val="56A042"/>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C8DAB12D-A851-48BC-B768-7E2AD1C41FFA}"/>
              </a:ext>
            </a:extLst>
          </p:cNvPr>
          <p:cNvSpPr>
            <a:spLocks noGrp="1"/>
          </p:cNvSpPr>
          <p:nvPr>
            <p:ph type="dt" sz="half" idx="10"/>
          </p:nvPr>
        </p:nvSpPr>
        <p:spPr/>
        <p:txBody>
          <a:bodyPr/>
          <a:lstStyle/>
          <a:p>
            <a:fld id="{4364331F-21CE-4DED-BEFB-2B09E2366F59}" type="datetimeFigureOut">
              <a:rPr lang="fi-FI" smtClean="0"/>
              <a:t>12.6.2024</a:t>
            </a:fld>
            <a:endParaRPr lang="fi-FI"/>
          </a:p>
        </p:txBody>
      </p:sp>
      <p:sp>
        <p:nvSpPr>
          <p:cNvPr id="4" name="Alatunnisteen paikkamerkki 3">
            <a:extLst>
              <a:ext uri="{FF2B5EF4-FFF2-40B4-BE49-F238E27FC236}">
                <a16:creationId xmlns:a16="http://schemas.microsoft.com/office/drawing/2014/main" id="{AB8E6FBE-9391-43FB-BC33-14F53349A31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ECEB088C-9649-40C9-9C0E-258DBF8EDC33}"/>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6" name="Kuva 5">
            <a:extLst>
              <a:ext uri="{FF2B5EF4-FFF2-40B4-BE49-F238E27FC236}">
                <a16:creationId xmlns:a16="http://schemas.microsoft.com/office/drawing/2014/main" id="{6586FB3F-3792-064F-E8C5-1C978F7373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90269"/>
            <a:ext cx="12190476" cy="952381"/>
          </a:xfrm>
          <a:prstGeom prst="rect">
            <a:avLst/>
          </a:prstGeom>
        </p:spPr>
      </p:pic>
    </p:spTree>
    <p:extLst>
      <p:ext uri="{BB962C8B-B14F-4D97-AF65-F5344CB8AC3E}">
        <p14:creationId xmlns:p14="http://schemas.microsoft.com/office/powerpoint/2010/main" val="351169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1_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39FB83-A6EF-4067-A915-F2D9CC5F30FE}"/>
              </a:ext>
            </a:extLst>
          </p:cNvPr>
          <p:cNvSpPr>
            <a:spLocks noGrp="1"/>
          </p:cNvSpPr>
          <p:nvPr>
            <p:ph type="title"/>
          </p:nvPr>
        </p:nvSpPr>
        <p:spPr>
          <a:xfrm>
            <a:off x="838200" y="590204"/>
            <a:ext cx="8297487" cy="748146"/>
          </a:xfrm>
          <a:prstGeom prst="rect">
            <a:avLst/>
          </a:prstGeom>
        </p:spPr>
        <p:txBody>
          <a:bodyPr/>
          <a:lstStyle>
            <a:lvl1pPr>
              <a:defRPr sz="3600" b="1">
                <a:solidFill>
                  <a:srgbClr val="56A042"/>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C8DAB12D-A851-48BC-B768-7E2AD1C41FFA}"/>
              </a:ext>
            </a:extLst>
          </p:cNvPr>
          <p:cNvSpPr>
            <a:spLocks noGrp="1"/>
          </p:cNvSpPr>
          <p:nvPr>
            <p:ph type="dt" sz="half" idx="10"/>
          </p:nvPr>
        </p:nvSpPr>
        <p:spPr/>
        <p:txBody>
          <a:bodyPr/>
          <a:lstStyle/>
          <a:p>
            <a:fld id="{4364331F-21CE-4DED-BEFB-2B09E2366F59}" type="datetimeFigureOut">
              <a:rPr lang="fi-FI" smtClean="0"/>
              <a:t>12.6.2024</a:t>
            </a:fld>
            <a:endParaRPr lang="fi-FI"/>
          </a:p>
        </p:txBody>
      </p:sp>
      <p:sp>
        <p:nvSpPr>
          <p:cNvPr id="4" name="Alatunnisteen paikkamerkki 3">
            <a:extLst>
              <a:ext uri="{FF2B5EF4-FFF2-40B4-BE49-F238E27FC236}">
                <a16:creationId xmlns:a16="http://schemas.microsoft.com/office/drawing/2014/main" id="{AB8E6FBE-9391-43FB-BC33-14F53349A31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ECEB088C-9649-40C9-9C0E-258DBF8EDC33}"/>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2891583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AF7B15-CC6F-4818-BDEA-09B6BAD60E20}"/>
              </a:ext>
            </a:extLst>
          </p:cNvPr>
          <p:cNvSpPr>
            <a:spLocks noGrp="1"/>
          </p:cNvSpPr>
          <p:nvPr>
            <p:ph type="ctrTitle" hasCustomPrompt="1"/>
          </p:nvPr>
        </p:nvSpPr>
        <p:spPr>
          <a:xfrm>
            <a:off x="2209800" y="2408064"/>
            <a:ext cx="7281950" cy="1388227"/>
          </a:xfrm>
          <a:prstGeom prst="rect">
            <a:avLst/>
          </a:prstGeom>
        </p:spPr>
        <p:txBody>
          <a:bodyPr anchor="b"/>
          <a:lstStyle>
            <a:lvl1pPr algn="ctr">
              <a:defRPr sz="3600" b="1">
                <a:solidFill>
                  <a:srgbClr val="56A042"/>
                </a:solidFill>
              </a:defRPr>
            </a:lvl1pPr>
          </a:lstStyle>
          <a:p>
            <a:r>
              <a:rPr lang="fi-FI" dirty="0"/>
              <a:t>9. Painonhallinta on osa kokonaisterveyttä</a:t>
            </a:r>
          </a:p>
        </p:txBody>
      </p:sp>
      <p:sp>
        <p:nvSpPr>
          <p:cNvPr id="3" name="Alaotsikko 2">
            <a:extLst>
              <a:ext uri="{FF2B5EF4-FFF2-40B4-BE49-F238E27FC236}">
                <a16:creationId xmlns:a16="http://schemas.microsoft.com/office/drawing/2014/main" id="{C1BD9A12-2AF8-4BEF-B06A-5540FA5874B8}"/>
              </a:ext>
            </a:extLst>
          </p:cNvPr>
          <p:cNvSpPr>
            <a:spLocks noGrp="1"/>
          </p:cNvSpPr>
          <p:nvPr>
            <p:ph type="subTitle" idx="1" hasCustomPrompt="1"/>
          </p:nvPr>
        </p:nvSpPr>
        <p:spPr>
          <a:xfrm>
            <a:off x="4865716" y="4624506"/>
            <a:ext cx="1970117" cy="504449"/>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s. xx–xx </a:t>
            </a:r>
          </a:p>
        </p:txBody>
      </p:sp>
      <p:sp>
        <p:nvSpPr>
          <p:cNvPr id="4" name="Päivämäärän paikkamerkki 3">
            <a:extLst>
              <a:ext uri="{FF2B5EF4-FFF2-40B4-BE49-F238E27FC236}">
                <a16:creationId xmlns:a16="http://schemas.microsoft.com/office/drawing/2014/main" id="{EF3EB81D-F14F-4B75-85A9-0F4B27303258}"/>
              </a:ext>
            </a:extLst>
          </p:cNvPr>
          <p:cNvSpPr>
            <a:spLocks noGrp="1"/>
          </p:cNvSpPr>
          <p:nvPr>
            <p:ph type="dt" sz="half" idx="10"/>
          </p:nvPr>
        </p:nvSpPr>
        <p:spPr/>
        <p:txBody>
          <a:bodyPr/>
          <a:lstStyle/>
          <a:p>
            <a:fld id="{4364331F-21CE-4DED-BEFB-2B09E2366F59}" type="datetimeFigureOut">
              <a:rPr lang="fi-FI" smtClean="0"/>
              <a:t>12.6.2024</a:t>
            </a:fld>
            <a:endParaRPr lang="fi-FI"/>
          </a:p>
        </p:txBody>
      </p:sp>
      <p:sp>
        <p:nvSpPr>
          <p:cNvPr id="5" name="Alatunnisteen paikkamerkki 4">
            <a:extLst>
              <a:ext uri="{FF2B5EF4-FFF2-40B4-BE49-F238E27FC236}">
                <a16:creationId xmlns:a16="http://schemas.microsoft.com/office/drawing/2014/main" id="{8D3323A6-7D91-481D-BEF8-0DA7A427434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DDEC8CA-FA6F-4C48-AB70-B15789C8B962}"/>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9" name="Kuva 8">
            <a:extLst>
              <a:ext uri="{FF2B5EF4-FFF2-40B4-BE49-F238E27FC236}">
                <a16:creationId xmlns:a16="http://schemas.microsoft.com/office/drawing/2014/main" id="{EF612383-986F-1087-326A-B98B0B4131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90269"/>
            <a:ext cx="12190476" cy="952381"/>
          </a:xfrm>
          <a:prstGeom prst="rect">
            <a:avLst/>
          </a:prstGeom>
        </p:spPr>
      </p:pic>
    </p:spTree>
    <p:extLst>
      <p:ext uri="{BB962C8B-B14F-4D97-AF65-F5344CB8AC3E}">
        <p14:creationId xmlns:p14="http://schemas.microsoft.com/office/powerpoint/2010/main" val="27833890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01DDCD-AC04-4793-BBF4-71867EA13527}"/>
              </a:ext>
            </a:extLst>
          </p:cNvPr>
          <p:cNvSpPr>
            <a:spLocks noGrp="1"/>
          </p:cNvSpPr>
          <p:nvPr>
            <p:ph type="title"/>
          </p:nvPr>
        </p:nvSpPr>
        <p:spPr>
          <a:xfrm>
            <a:off x="838200" y="681037"/>
            <a:ext cx="8006542" cy="648394"/>
          </a:xfrm>
          <a:prstGeom prst="rect">
            <a:avLst/>
          </a:prstGeom>
        </p:spPr>
        <p:txBody>
          <a:bodyPr/>
          <a:lstStyle>
            <a:lvl1pPr>
              <a:defRPr sz="3600" b="1">
                <a:solidFill>
                  <a:srgbClr val="56A042"/>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23BCCD30-1922-4578-AE6D-5B4F05A33C66}"/>
              </a:ext>
            </a:extLst>
          </p:cNvPr>
          <p:cNvSpPr>
            <a:spLocks noGrp="1"/>
          </p:cNvSpPr>
          <p:nvPr>
            <p:ph idx="1"/>
          </p:nvPr>
        </p:nvSpPr>
        <p:spPr>
          <a:xfrm>
            <a:off x="838200" y="1825625"/>
            <a:ext cx="10515600" cy="4351338"/>
          </a:xfrm>
          <a:prstGeom prst="rect">
            <a:avLst/>
          </a:prstGeom>
        </p:spPr>
        <p:txBody>
          <a:bodyPr/>
          <a:lstStyle>
            <a:lvl1pPr>
              <a:buClr>
                <a:srgbClr val="56A042"/>
              </a:buClr>
              <a:defRPr sz="2400">
                <a:latin typeface="Cambria" panose="02040503050406030204" pitchFamily="18" charset="0"/>
                <a:ea typeface="Cambria" panose="02040503050406030204" pitchFamily="18" charset="0"/>
              </a:defRPr>
            </a:lvl1pPr>
            <a:lvl2pPr>
              <a:buClr>
                <a:srgbClr val="56A042"/>
              </a:buClr>
              <a:defRPr sz="2000">
                <a:latin typeface="Cambria" panose="02040503050406030204" pitchFamily="18" charset="0"/>
                <a:ea typeface="Cambria" panose="02040503050406030204" pitchFamily="18" charset="0"/>
              </a:defRPr>
            </a:lvl2pPr>
            <a:lvl3pPr>
              <a:buClr>
                <a:srgbClr val="56A042"/>
              </a:buClr>
              <a:defRPr sz="1800">
                <a:latin typeface="Cambria" panose="02040503050406030204" pitchFamily="18" charset="0"/>
                <a:ea typeface="Cambria" panose="02040503050406030204" pitchFamily="18" charset="0"/>
              </a:defRPr>
            </a:lvl3pPr>
            <a:lvl4pPr>
              <a:buClr>
                <a:srgbClr val="56A042"/>
              </a:buClr>
              <a:defRPr sz="1600">
                <a:latin typeface="Cambria" panose="02040503050406030204" pitchFamily="18" charset="0"/>
                <a:ea typeface="Cambria" panose="02040503050406030204" pitchFamily="18" charset="0"/>
              </a:defRPr>
            </a:lvl4pPr>
            <a:lvl5pPr>
              <a:buClr>
                <a:srgbClr val="56A042"/>
              </a:buClr>
              <a:defRPr sz="1600">
                <a:latin typeface="Cambria" panose="02040503050406030204" pitchFamily="18" charset="0"/>
                <a:ea typeface="Cambria" panose="02040503050406030204" pitchFamily="18"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5D63FED2-242D-4FBE-B1E9-14956FB54360}"/>
              </a:ext>
            </a:extLst>
          </p:cNvPr>
          <p:cNvSpPr>
            <a:spLocks noGrp="1"/>
          </p:cNvSpPr>
          <p:nvPr>
            <p:ph type="dt" sz="half" idx="10"/>
          </p:nvPr>
        </p:nvSpPr>
        <p:spPr/>
        <p:txBody>
          <a:bodyPr/>
          <a:lstStyle/>
          <a:p>
            <a:fld id="{4364331F-21CE-4DED-BEFB-2B09E2366F59}" type="datetimeFigureOut">
              <a:rPr lang="fi-FI" smtClean="0"/>
              <a:t>12.6.2024</a:t>
            </a:fld>
            <a:endParaRPr lang="fi-FI"/>
          </a:p>
        </p:txBody>
      </p:sp>
      <p:sp>
        <p:nvSpPr>
          <p:cNvPr id="5" name="Alatunnisteen paikkamerkki 4">
            <a:extLst>
              <a:ext uri="{FF2B5EF4-FFF2-40B4-BE49-F238E27FC236}">
                <a16:creationId xmlns:a16="http://schemas.microsoft.com/office/drawing/2014/main" id="{CA56EC18-1D6C-461F-B3E9-EE69AA41AEC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63720B1-DD22-42DB-AE31-C462A1063AF5}"/>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8" name="Kuva 7">
            <a:extLst>
              <a:ext uri="{FF2B5EF4-FFF2-40B4-BE49-F238E27FC236}">
                <a16:creationId xmlns:a16="http://schemas.microsoft.com/office/drawing/2014/main" id="{83A890AC-1647-8164-9994-AC1C4C06B3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90272"/>
            <a:ext cx="12190476" cy="952381"/>
          </a:xfrm>
          <a:prstGeom prst="rect">
            <a:avLst/>
          </a:prstGeom>
        </p:spPr>
      </p:pic>
      <p:sp>
        <p:nvSpPr>
          <p:cNvPr id="7" name="Otsikko 1">
            <a:extLst>
              <a:ext uri="{FF2B5EF4-FFF2-40B4-BE49-F238E27FC236}">
                <a16:creationId xmlns:a16="http://schemas.microsoft.com/office/drawing/2014/main" id="{77EAE54A-777C-8277-C777-DB13C6D33EE2}"/>
              </a:ext>
            </a:extLst>
          </p:cNvPr>
          <p:cNvSpPr txBox="1">
            <a:spLocks/>
          </p:cNvSpPr>
          <p:nvPr userDrawn="1"/>
        </p:nvSpPr>
        <p:spPr>
          <a:xfrm>
            <a:off x="7436757" y="153759"/>
            <a:ext cx="2601687" cy="527278"/>
          </a:xfrm>
          <a:prstGeom prst="rect">
            <a:avLst/>
          </a:prstGeom>
        </p:spPr>
        <p:txBody>
          <a:bodyPr/>
          <a:lstStyle>
            <a:lvl1pPr algn="l" defTabSz="914400" rtl="0" eaLnBrk="1" latinLnBrk="0" hangingPunct="1">
              <a:lnSpc>
                <a:spcPct val="90000"/>
              </a:lnSpc>
              <a:spcBef>
                <a:spcPct val="0"/>
              </a:spcBef>
              <a:buNone/>
              <a:defRPr sz="3600" b="1" kern="1200">
                <a:solidFill>
                  <a:srgbClr val="0BB0BD"/>
                </a:solidFill>
                <a:latin typeface="Cambria" panose="02040503050406030204" pitchFamily="18" charset="0"/>
                <a:ea typeface="Cambria" panose="02040503050406030204" pitchFamily="18" charset="0"/>
                <a:cs typeface="+mj-cs"/>
              </a:defRPr>
            </a:lvl1pPr>
          </a:lstStyle>
          <a:p>
            <a:r>
              <a:rPr lang="fi-FI" sz="2400" dirty="0">
                <a:solidFill>
                  <a:srgbClr val="56A042"/>
                </a:solidFill>
              </a:rPr>
              <a:t>MUISTIINPANOT</a:t>
            </a:r>
          </a:p>
        </p:txBody>
      </p:sp>
    </p:spTree>
    <p:extLst>
      <p:ext uri="{BB962C8B-B14F-4D97-AF65-F5344CB8AC3E}">
        <p14:creationId xmlns:p14="http://schemas.microsoft.com/office/powerpoint/2010/main" val="684378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F23294-35CE-48A1-88F0-38A58D8EDE61}"/>
              </a:ext>
            </a:extLst>
          </p:cNvPr>
          <p:cNvSpPr>
            <a:spLocks noGrp="1"/>
          </p:cNvSpPr>
          <p:nvPr>
            <p:ph type="title"/>
          </p:nvPr>
        </p:nvSpPr>
        <p:spPr>
          <a:xfrm>
            <a:off x="838200" y="614506"/>
            <a:ext cx="8530244" cy="707217"/>
          </a:xfrm>
          <a:prstGeom prst="rect">
            <a:avLst/>
          </a:prstGeom>
        </p:spPr>
        <p:txBody>
          <a:bodyPr/>
          <a:lstStyle>
            <a:lvl1pPr>
              <a:defRPr sz="3600" b="1">
                <a:solidFill>
                  <a:srgbClr val="56A042"/>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0779A6EB-3477-4ED6-A634-DE36267E1554}"/>
              </a:ext>
            </a:extLst>
          </p:cNvPr>
          <p:cNvSpPr>
            <a:spLocks noGrp="1"/>
          </p:cNvSpPr>
          <p:nvPr>
            <p:ph sz="half" idx="1"/>
          </p:nvPr>
        </p:nvSpPr>
        <p:spPr>
          <a:xfrm>
            <a:off x="838200" y="1825625"/>
            <a:ext cx="4114800" cy="4351338"/>
          </a:xfrm>
          <a:prstGeom prst="rect">
            <a:avLst/>
          </a:prstGeom>
        </p:spPr>
        <p:txBody>
          <a:bodyPr/>
          <a:lstStyle>
            <a:lvl1pPr>
              <a:buClr>
                <a:srgbClr val="56A042"/>
              </a:buClr>
              <a:defRPr sz="2400">
                <a:latin typeface="Cambria" panose="02040503050406030204" pitchFamily="18" charset="0"/>
                <a:ea typeface="Cambria" panose="02040503050406030204" pitchFamily="18" charset="0"/>
              </a:defRPr>
            </a:lvl1pPr>
            <a:lvl2pPr>
              <a:buClr>
                <a:srgbClr val="56A042"/>
              </a:buClr>
              <a:defRPr sz="2000">
                <a:latin typeface="Cambria" panose="02040503050406030204" pitchFamily="18" charset="0"/>
                <a:ea typeface="Cambria" panose="02040503050406030204" pitchFamily="18" charset="0"/>
              </a:defRPr>
            </a:lvl2pPr>
            <a:lvl3pPr>
              <a:buClr>
                <a:srgbClr val="56A042"/>
              </a:buClr>
              <a:defRPr sz="1800">
                <a:latin typeface="Cambria" panose="02040503050406030204" pitchFamily="18" charset="0"/>
                <a:ea typeface="Cambria" panose="02040503050406030204" pitchFamily="18" charset="0"/>
              </a:defRPr>
            </a:lvl3pPr>
            <a:lvl4pPr>
              <a:buClr>
                <a:srgbClr val="56A042"/>
              </a:buClr>
              <a:defRPr sz="1600">
                <a:latin typeface="Cambria" panose="02040503050406030204" pitchFamily="18" charset="0"/>
                <a:ea typeface="Cambria" panose="02040503050406030204" pitchFamily="18" charset="0"/>
              </a:defRPr>
            </a:lvl4pPr>
            <a:lvl5pPr>
              <a:buClr>
                <a:srgbClr val="56A042"/>
              </a:buClr>
              <a:defRPr sz="1600">
                <a:latin typeface="Cambria" panose="02040503050406030204" pitchFamily="18" charset="0"/>
                <a:ea typeface="Cambria" panose="02040503050406030204" pitchFamily="18"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9701211A-EC42-4309-A115-E20D1F5D3937}"/>
              </a:ext>
            </a:extLst>
          </p:cNvPr>
          <p:cNvSpPr>
            <a:spLocks noGrp="1"/>
          </p:cNvSpPr>
          <p:nvPr>
            <p:ph sz="half" idx="2"/>
          </p:nvPr>
        </p:nvSpPr>
        <p:spPr>
          <a:xfrm>
            <a:off x="5253644" y="1822450"/>
            <a:ext cx="4114800" cy="4351338"/>
          </a:xfrm>
          <a:prstGeom prst="rect">
            <a:avLst/>
          </a:prstGeom>
        </p:spPr>
        <p:txBody>
          <a:bodyPr/>
          <a:lstStyle>
            <a:lvl1pPr>
              <a:buClr>
                <a:srgbClr val="56A042"/>
              </a:buClr>
              <a:defRPr sz="2400">
                <a:latin typeface="Cambria" panose="02040503050406030204" pitchFamily="18" charset="0"/>
                <a:ea typeface="Cambria" panose="02040503050406030204" pitchFamily="18" charset="0"/>
              </a:defRPr>
            </a:lvl1pPr>
            <a:lvl2pPr>
              <a:buClr>
                <a:srgbClr val="56A042"/>
              </a:buClr>
              <a:defRPr sz="2000">
                <a:latin typeface="Cambria" panose="02040503050406030204" pitchFamily="18" charset="0"/>
                <a:ea typeface="Cambria" panose="02040503050406030204" pitchFamily="18" charset="0"/>
              </a:defRPr>
            </a:lvl2pPr>
            <a:lvl3pPr>
              <a:buClr>
                <a:srgbClr val="56A042"/>
              </a:buClr>
              <a:defRPr sz="1800">
                <a:latin typeface="Cambria" panose="02040503050406030204" pitchFamily="18" charset="0"/>
                <a:ea typeface="Cambria" panose="02040503050406030204" pitchFamily="18" charset="0"/>
              </a:defRPr>
            </a:lvl3pPr>
            <a:lvl4pPr>
              <a:buClr>
                <a:srgbClr val="56A042"/>
              </a:buClr>
              <a:defRPr sz="1600">
                <a:latin typeface="Cambria" panose="02040503050406030204" pitchFamily="18" charset="0"/>
                <a:ea typeface="Cambria" panose="02040503050406030204" pitchFamily="18" charset="0"/>
              </a:defRPr>
            </a:lvl4pPr>
            <a:lvl5pPr>
              <a:buClr>
                <a:srgbClr val="56A042"/>
              </a:buClr>
              <a:defRPr sz="1600">
                <a:latin typeface="Cambria" panose="02040503050406030204" pitchFamily="18" charset="0"/>
                <a:ea typeface="Cambria" panose="02040503050406030204" pitchFamily="18"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a:extLst>
              <a:ext uri="{FF2B5EF4-FFF2-40B4-BE49-F238E27FC236}">
                <a16:creationId xmlns:a16="http://schemas.microsoft.com/office/drawing/2014/main" id="{095839E9-D083-4236-9BDE-D6B72C5EA04B}"/>
              </a:ext>
            </a:extLst>
          </p:cNvPr>
          <p:cNvSpPr>
            <a:spLocks noGrp="1"/>
          </p:cNvSpPr>
          <p:nvPr>
            <p:ph type="dt" sz="half" idx="10"/>
          </p:nvPr>
        </p:nvSpPr>
        <p:spPr/>
        <p:txBody>
          <a:bodyPr/>
          <a:lstStyle/>
          <a:p>
            <a:fld id="{4364331F-21CE-4DED-BEFB-2B09E2366F59}" type="datetimeFigureOut">
              <a:rPr lang="fi-FI" smtClean="0"/>
              <a:t>12.6.2024</a:t>
            </a:fld>
            <a:endParaRPr lang="fi-FI"/>
          </a:p>
        </p:txBody>
      </p:sp>
      <p:sp>
        <p:nvSpPr>
          <p:cNvPr id="6" name="Alatunnisteen paikkamerkki 5">
            <a:extLst>
              <a:ext uri="{FF2B5EF4-FFF2-40B4-BE49-F238E27FC236}">
                <a16:creationId xmlns:a16="http://schemas.microsoft.com/office/drawing/2014/main" id="{70456637-770C-4C99-B82F-C1398D46E1D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AB287A58-A86A-493A-ACE8-7F12E63123D1}"/>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9" name="Kuva 8">
            <a:extLst>
              <a:ext uri="{FF2B5EF4-FFF2-40B4-BE49-F238E27FC236}">
                <a16:creationId xmlns:a16="http://schemas.microsoft.com/office/drawing/2014/main" id="{81C61491-8B8A-121A-C083-FE3E687928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90269"/>
            <a:ext cx="12190476" cy="952381"/>
          </a:xfrm>
          <a:prstGeom prst="rect">
            <a:avLst/>
          </a:prstGeom>
        </p:spPr>
      </p:pic>
    </p:spTree>
    <p:extLst>
      <p:ext uri="{BB962C8B-B14F-4D97-AF65-F5344CB8AC3E}">
        <p14:creationId xmlns:p14="http://schemas.microsoft.com/office/powerpoint/2010/main" val="13530695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F2C8CD-24F2-41D7-9240-6752546EE6CE}"/>
              </a:ext>
            </a:extLst>
          </p:cNvPr>
          <p:cNvSpPr>
            <a:spLocks noGrp="1"/>
          </p:cNvSpPr>
          <p:nvPr>
            <p:ph type="title"/>
          </p:nvPr>
        </p:nvSpPr>
        <p:spPr>
          <a:xfrm>
            <a:off x="839788" y="457200"/>
            <a:ext cx="3932237" cy="989215"/>
          </a:xfrm>
          <a:prstGeom prst="rect">
            <a:avLst/>
          </a:prstGeom>
        </p:spPr>
        <p:txBody>
          <a:bodyPr anchor="b"/>
          <a:lstStyle>
            <a:lvl1pPr>
              <a:defRPr sz="2800" b="1">
                <a:solidFill>
                  <a:srgbClr val="56A042"/>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Kuvan paikkamerkki 2">
            <a:extLst>
              <a:ext uri="{FF2B5EF4-FFF2-40B4-BE49-F238E27FC236}">
                <a16:creationId xmlns:a16="http://schemas.microsoft.com/office/drawing/2014/main" id="{B164A279-E548-48E7-9CD9-97733A91C550}"/>
              </a:ext>
            </a:extLst>
          </p:cNvPr>
          <p:cNvSpPr>
            <a:spLocks noGrp="1"/>
          </p:cNvSpPr>
          <p:nvPr>
            <p:ph type="pic" idx="1"/>
          </p:nvPr>
        </p:nvSpPr>
        <p:spPr>
          <a:xfrm>
            <a:off x="5183188" y="1712422"/>
            <a:ext cx="6172200" cy="414862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E5EF0974-CE96-4EDA-B09F-55E616CE10C9}"/>
              </a:ext>
            </a:extLst>
          </p:cNvPr>
          <p:cNvSpPr>
            <a:spLocks noGrp="1"/>
          </p:cNvSpPr>
          <p:nvPr>
            <p:ph type="body" sz="half" idx="2" hasCustomPrompt="1"/>
          </p:nvPr>
        </p:nvSpPr>
        <p:spPr>
          <a:xfrm>
            <a:off x="839788" y="1712422"/>
            <a:ext cx="3932237" cy="4156566"/>
          </a:xfrm>
          <a:prstGeom prst="rect">
            <a:avLst/>
          </a:prstGeom>
        </p:spPr>
        <p:txBody>
          <a:bodyPr/>
          <a:lstStyle>
            <a:lvl1pPr marL="0" indent="0">
              <a:buClr>
                <a:srgbClr val="56A042"/>
              </a:buClr>
              <a:buFont typeface="Arial" panose="020B0604020202020204" pitchFamily="34" charset="0"/>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 Muokkaa tekstin perustyylejä napsauttamalla</a:t>
            </a:r>
          </a:p>
        </p:txBody>
      </p:sp>
      <p:sp>
        <p:nvSpPr>
          <p:cNvPr id="5" name="Päivämäärän paikkamerkki 4">
            <a:extLst>
              <a:ext uri="{FF2B5EF4-FFF2-40B4-BE49-F238E27FC236}">
                <a16:creationId xmlns:a16="http://schemas.microsoft.com/office/drawing/2014/main" id="{FFA1213A-E730-40E5-A4FE-320D23973789}"/>
              </a:ext>
            </a:extLst>
          </p:cNvPr>
          <p:cNvSpPr>
            <a:spLocks noGrp="1"/>
          </p:cNvSpPr>
          <p:nvPr>
            <p:ph type="dt" sz="half" idx="10"/>
          </p:nvPr>
        </p:nvSpPr>
        <p:spPr/>
        <p:txBody>
          <a:bodyPr/>
          <a:lstStyle/>
          <a:p>
            <a:fld id="{4364331F-21CE-4DED-BEFB-2B09E2366F59}" type="datetimeFigureOut">
              <a:rPr lang="fi-FI" smtClean="0"/>
              <a:t>12.6.2024</a:t>
            </a:fld>
            <a:endParaRPr lang="fi-FI"/>
          </a:p>
        </p:txBody>
      </p:sp>
      <p:sp>
        <p:nvSpPr>
          <p:cNvPr id="6" name="Alatunnisteen paikkamerkki 5">
            <a:extLst>
              <a:ext uri="{FF2B5EF4-FFF2-40B4-BE49-F238E27FC236}">
                <a16:creationId xmlns:a16="http://schemas.microsoft.com/office/drawing/2014/main" id="{570BA50D-0409-4907-83D3-527079E0342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D5B8E45A-2E55-4D53-A669-37B0BC2AE8DC}"/>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2662989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FD2E36-BBF9-4904-98F1-C77B4F84612E}"/>
              </a:ext>
            </a:extLst>
          </p:cNvPr>
          <p:cNvSpPr>
            <a:spLocks noGrp="1"/>
          </p:cNvSpPr>
          <p:nvPr>
            <p:ph type="title"/>
          </p:nvPr>
        </p:nvSpPr>
        <p:spPr>
          <a:xfrm>
            <a:off x="839788" y="365125"/>
            <a:ext cx="10515600" cy="1325563"/>
          </a:xfrm>
          <a:prstGeom prst="rect">
            <a:avLst/>
          </a:prstGeom>
        </p:spPr>
        <p:txBody>
          <a:bodyPr/>
          <a:lstStyle/>
          <a:p>
            <a:r>
              <a:rPr lang="fi-FI"/>
              <a:t>Muokkaa ots. perustyyl. napsautt.</a:t>
            </a:r>
          </a:p>
        </p:txBody>
      </p:sp>
      <p:sp>
        <p:nvSpPr>
          <p:cNvPr id="3" name="Tekstin paikkamerkki 2">
            <a:extLst>
              <a:ext uri="{FF2B5EF4-FFF2-40B4-BE49-F238E27FC236}">
                <a16:creationId xmlns:a16="http://schemas.microsoft.com/office/drawing/2014/main" id="{56EA30FE-BE06-4509-949A-EA585778D93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28302042-C949-49D4-8A7A-785498DDF968}"/>
              </a:ext>
            </a:extLst>
          </p:cNvPr>
          <p:cNvSpPr>
            <a:spLocks noGrp="1"/>
          </p:cNvSpPr>
          <p:nvPr>
            <p:ph sz="half" idx="2"/>
          </p:nvPr>
        </p:nvSpPr>
        <p:spPr>
          <a:xfrm>
            <a:off x="839788" y="2505075"/>
            <a:ext cx="5157787"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854EB793-69B5-49E5-8227-ECFA957577A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3A245563-3544-49A0-B157-A8939DBC1697}"/>
              </a:ext>
            </a:extLst>
          </p:cNvPr>
          <p:cNvSpPr>
            <a:spLocks noGrp="1"/>
          </p:cNvSpPr>
          <p:nvPr>
            <p:ph sz="quarter" idx="4"/>
          </p:nvPr>
        </p:nvSpPr>
        <p:spPr>
          <a:xfrm>
            <a:off x="6172200" y="2505075"/>
            <a:ext cx="5183188"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CA4324F7-43F2-40E5-B3AA-D96F98715A2B}"/>
              </a:ext>
            </a:extLst>
          </p:cNvPr>
          <p:cNvSpPr>
            <a:spLocks noGrp="1"/>
          </p:cNvSpPr>
          <p:nvPr>
            <p:ph type="dt" sz="half" idx="10"/>
          </p:nvPr>
        </p:nvSpPr>
        <p:spPr/>
        <p:txBody>
          <a:bodyPr/>
          <a:lstStyle/>
          <a:p>
            <a:fld id="{4364331F-21CE-4DED-BEFB-2B09E2366F59}" type="datetimeFigureOut">
              <a:rPr lang="fi-FI" smtClean="0"/>
              <a:t>12.6.2024</a:t>
            </a:fld>
            <a:endParaRPr lang="fi-FI"/>
          </a:p>
        </p:txBody>
      </p:sp>
      <p:sp>
        <p:nvSpPr>
          <p:cNvPr id="8" name="Alatunnisteen paikkamerkki 7">
            <a:extLst>
              <a:ext uri="{FF2B5EF4-FFF2-40B4-BE49-F238E27FC236}">
                <a16:creationId xmlns:a16="http://schemas.microsoft.com/office/drawing/2014/main" id="{CDEA8882-87E5-4C0D-9F1F-9839DB0731F4}"/>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BA62994A-A842-4CBA-823F-945C4A69DEB7}"/>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33508572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4661D2-7224-4F9A-B736-6C3E2C8B49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B95CB3B1-6F1A-48B6-8031-739C030E3FE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3906EC43-8DA3-4D2C-B1A1-900BC852DD8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C7707861-BAA0-431C-A90F-41F924CEAACD}"/>
              </a:ext>
            </a:extLst>
          </p:cNvPr>
          <p:cNvSpPr>
            <a:spLocks noGrp="1"/>
          </p:cNvSpPr>
          <p:nvPr>
            <p:ph type="dt" sz="half" idx="10"/>
          </p:nvPr>
        </p:nvSpPr>
        <p:spPr/>
        <p:txBody>
          <a:bodyPr/>
          <a:lstStyle/>
          <a:p>
            <a:fld id="{4364331F-21CE-4DED-BEFB-2B09E2366F59}" type="datetimeFigureOut">
              <a:rPr lang="fi-FI" smtClean="0"/>
              <a:t>12.6.2024</a:t>
            </a:fld>
            <a:endParaRPr lang="fi-FI"/>
          </a:p>
        </p:txBody>
      </p:sp>
      <p:sp>
        <p:nvSpPr>
          <p:cNvPr id="6" name="Alatunnisteen paikkamerkki 5">
            <a:extLst>
              <a:ext uri="{FF2B5EF4-FFF2-40B4-BE49-F238E27FC236}">
                <a16:creationId xmlns:a16="http://schemas.microsoft.com/office/drawing/2014/main" id="{0C840B81-A229-4825-8358-6C7DC58406F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7BE06604-6EFC-4C20-8100-D09E7271D61E}"/>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29634713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5BD885-34A5-4BAF-9488-481A66963C8E}"/>
              </a:ext>
            </a:extLst>
          </p:cNvPr>
          <p:cNvSpPr>
            <a:spLocks noGrp="1"/>
          </p:cNvSpPr>
          <p:nvPr>
            <p:ph type="title"/>
          </p:nvPr>
        </p:nvSpPr>
        <p:spPr>
          <a:xfrm>
            <a:off x="838200" y="365125"/>
            <a:ext cx="10515600" cy="1325563"/>
          </a:xfrm>
          <a:prstGeom prst="rect">
            <a:avLst/>
          </a:prstGeom>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A8FCCCDA-8770-48F2-B414-6293146A6E9A}"/>
              </a:ext>
            </a:extLst>
          </p:cNvPr>
          <p:cNvSpPr>
            <a:spLocks noGrp="1"/>
          </p:cNvSpPr>
          <p:nvPr>
            <p:ph type="body" orient="vert" idx="1"/>
          </p:nvPr>
        </p:nvSpPr>
        <p:spPr>
          <a:xfrm>
            <a:off x="838200" y="1825625"/>
            <a:ext cx="10515600" cy="43513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20088B1-616C-438D-ABA1-E1A27A60DD00}"/>
              </a:ext>
            </a:extLst>
          </p:cNvPr>
          <p:cNvSpPr>
            <a:spLocks noGrp="1"/>
          </p:cNvSpPr>
          <p:nvPr>
            <p:ph type="dt" sz="half" idx="10"/>
          </p:nvPr>
        </p:nvSpPr>
        <p:spPr/>
        <p:txBody>
          <a:bodyPr/>
          <a:lstStyle/>
          <a:p>
            <a:fld id="{4364331F-21CE-4DED-BEFB-2B09E2366F59}" type="datetimeFigureOut">
              <a:rPr lang="fi-FI" smtClean="0"/>
              <a:t>12.6.2024</a:t>
            </a:fld>
            <a:endParaRPr lang="fi-FI"/>
          </a:p>
        </p:txBody>
      </p:sp>
      <p:sp>
        <p:nvSpPr>
          <p:cNvPr id="5" name="Alatunnisteen paikkamerkki 4">
            <a:extLst>
              <a:ext uri="{FF2B5EF4-FFF2-40B4-BE49-F238E27FC236}">
                <a16:creationId xmlns:a16="http://schemas.microsoft.com/office/drawing/2014/main" id="{70A4C2E6-9B47-4747-BE74-A719F2B54F0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3647CD2-7414-476C-88FC-3101EBA03AC1}"/>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8809713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8CF46460-F1E1-483B-ADAE-69E7D38074A1}"/>
              </a:ext>
            </a:extLst>
          </p:cNvPr>
          <p:cNvSpPr>
            <a:spLocks noGrp="1"/>
          </p:cNvSpPr>
          <p:nvPr>
            <p:ph type="title" orient="vert"/>
          </p:nvPr>
        </p:nvSpPr>
        <p:spPr>
          <a:xfrm>
            <a:off x="8724900" y="365125"/>
            <a:ext cx="2628900" cy="5811838"/>
          </a:xfrm>
          <a:prstGeom prst="rect">
            <a:avLst/>
          </a:prstGeo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75E51AFD-8413-4AF9-9B04-2675FA90451E}"/>
              </a:ext>
            </a:extLst>
          </p:cNvPr>
          <p:cNvSpPr>
            <a:spLocks noGrp="1"/>
          </p:cNvSpPr>
          <p:nvPr>
            <p:ph type="body" orient="vert" idx="1"/>
          </p:nvPr>
        </p:nvSpPr>
        <p:spPr>
          <a:xfrm>
            <a:off x="838200" y="365125"/>
            <a:ext cx="7734300" cy="58118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F7BE06B-364D-44D8-9C25-304112413148}"/>
              </a:ext>
            </a:extLst>
          </p:cNvPr>
          <p:cNvSpPr>
            <a:spLocks noGrp="1"/>
          </p:cNvSpPr>
          <p:nvPr>
            <p:ph type="dt" sz="half" idx="10"/>
          </p:nvPr>
        </p:nvSpPr>
        <p:spPr/>
        <p:txBody>
          <a:bodyPr/>
          <a:lstStyle/>
          <a:p>
            <a:fld id="{4364331F-21CE-4DED-BEFB-2B09E2366F59}" type="datetimeFigureOut">
              <a:rPr lang="fi-FI" smtClean="0"/>
              <a:t>12.6.2024</a:t>
            </a:fld>
            <a:endParaRPr lang="fi-FI"/>
          </a:p>
        </p:txBody>
      </p:sp>
      <p:sp>
        <p:nvSpPr>
          <p:cNvPr id="5" name="Alatunnisteen paikkamerkki 4">
            <a:extLst>
              <a:ext uri="{FF2B5EF4-FFF2-40B4-BE49-F238E27FC236}">
                <a16:creationId xmlns:a16="http://schemas.microsoft.com/office/drawing/2014/main" id="{4FDED13F-0612-4830-92E0-8263B3DEB3F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2620DAD-B353-46F3-8289-ADEA010430B7}"/>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415098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8A35A6A-FE81-4DAE-B6E3-8DC038FD0621}"/>
              </a:ext>
            </a:extLst>
          </p:cNvPr>
          <p:cNvSpPr>
            <a:spLocks noGrp="1"/>
          </p:cNvSpPr>
          <p:nvPr>
            <p:ph type="dt" sz="half" idx="10"/>
          </p:nvPr>
        </p:nvSpPr>
        <p:spPr/>
        <p:txBody>
          <a:bodyPr/>
          <a:lstStyle/>
          <a:p>
            <a:fld id="{4364331F-21CE-4DED-BEFB-2B09E2366F59}" type="datetimeFigureOut">
              <a:rPr lang="fi-FI" smtClean="0"/>
              <a:t>12.6.2024</a:t>
            </a:fld>
            <a:endParaRPr lang="fi-FI"/>
          </a:p>
        </p:txBody>
      </p:sp>
      <p:sp>
        <p:nvSpPr>
          <p:cNvPr id="3" name="Alatunnisteen paikkamerkki 2">
            <a:extLst>
              <a:ext uri="{FF2B5EF4-FFF2-40B4-BE49-F238E27FC236}">
                <a16:creationId xmlns:a16="http://schemas.microsoft.com/office/drawing/2014/main" id="{B12D473B-A9B8-4172-80ED-3D28061A3548}"/>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5E74F76-861F-4CE7-A4B8-766547C20435}"/>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259864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8A35A6A-FE81-4DAE-B6E3-8DC038FD0621}"/>
              </a:ext>
            </a:extLst>
          </p:cNvPr>
          <p:cNvSpPr>
            <a:spLocks noGrp="1"/>
          </p:cNvSpPr>
          <p:nvPr>
            <p:ph type="dt" sz="half" idx="10"/>
          </p:nvPr>
        </p:nvSpPr>
        <p:spPr/>
        <p:txBody>
          <a:bodyPr/>
          <a:lstStyle/>
          <a:p>
            <a:fld id="{4364331F-21CE-4DED-BEFB-2B09E2366F59}" type="datetimeFigureOut">
              <a:rPr lang="fi-FI" smtClean="0"/>
              <a:t>12.6.2024</a:t>
            </a:fld>
            <a:endParaRPr lang="fi-FI"/>
          </a:p>
        </p:txBody>
      </p:sp>
      <p:sp>
        <p:nvSpPr>
          <p:cNvPr id="3" name="Alatunnisteen paikkamerkki 2">
            <a:extLst>
              <a:ext uri="{FF2B5EF4-FFF2-40B4-BE49-F238E27FC236}">
                <a16:creationId xmlns:a16="http://schemas.microsoft.com/office/drawing/2014/main" id="{B12D473B-A9B8-4172-80ED-3D28061A3548}"/>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5E74F76-861F-4CE7-A4B8-766547C20435}"/>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5" name="Kuva 4">
            <a:extLst>
              <a:ext uri="{FF2B5EF4-FFF2-40B4-BE49-F238E27FC236}">
                <a16:creationId xmlns:a16="http://schemas.microsoft.com/office/drawing/2014/main" id="{60C64FA7-889B-BD96-48A3-2E59CA88BF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99322"/>
            <a:ext cx="12190476" cy="952381"/>
          </a:xfrm>
          <a:prstGeom prst="rect">
            <a:avLst/>
          </a:prstGeom>
        </p:spPr>
      </p:pic>
    </p:spTree>
    <p:extLst>
      <p:ext uri="{BB962C8B-B14F-4D97-AF65-F5344CB8AC3E}">
        <p14:creationId xmlns:p14="http://schemas.microsoft.com/office/powerpoint/2010/main" val="1550162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39FB83-A6EF-4067-A915-F2D9CC5F30FE}"/>
              </a:ext>
            </a:extLst>
          </p:cNvPr>
          <p:cNvSpPr>
            <a:spLocks noGrp="1"/>
          </p:cNvSpPr>
          <p:nvPr>
            <p:ph type="title"/>
          </p:nvPr>
        </p:nvSpPr>
        <p:spPr>
          <a:xfrm>
            <a:off x="838200" y="590204"/>
            <a:ext cx="8297487" cy="748146"/>
          </a:xfrm>
          <a:prstGeom prst="rect">
            <a:avLst/>
          </a:prstGeom>
        </p:spPr>
        <p:txBody>
          <a:bodyPr/>
          <a:lstStyle>
            <a:lvl1pPr>
              <a:defRPr sz="3600" b="1">
                <a:solidFill>
                  <a:srgbClr val="56A042"/>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C8DAB12D-A851-48BC-B768-7E2AD1C41FFA}"/>
              </a:ext>
            </a:extLst>
          </p:cNvPr>
          <p:cNvSpPr>
            <a:spLocks noGrp="1"/>
          </p:cNvSpPr>
          <p:nvPr>
            <p:ph type="dt" sz="half" idx="10"/>
          </p:nvPr>
        </p:nvSpPr>
        <p:spPr/>
        <p:txBody>
          <a:bodyPr/>
          <a:lstStyle/>
          <a:p>
            <a:fld id="{4364331F-21CE-4DED-BEFB-2B09E2366F59}" type="datetimeFigureOut">
              <a:rPr lang="fi-FI" smtClean="0"/>
              <a:t>12.6.2024</a:t>
            </a:fld>
            <a:endParaRPr lang="fi-FI"/>
          </a:p>
        </p:txBody>
      </p:sp>
      <p:sp>
        <p:nvSpPr>
          <p:cNvPr id="4" name="Alatunnisteen paikkamerkki 3">
            <a:extLst>
              <a:ext uri="{FF2B5EF4-FFF2-40B4-BE49-F238E27FC236}">
                <a16:creationId xmlns:a16="http://schemas.microsoft.com/office/drawing/2014/main" id="{AB8E6FBE-9391-43FB-BC33-14F53349A31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ECEB088C-9649-40C9-9C0E-258DBF8EDC33}"/>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6" name="Kuva 5">
            <a:extLst>
              <a:ext uri="{FF2B5EF4-FFF2-40B4-BE49-F238E27FC236}">
                <a16:creationId xmlns:a16="http://schemas.microsoft.com/office/drawing/2014/main" id="{6586FB3F-3792-064F-E8C5-1C978F7373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90269"/>
            <a:ext cx="12190476" cy="952381"/>
          </a:xfrm>
          <a:prstGeom prst="rect">
            <a:avLst/>
          </a:prstGeom>
        </p:spPr>
      </p:pic>
    </p:spTree>
    <p:extLst>
      <p:ext uri="{BB962C8B-B14F-4D97-AF65-F5344CB8AC3E}">
        <p14:creationId xmlns:p14="http://schemas.microsoft.com/office/powerpoint/2010/main" val="3202096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39FB83-A6EF-4067-A915-F2D9CC5F30FE}"/>
              </a:ext>
            </a:extLst>
          </p:cNvPr>
          <p:cNvSpPr>
            <a:spLocks noGrp="1"/>
          </p:cNvSpPr>
          <p:nvPr>
            <p:ph type="title"/>
          </p:nvPr>
        </p:nvSpPr>
        <p:spPr>
          <a:xfrm>
            <a:off x="838200" y="590204"/>
            <a:ext cx="8297487" cy="748146"/>
          </a:xfrm>
          <a:prstGeom prst="rect">
            <a:avLst/>
          </a:prstGeom>
        </p:spPr>
        <p:txBody>
          <a:bodyPr/>
          <a:lstStyle>
            <a:lvl1pPr>
              <a:defRPr sz="3600" b="1">
                <a:solidFill>
                  <a:srgbClr val="56A042"/>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C8DAB12D-A851-48BC-B768-7E2AD1C41FFA}"/>
              </a:ext>
            </a:extLst>
          </p:cNvPr>
          <p:cNvSpPr>
            <a:spLocks noGrp="1"/>
          </p:cNvSpPr>
          <p:nvPr>
            <p:ph type="dt" sz="half" idx="10"/>
          </p:nvPr>
        </p:nvSpPr>
        <p:spPr/>
        <p:txBody>
          <a:bodyPr/>
          <a:lstStyle/>
          <a:p>
            <a:fld id="{4364331F-21CE-4DED-BEFB-2B09E2366F59}" type="datetimeFigureOut">
              <a:rPr lang="fi-FI" smtClean="0"/>
              <a:t>12.6.2024</a:t>
            </a:fld>
            <a:endParaRPr lang="fi-FI"/>
          </a:p>
        </p:txBody>
      </p:sp>
      <p:sp>
        <p:nvSpPr>
          <p:cNvPr id="4" name="Alatunnisteen paikkamerkki 3">
            <a:extLst>
              <a:ext uri="{FF2B5EF4-FFF2-40B4-BE49-F238E27FC236}">
                <a16:creationId xmlns:a16="http://schemas.microsoft.com/office/drawing/2014/main" id="{AB8E6FBE-9391-43FB-BC33-14F53349A31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ECEB088C-9649-40C9-9C0E-258DBF8EDC33}"/>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661382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01DDCD-AC04-4793-BBF4-71867EA13527}"/>
              </a:ext>
            </a:extLst>
          </p:cNvPr>
          <p:cNvSpPr>
            <a:spLocks noGrp="1"/>
          </p:cNvSpPr>
          <p:nvPr>
            <p:ph type="title"/>
          </p:nvPr>
        </p:nvSpPr>
        <p:spPr>
          <a:xfrm>
            <a:off x="838200" y="681037"/>
            <a:ext cx="8006542" cy="648394"/>
          </a:xfrm>
          <a:prstGeom prst="rect">
            <a:avLst/>
          </a:prstGeom>
        </p:spPr>
        <p:txBody>
          <a:bodyPr/>
          <a:lstStyle>
            <a:lvl1pPr>
              <a:defRPr sz="3600" b="1">
                <a:solidFill>
                  <a:srgbClr val="56A042"/>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23BCCD30-1922-4578-AE6D-5B4F05A33C66}"/>
              </a:ext>
            </a:extLst>
          </p:cNvPr>
          <p:cNvSpPr>
            <a:spLocks noGrp="1"/>
          </p:cNvSpPr>
          <p:nvPr>
            <p:ph idx="1"/>
          </p:nvPr>
        </p:nvSpPr>
        <p:spPr>
          <a:xfrm>
            <a:off x="838200" y="1825625"/>
            <a:ext cx="10515600" cy="4351338"/>
          </a:xfrm>
          <a:prstGeom prst="rect">
            <a:avLst/>
          </a:prstGeom>
        </p:spPr>
        <p:txBody>
          <a:bodyPr/>
          <a:lstStyle>
            <a:lvl1pPr>
              <a:buClr>
                <a:srgbClr val="56A042"/>
              </a:buClr>
              <a:defRPr sz="2400">
                <a:latin typeface="Cambria" panose="02040503050406030204" pitchFamily="18" charset="0"/>
                <a:ea typeface="Cambria" panose="02040503050406030204" pitchFamily="18" charset="0"/>
              </a:defRPr>
            </a:lvl1pPr>
            <a:lvl2pPr>
              <a:buClr>
                <a:srgbClr val="56A042"/>
              </a:buClr>
              <a:defRPr sz="2000">
                <a:latin typeface="Cambria" panose="02040503050406030204" pitchFamily="18" charset="0"/>
                <a:ea typeface="Cambria" panose="02040503050406030204" pitchFamily="18" charset="0"/>
              </a:defRPr>
            </a:lvl2pPr>
            <a:lvl3pPr>
              <a:buClr>
                <a:srgbClr val="56A042"/>
              </a:buClr>
              <a:defRPr sz="1800">
                <a:latin typeface="Cambria" panose="02040503050406030204" pitchFamily="18" charset="0"/>
                <a:ea typeface="Cambria" panose="02040503050406030204" pitchFamily="18" charset="0"/>
              </a:defRPr>
            </a:lvl3pPr>
            <a:lvl4pPr>
              <a:buClr>
                <a:srgbClr val="56A042"/>
              </a:buClr>
              <a:defRPr sz="1600">
                <a:latin typeface="Cambria" panose="02040503050406030204" pitchFamily="18" charset="0"/>
                <a:ea typeface="Cambria" panose="02040503050406030204" pitchFamily="18" charset="0"/>
              </a:defRPr>
            </a:lvl4pPr>
            <a:lvl5pPr>
              <a:buClr>
                <a:srgbClr val="56A042"/>
              </a:buClr>
              <a:defRPr sz="1600">
                <a:latin typeface="Cambria" panose="02040503050406030204" pitchFamily="18" charset="0"/>
                <a:ea typeface="Cambria" panose="02040503050406030204" pitchFamily="18"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5D63FED2-242D-4FBE-B1E9-14956FB54360}"/>
              </a:ext>
            </a:extLst>
          </p:cNvPr>
          <p:cNvSpPr>
            <a:spLocks noGrp="1"/>
          </p:cNvSpPr>
          <p:nvPr>
            <p:ph type="dt" sz="half" idx="10"/>
          </p:nvPr>
        </p:nvSpPr>
        <p:spPr/>
        <p:txBody>
          <a:bodyPr/>
          <a:lstStyle/>
          <a:p>
            <a:fld id="{4364331F-21CE-4DED-BEFB-2B09E2366F59}" type="datetimeFigureOut">
              <a:rPr lang="fi-FI" smtClean="0"/>
              <a:t>12.6.2024</a:t>
            </a:fld>
            <a:endParaRPr lang="fi-FI"/>
          </a:p>
        </p:txBody>
      </p:sp>
      <p:sp>
        <p:nvSpPr>
          <p:cNvPr id="5" name="Alatunnisteen paikkamerkki 4">
            <a:extLst>
              <a:ext uri="{FF2B5EF4-FFF2-40B4-BE49-F238E27FC236}">
                <a16:creationId xmlns:a16="http://schemas.microsoft.com/office/drawing/2014/main" id="{CA56EC18-1D6C-461F-B3E9-EE69AA41AEC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63720B1-DD22-42DB-AE31-C462A1063AF5}"/>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8" name="Kuva 7">
            <a:extLst>
              <a:ext uri="{FF2B5EF4-FFF2-40B4-BE49-F238E27FC236}">
                <a16:creationId xmlns:a16="http://schemas.microsoft.com/office/drawing/2014/main" id="{83A890AC-1647-8164-9994-AC1C4C06B3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90272"/>
            <a:ext cx="12190476" cy="952381"/>
          </a:xfrm>
          <a:prstGeom prst="rect">
            <a:avLst/>
          </a:prstGeom>
        </p:spPr>
      </p:pic>
    </p:spTree>
    <p:extLst>
      <p:ext uri="{BB962C8B-B14F-4D97-AF65-F5344CB8AC3E}">
        <p14:creationId xmlns:p14="http://schemas.microsoft.com/office/powerpoint/2010/main" val="602101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F23294-35CE-48A1-88F0-38A58D8EDE61}"/>
              </a:ext>
            </a:extLst>
          </p:cNvPr>
          <p:cNvSpPr>
            <a:spLocks noGrp="1"/>
          </p:cNvSpPr>
          <p:nvPr>
            <p:ph type="title"/>
          </p:nvPr>
        </p:nvSpPr>
        <p:spPr>
          <a:xfrm>
            <a:off x="838200" y="614506"/>
            <a:ext cx="8530244" cy="707217"/>
          </a:xfrm>
          <a:prstGeom prst="rect">
            <a:avLst/>
          </a:prstGeom>
        </p:spPr>
        <p:txBody>
          <a:bodyPr/>
          <a:lstStyle>
            <a:lvl1pPr>
              <a:defRPr sz="3600" b="1">
                <a:solidFill>
                  <a:srgbClr val="56A042"/>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0779A6EB-3477-4ED6-A634-DE36267E1554}"/>
              </a:ext>
            </a:extLst>
          </p:cNvPr>
          <p:cNvSpPr>
            <a:spLocks noGrp="1"/>
          </p:cNvSpPr>
          <p:nvPr>
            <p:ph sz="half" idx="1"/>
          </p:nvPr>
        </p:nvSpPr>
        <p:spPr>
          <a:xfrm>
            <a:off x="838200" y="1825625"/>
            <a:ext cx="4114800" cy="4351338"/>
          </a:xfrm>
          <a:prstGeom prst="rect">
            <a:avLst/>
          </a:prstGeom>
        </p:spPr>
        <p:txBody>
          <a:bodyPr/>
          <a:lstStyle>
            <a:lvl1pPr>
              <a:buClr>
                <a:srgbClr val="56A042"/>
              </a:buClr>
              <a:defRPr sz="2400">
                <a:latin typeface="Cambria" panose="02040503050406030204" pitchFamily="18" charset="0"/>
                <a:ea typeface="Cambria" panose="02040503050406030204" pitchFamily="18" charset="0"/>
              </a:defRPr>
            </a:lvl1pPr>
            <a:lvl2pPr>
              <a:buClr>
                <a:srgbClr val="56A042"/>
              </a:buClr>
              <a:defRPr sz="2000">
                <a:latin typeface="Cambria" panose="02040503050406030204" pitchFamily="18" charset="0"/>
                <a:ea typeface="Cambria" panose="02040503050406030204" pitchFamily="18" charset="0"/>
              </a:defRPr>
            </a:lvl2pPr>
            <a:lvl3pPr>
              <a:buClr>
                <a:srgbClr val="56A042"/>
              </a:buClr>
              <a:defRPr sz="1800">
                <a:latin typeface="Cambria" panose="02040503050406030204" pitchFamily="18" charset="0"/>
                <a:ea typeface="Cambria" panose="02040503050406030204" pitchFamily="18" charset="0"/>
              </a:defRPr>
            </a:lvl3pPr>
            <a:lvl4pPr>
              <a:buClr>
                <a:srgbClr val="56A042"/>
              </a:buClr>
              <a:defRPr sz="1600">
                <a:latin typeface="Cambria" panose="02040503050406030204" pitchFamily="18" charset="0"/>
                <a:ea typeface="Cambria" panose="02040503050406030204" pitchFamily="18" charset="0"/>
              </a:defRPr>
            </a:lvl4pPr>
            <a:lvl5pPr>
              <a:buClr>
                <a:srgbClr val="56A042"/>
              </a:buClr>
              <a:defRPr sz="1600">
                <a:latin typeface="Cambria" panose="02040503050406030204" pitchFamily="18" charset="0"/>
                <a:ea typeface="Cambria" panose="02040503050406030204" pitchFamily="18"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9701211A-EC42-4309-A115-E20D1F5D3937}"/>
              </a:ext>
            </a:extLst>
          </p:cNvPr>
          <p:cNvSpPr>
            <a:spLocks noGrp="1"/>
          </p:cNvSpPr>
          <p:nvPr>
            <p:ph sz="half" idx="2"/>
          </p:nvPr>
        </p:nvSpPr>
        <p:spPr>
          <a:xfrm>
            <a:off x="5253644" y="1822450"/>
            <a:ext cx="4114800" cy="4351338"/>
          </a:xfrm>
          <a:prstGeom prst="rect">
            <a:avLst/>
          </a:prstGeom>
        </p:spPr>
        <p:txBody>
          <a:bodyPr/>
          <a:lstStyle>
            <a:lvl1pPr>
              <a:buClr>
                <a:srgbClr val="56A042"/>
              </a:buClr>
              <a:defRPr sz="2400">
                <a:latin typeface="Cambria" panose="02040503050406030204" pitchFamily="18" charset="0"/>
                <a:ea typeface="Cambria" panose="02040503050406030204" pitchFamily="18" charset="0"/>
              </a:defRPr>
            </a:lvl1pPr>
            <a:lvl2pPr>
              <a:buClr>
                <a:srgbClr val="56A042"/>
              </a:buClr>
              <a:defRPr sz="2000">
                <a:latin typeface="Cambria" panose="02040503050406030204" pitchFamily="18" charset="0"/>
                <a:ea typeface="Cambria" panose="02040503050406030204" pitchFamily="18" charset="0"/>
              </a:defRPr>
            </a:lvl2pPr>
            <a:lvl3pPr>
              <a:buClr>
                <a:srgbClr val="56A042"/>
              </a:buClr>
              <a:defRPr sz="1800">
                <a:latin typeface="Cambria" panose="02040503050406030204" pitchFamily="18" charset="0"/>
                <a:ea typeface="Cambria" panose="02040503050406030204" pitchFamily="18" charset="0"/>
              </a:defRPr>
            </a:lvl3pPr>
            <a:lvl4pPr>
              <a:buClr>
                <a:srgbClr val="56A042"/>
              </a:buClr>
              <a:defRPr sz="1600">
                <a:latin typeface="Cambria" panose="02040503050406030204" pitchFamily="18" charset="0"/>
                <a:ea typeface="Cambria" panose="02040503050406030204" pitchFamily="18" charset="0"/>
              </a:defRPr>
            </a:lvl4pPr>
            <a:lvl5pPr>
              <a:buClr>
                <a:srgbClr val="56A042"/>
              </a:buClr>
              <a:defRPr sz="1600">
                <a:latin typeface="Cambria" panose="02040503050406030204" pitchFamily="18" charset="0"/>
                <a:ea typeface="Cambria" panose="02040503050406030204" pitchFamily="18"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a:extLst>
              <a:ext uri="{FF2B5EF4-FFF2-40B4-BE49-F238E27FC236}">
                <a16:creationId xmlns:a16="http://schemas.microsoft.com/office/drawing/2014/main" id="{095839E9-D083-4236-9BDE-D6B72C5EA04B}"/>
              </a:ext>
            </a:extLst>
          </p:cNvPr>
          <p:cNvSpPr>
            <a:spLocks noGrp="1"/>
          </p:cNvSpPr>
          <p:nvPr>
            <p:ph type="dt" sz="half" idx="10"/>
          </p:nvPr>
        </p:nvSpPr>
        <p:spPr/>
        <p:txBody>
          <a:bodyPr/>
          <a:lstStyle/>
          <a:p>
            <a:fld id="{4364331F-21CE-4DED-BEFB-2B09E2366F59}" type="datetimeFigureOut">
              <a:rPr lang="fi-FI" smtClean="0"/>
              <a:t>12.6.2024</a:t>
            </a:fld>
            <a:endParaRPr lang="fi-FI"/>
          </a:p>
        </p:txBody>
      </p:sp>
      <p:sp>
        <p:nvSpPr>
          <p:cNvPr id="6" name="Alatunnisteen paikkamerkki 5">
            <a:extLst>
              <a:ext uri="{FF2B5EF4-FFF2-40B4-BE49-F238E27FC236}">
                <a16:creationId xmlns:a16="http://schemas.microsoft.com/office/drawing/2014/main" id="{70456637-770C-4C99-B82F-C1398D46E1D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AB287A58-A86A-493A-ACE8-7F12E63123D1}"/>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9" name="Kuva 8">
            <a:extLst>
              <a:ext uri="{FF2B5EF4-FFF2-40B4-BE49-F238E27FC236}">
                <a16:creationId xmlns:a16="http://schemas.microsoft.com/office/drawing/2014/main" id="{81C61491-8B8A-121A-C083-FE3E687928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90269"/>
            <a:ext cx="12190476" cy="952381"/>
          </a:xfrm>
          <a:prstGeom prst="rect">
            <a:avLst/>
          </a:prstGeom>
        </p:spPr>
      </p:pic>
    </p:spTree>
    <p:extLst>
      <p:ext uri="{BB962C8B-B14F-4D97-AF65-F5344CB8AC3E}">
        <p14:creationId xmlns:p14="http://schemas.microsoft.com/office/powerpoint/2010/main" val="435453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F2C8CD-24F2-41D7-9240-6752546EE6CE}"/>
              </a:ext>
            </a:extLst>
          </p:cNvPr>
          <p:cNvSpPr>
            <a:spLocks noGrp="1"/>
          </p:cNvSpPr>
          <p:nvPr>
            <p:ph type="title"/>
          </p:nvPr>
        </p:nvSpPr>
        <p:spPr>
          <a:xfrm>
            <a:off x="839788" y="457200"/>
            <a:ext cx="3932237" cy="989215"/>
          </a:xfrm>
          <a:prstGeom prst="rect">
            <a:avLst/>
          </a:prstGeom>
        </p:spPr>
        <p:txBody>
          <a:bodyPr anchor="b"/>
          <a:lstStyle>
            <a:lvl1pPr>
              <a:defRPr sz="2800" b="1">
                <a:solidFill>
                  <a:srgbClr val="56A042"/>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Kuvan paikkamerkki 2">
            <a:extLst>
              <a:ext uri="{FF2B5EF4-FFF2-40B4-BE49-F238E27FC236}">
                <a16:creationId xmlns:a16="http://schemas.microsoft.com/office/drawing/2014/main" id="{B164A279-E548-48E7-9CD9-97733A91C550}"/>
              </a:ext>
            </a:extLst>
          </p:cNvPr>
          <p:cNvSpPr>
            <a:spLocks noGrp="1"/>
          </p:cNvSpPr>
          <p:nvPr>
            <p:ph type="pic" idx="1"/>
          </p:nvPr>
        </p:nvSpPr>
        <p:spPr>
          <a:xfrm>
            <a:off x="5183188" y="1712422"/>
            <a:ext cx="6172200" cy="414862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E5EF0974-CE96-4EDA-B09F-55E616CE10C9}"/>
              </a:ext>
            </a:extLst>
          </p:cNvPr>
          <p:cNvSpPr>
            <a:spLocks noGrp="1"/>
          </p:cNvSpPr>
          <p:nvPr>
            <p:ph type="body" sz="half" idx="2" hasCustomPrompt="1"/>
          </p:nvPr>
        </p:nvSpPr>
        <p:spPr>
          <a:xfrm>
            <a:off x="839788" y="1712422"/>
            <a:ext cx="3932237" cy="4156566"/>
          </a:xfrm>
          <a:prstGeom prst="rect">
            <a:avLst/>
          </a:prstGeom>
        </p:spPr>
        <p:txBody>
          <a:bodyPr/>
          <a:lstStyle>
            <a:lvl1pPr marL="0" indent="0">
              <a:buClr>
                <a:srgbClr val="56A042"/>
              </a:buClr>
              <a:buFont typeface="Arial" panose="020B0604020202020204" pitchFamily="34" charset="0"/>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 Muokkaa tekstin perustyylejä napsauttamalla</a:t>
            </a:r>
          </a:p>
        </p:txBody>
      </p:sp>
      <p:sp>
        <p:nvSpPr>
          <p:cNvPr id="5" name="Päivämäärän paikkamerkki 4">
            <a:extLst>
              <a:ext uri="{FF2B5EF4-FFF2-40B4-BE49-F238E27FC236}">
                <a16:creationId xmlns:a16="http://schemas.microsoft.com/office/drawing/2014/main" id="{FFA1213A-E730-40E5-A4FE-320D23973789}"/>
              </a:ext>
            </a:extLst>
          </p:cNvPr>
          <p:cNvSpPr>
            <a:spLocks noGrp="1"/>
          </p:cNvSpPr>
          <p:nvPr>
            <p:ph type="dt" sz="half" idx="10"/>
          </p:nvPr>
        </p:nvSpPr>
        <p:spPr/>
        <p:txBody>
          <a:bodyPr/>
          <a:lstStyle/>
          <a:p>
            <a:fld id="{4364331F-21CE-4DED-BEFB-2B09E2366F59}" type="datetimeFigureOut">
              <a:rPr lang="fi-FI" smtClean="0"/>
              <a:t>12.6.2024</a:t>
            </a:fld>
            <a:endParaRPr lang="fi-FI"/>
          </a:p>
        </p:txBody>
      </p:sp>
      <p:sp>
        <p:nvSpPr>
          <p:cNvPr id="6" name="Alatunnisteen paikkamerkki 5">
            <a:extLst>
              <a:ext uri="{FF2B5EF4-FFF2-40B4-BE49-F238E27FC236}">
                <a16:creationId xmlns:a16="http://schemas.microsoft.com/office/drawing/2014/main" id="{570BA50D-0409-4907-83D3-527079E0342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D5B8E45A-2E55-4D53-A669-37B0BC2AE8DC}"/>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272801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76EA86A2-B0D6-434B-B28F-88F4176A31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4364331F-21CE-4DED-BEFB-2B09E2366F59}" type="datetimeFigureOut">
              <a:rPr lang="fi-FI" smtClean="0"/>
              <a:pPr/>
              <a:t>12.6.2024</a:t>
            </a:fld>
            <a:endParaRPr lang="fi-FI"/>
          </a:p>
        </p:txBody>
      </p:sp>
      <p:sp>
        <p:nvSpPr>
          <p:cNvPr id="5" name="Alatunnisteen paikkamerkki 4">
            <a:extLst>
              <a:ext uri="{FF2B5EF4-FFF2-40B4-BE49-F238E27FC236}">
                <a16:creationId xmlns:a16="http://schemas.microsoft.com/office/drawing/2014/main" id="{E5AC0CC5-903F-4B16-88E5-B9B8B16F1E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fi-FI"/>
          </a:p>
        </p:txBody>
      </p:sp>
      <p:sp>
        <p:nvSpPr>
          <p:cNvPr id="6" name="Dian numeron paikkamerkki 5">
            <a:extLst>
              <a:ext uri="{FF2B5EF4-FFF2-40B4-BE49-F238E27FC236}">
                <a16:creationId xmlns:a16="http://schemas.microsoft.com/office/drawing/2014/main" id="{A6B2E57A-AC33-4A63-9BAB-311723DD38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F99B51B2-0609-401D-B546-AAB1E0AB521B}" type="slidenum">
              <a:rPr lang="fi-FI" smtClean="0"/>
              <a:pPr/>
              <a:t>‹#›</a:t>
            </a:fld>
            <a:endParaRPr lang="fi-FI"/>
          </a:p>
        </p:txBody>
      </p:sp>
      <p:pic>
        <p:nvPicPr>
          <p:cNvPr id="8" name="Kuva 7">
            <a:extLst>
              <a:ext uri="{FF2B5EF4-FFF2-40B4-BE49-F238E27FC236}">
                <a16:creationId xmlns:a16="http://schemas.microsoft.com/office/drawing/2014/main" id="{D65FA010-5672-1DB4-BDBA-EA9B9797C5F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884123" y="0"/>
            <a:ext cx="2307877" cy="1629216"/>
          </a:xfrm>
          <a:prstGeom prst="rect">
            <a:avLst/>
          </a:prstGeom>
        </p:spPr>
      </p:pic>
    </p:spTree>
    <p:extLst>
      <p:ext uri="{BB962C8B-B14F-4D97-AF65-F5344CB8AC3E}">
        <p14:creationId xmlns:p14="http://schemas.microsoft.com/office/powerpoint/2010/main" val="3493134491"/>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5" r:id="rId3"/>
    <p:sldLayoutId id="2147483660" r:id="rId4"/>
    <p:sldLayoutId id="2147483654" r:id="rId5"/>
    <p:sldLayoutId id="2147483661" r:id="rId6"/>
    <p:sldLayoutId id="2147483650" r:id="rId7"/>
    <p:sldLayoutId id="2147483652" r:id="rId8"/>
    <p:sldLayoutId id="2147483657" r:id="rId9"/>
    <p:sldLayoutId id="2147483653" r:id="rId10"/>
    <p:sldLayoutId id="2147483656"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76EA86A2-B0D6-434B-B28F-88F4176A31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4364331F-21CE-4DED-BEFB-2B09E2366F59}" type="datetimeFigureOut">
              <a:rPr lang="fi-FI" smtClean="0"/>
              <a:pPr/>
              <a:t>12.6.2024</a:t>
            </a:fld>
            <a:endParaRPr lang="fi-FI"/>
          </a:p>
        </p:txBody>
      </p:sp>
      <p:sp>
        <p:nvSpPr>
          <p:cNvPr id="5" name="Alatunnisteen paikkamerkki 4">
            <a:extLst>
              <a:ext uri="{FF2B5EF4-FFF2-40B4-BE49-F238E27FC236}">
                <a16:creationId xmlns:a16="http://schemas.microsoft.com/office/drawing/2014/main" id="{E5AC0CC5-903F-4B16-88E5-B9B8B16F1E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fi-FI"/>
          </a:p>
        </p:txBody>
      </p:sp>
      <p:sp>
        <p:nvSpPr>
          <p:cNvPr id="6" name="Dian numeron paikkamerkki 5">
            <a:extLst>
              <a:ext uri="{FF2B5EF4-FFF2-40B4-BE49-F238E27FC236}">
                <a16:creationId xmlns:a16="http://schemas.microsoft.com/office/drawing/2014/main" id="{A6B2E57A-AC33-4A63-9BAB-311723DD38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F99B51B2-0609-401D-B546-AAB1E0AB521B}" type="slidenum">
              <a:rPr lang="fi-FI" smtClean="0"/>
              <a:pPr/>
              <a:t>‹#›</a:t>
            </a:fld>
            <a:endParaRPr lang="fi-FI"/>
          </a:p>
        </p:txBody>
      </p:sp>
      <p:pic>
        <p:nvPicPr>
          <p:cNvPr id="8" name="Kuva 7">
            <a:extLst>
              <a:ext uri="{FF2B5EF4-FFF2-40B4-BE49-F238E27FC236}">
                <a16:creationId xmlns:a16="http://schemas.microsoft.com/office/drawing/2014/main" id="{D65FA010-5672-1DB4-BDBA-EA9B9797C5F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884123" y="0"/>
            <a:ext cx="2307877" cy="1629216"/>
          </a:xfrm>
          <a:prstGeom prst="rect">
            <a:avLst/>
          </a:prstGeom>
        </p:spPr>
      </p:pic>
    </p:spTree>
    <p:extLst>
      <p:ext uri="{BB962C8B-B14F-4D97-AF65-F5344CB8AC3E}">
        <p14:creationId xmlns:p14="http://schemas.microsoft.com/office/powerpoint/2010/main" val="405941642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uva, joka sisältää kohteen rakennus, ulko, taivas, katu&#10;&#10;Kuvaus luotu automaattisesti">
            <a:extLst>
              <a:ext uri="{FF2B5EF4-FFF2-40B4-BE49-F238E27FC236}">
                <a16:creationId xmlns:a16="http://schemas.microsoft.com/office/drawing/2014/main" id="{6F7A0E9F-7A83-8452-CD84-4E8294155F71}"/>
              </a:ext>
            </a:extLst>
          </p:cNvPr>
          <p:cNvPicPr>
            <a:picLocks noChangeAspect="1"/>
          </p:cNvPicPr>
          <p:nvPr/>
        </p:nvPicPr>
        <p:blipFill rotWithShape="1">
          <a:blip r:embed="rId3">
            <a:extLst>
              <a:ext uri="{28A0092B-C50C-407E-A947-70E740481C1C}">
                <a14:useLocalDpi xmlns:a14="http://schemas.microsoft.com/office/drawing/2010/main" val="0"/>
              </a:ext>
            </a:extLst>
          </a:blip>
          <a:srcRect t="10112" b="3377"/>
          <a:stretch/>
        </p:blipFill>
        <p:spPr>
          <a:xfrm>
            <a:off x="0" y="0"/>
            <a:ext cx="12192000" cy="7031736"/>
          </a:xfrm>
          <a:prstGeom prst="rect">
            <a:avLst/>
          </a:prstGeom>
        </p:spPr>
      </p:pic>
      <p:sp>
        <p:nvSpPr>
          <p:cNvPr id="21" name="Suorakulmio: Vastakkaiset kulmat pyöristetty 20">
            <a:extLst>
              <a:ext uri="{FF2B5EF4-FFF2-40B4-BE49-F238E27FC236}">
                <a16:creationId xmlns:a16="http://schemas.microsoft.com/office/drawing/2014/main" id="{38FCEC07-333C-4D97-8FD0-A5C6A32E3CB9}"/>
              </a:ext>
            </a:extLst>
          </p:cNvPr>
          <p:cNvSpPr/>
          <p:nvPr/>
        </p:nvSpPr>
        <p:spPr>
          <a:xfrm>
            <a:off x="-301068" y="4043264"/>
            <a:ext cx="4528940" cy="1695425"/>
          </a:xfrm>
          <a:prstGeom prst="round2DiagRect">
            <a:avLst/>
          </a:prstGeom>
          <a:solidFill>
            <a:srgbClr val="56A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Tekstiruutu 17">
            <a:extLst>
              <a:ext uri="{FF2B5EF4-FFF2-40B4-BE49-F238E27FC236}">
                <a16:creationId xmlns:a16="http://schemas.microsoft.com/office/drawing/2014/main" id="{0E84BF11-22B3-430E-9C26-C294FAF8BACC}"/>
              </a:ext>
            </a:extLst>
          </p:cNvPr>
          <p:cNvSpPr txBox="1"/>
          <p:nvPr/>
        </p:nvSpPr>
        <p:spPr>
          <a:xfrm>
            <a:off x="210312" y="4316283"/>
            <a:ext cx="5232476" cy="1200329"/>
          </a:xfrm>
          <a:prstGeom prst="rect">
            <a:avLst/>
          </a:prstGeom>
          <a:noFill/>
        </p:spPr>
        <p:txBody>
          <a:bodyPr wrap="square">
            <a:spAutoFit/>
          </a:bodyPr>
          <a:lstStyle/>
          <a:p>
            <a:r>
              <a:rPr lang="fi-FI" sz="2600" b="1" dirty="0">
                <a:solidFill>
                  <a:schemeClr val="bg1"/>
                </a:solidFill>
                <a:latin typeface="+mj-lt"/>
              </a:rPr>
              <a:t>3. Suomen terveys- ja</a:t>
            </a:r>
            <a:br>
              <a:rPr lang="fi-FI" sz="2600" b="1" dirty="0">
                <a:solidFill>
                  <a:schemeClr val="bg1"/>
                </a:solidFill>
                <a:latin typeface="+mj-lt"/>
              </a:rPr>
            </a:br>
            <a:r>
              <a:rPr lang="fi-FI" sz="2600" b="1" dirty="0">
                <a:solidFill>
                  <a:schemeClr val="bg1"/>
                </a:solidFill>
                <a:latin typeface="+mj-lt"/>
              </a:rPr>
              <a:t>sosiaalipalvelujen kehitys</a:t>
            </a:r>
          </a:p>
          <a:p>
            <a:r>
              <a:rPr lang="fi-FI" sz="2000" dirty="0">
                <a:solidFill>
                  <a:schemeClr val="bg1"/>
                </a:solidFill>
              </a:rPr>
              <a:t>s. 36–44</a:t>
            </a:r>
            <a:endParaRPr lang="fi-FI" sz="2000" dirty="0"/>
          </a:p>
        </p:txBody>
      </p:sp>
      <p:sp>
        <p:nvSpPr>
          <p:cNvPr id="16" name="Suorakulmio: Vastakkaiset kulmat pyöristetty 15">
            <a:extLst>
              <a:ext uri="{FF2B5EF4-FFF2-40B4-BE49-F238E27FC236}">
                <a16:creationId xmlns:a16="http://schemas.microsoft.com/office/drawing/2014/main" id="{72368B97-E7C4-4FAB-8C64-799FB814EC69}"/>
              </a:ext>
            </a:extLst>
          </p:cNvPr>
          <p:cNvSpPr/>
          <p:nvPr/>
        </p:nvSpPr>
        <p:spPr>
          <a:xfrm>
            <a:off x="-925033" y="4890977"/>
            <a:ext cx="45719" cy="50943"/>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Kuva, joka sisältää kohteen teksti&#10;&#10;Kuvaus luotu automaattisesti">
            <a:extLst>
              <a:ext uri="{FF2B5EF4-FFF2-40B4-BE49-F238E27FC236}">
                <a16:creationId xmlns:a16="http://schemas.microsoft.com/office/drawing/2014/main" id="{9FB748B4-0435-882F-5B1D-D449A5D907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6955" y="0"/>
            <a:ext cx="2635045" cy="1860176"/>
          </a:xfrm>
          <a:prstGeom prst="rect">
            <a:avLst/>
          </a:prstGeom>
        </p:spPr>
      </p:pic>
    </p:spTree>
    <p:extLst>
      <p:ext uri="{BB962C8B-B14F-4D97-AF65-F5344CB8AC3E}">
        <p14:creationId xmlns:p14="http://schemas.microsoft.com/office/powerpoint/2010/main" val="935453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199" y="356839"/>
            <a:ext cx="8006542" cy="1074395"/>
          </a:xfrm>
        </p:spPr>
        <p:txBody>
          <a:bodyPr/>
          <a:lstStyle/>
          <a:p>
            <a:r>
              <a:rPr lang="fi-FI" dirty="0"/>
              <a:t>Hyvinvointivaltion tulevaisuuden haasteet Suomessa </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199" y="1825625"/>
            <a:ext cx="10577946" cy="4351338"/>
          </a:xfrm>
        </p:spPr>
        <p:txBody>
          <a:bodyPr/>
          <a:lstStyle/>
          <a:p>
            <a:pPr>
              <a:defRPr/>
            </a:pPr>
            <a:r>
              <a:rPr lang="fi-FI" dirty="0"/>
              <a:t>palvelujen tarkoituksenmukainen käyttö</a:t>
            </a:r>
          </a:p>
          <a:p>
            <a:pPr>
              <a:defRPr/>
            </a:pPr>
            <a:r>
              <a:rPr lang="fi-FI" dirty="0"/>
              <a:t>palvelujen kohdentuminen oikein: sekä tarpeen että kustannusten suhteen</a:t>
            </a:r>
          </a:p>
          <a:p>
            <a:pPr>
              <a:defRPr/>
            </a:pPr>
            <a:r>
              <a:rPr lang="fi-FI" dirty="0"/>
              <a:t>terveyserojen kaventaminen</a:t>
            </a:r>
          </a:p>
          <a:p>
            <a:pPr>
              <a:defRPr/>
            </a:pPr>
            <a:r>
              <a:rPr lang="fi-FI" dirty="0"/>
              <a:t>ikärakenteen muutos</a:t>
            </a:r>
          </a:p>
          <a:p>
            <a:pPr>
              <a:defRPr/>
            </a:pPr>
            <a:r>
              <a:rPr lang="fi-FI" dirty="0"/>
              <a:t>talouden globalisoituminen</a:t>
            </a:r>
          </a:p>
          <a:p>
            <a:pPr>
              <a:defRPr/>
            </a:pPr>
            <a:r>
              <a:rPr lang="fi-FI" dirty="0"/>
              <a:t>maailmantalouden kehitys</a:t>
            </a:r>
          </a:p>
          <a:p>
            <a:pPr>
              <a:defRPr/>
            </a:pPr>
            <a:r>
              <a:rPr lang="fi-FI" dirty="0"/>
              <a:t>väestön ikääntyminen – huoltosuhde muuttuu</a:t>
            </a:r>
          </a:p>
          <a:p>
            <a:pPr>
              <a:defRPr/>
            </a:pPr>
            <a:r>
              <a:rPr lang="fi-FI" dirty="0"/>
              <a:t>luonnonvarojen kulutus</a:t>
            </a:r>
          </a:p>
          <a:p>
            <a:pPr>
              <a:defRPr/>
            </a:pPr>
            <a:r>
              <a:rPr lang="fi-FI" dirty="0"/>
              <a:t>maahanmuuton lisääntyminen</a:t>
            </a:r>
          </a:p>
        </p:txBody>
      </p:sp>
      <p:sp>
        <p:nvSpPr>
          <p:cNvPr id="2" name="Sisällön paikkamerkki 2">
            <a:extLst>
              <a:ext uri="{FF2B5EF4-FFF2-40B4-BE49-F238E27FC236}">
                <a16:creationId xmlns:a16="http://schemas.microsoft.com/office/drawing/2014/main" id="{ACAF80EE-5A49-7D8E-E8B4-715F1859FE52}"/>
              </a:ext>
            </a:extLst>
          </p:cNvPr>
          <p:cNvSpPr txBox="1">
            <a:spLocks/>
          </p:cNvSpPr>
          <p:nvPr/>
        </p:nvSpPr>
        <p:spPr>
          <a:xfrm>
            <a:off x="8457497" y="3308460"/>
            <a:ext cx="2896304" cy="2495991"/>
          </a:xfrm>
          <a:prstGeom prst="rect">
            <a:avLst/>
          </a:prstGeom>
          <a:solidFill>
            <a:srgbClr val="5FB149"/>
          </a:solidFill>
        </p:spPr>
        <p:txBody>
          <a:bodyPr lIns="216000" tIns="144000" bIns="144000"/>
          <a:lstStyle>
            <a:lvl1pPr marL="228600" indent="-228600" algn="l" defTabSz="914400" rtl="0" eaLnBrk="1" latinLnBrk="0" hangingPunct="1">
              <a:lnSpc>
                <a:spcPct val="90000"/>
              </a:lnSpc>
              <a:spcBef>
                <a:spcPts val="1000"/>
              </a:spcBef>
              <a:buClr>
                <a:srgbClr val="56A042"/>
              </a:buClr>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Clr>
                <a:srgbClr val="56A042"/>
              </a:buClr>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Clr>
                <a:srgbClr val="56A042"/>
              </a:buClr>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Clr>
                <a:srgbClr val="56A042"/>
              </a:buClr>
              <a:buFont typeface="Arial" panose="020B0604020202020204" pitchFamily="34" charset="0"/>
              <a:buChar char="•"/>
              <a:defRPr sz="16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Clr>
                <a:srgbClr val="56A042"/>
              </a:buClr>
              <a:buFont typeface="Arial" panose="020B0604020202020204" pitchFamily="34" charset="0"/>
              <a:buChar char="•"/>
              <a:defRPr sz="16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altLang="fi-FI" sz="1800" dirty="0">
                <a:solidFill>
                  <a:schemeClr val="bg1"/>
                </a:solidFill>
              </a:rPr>
              <a:t>Keskustelkaa ryhmissä, miten nämä sosiaali- ja terveyspolitiikan haasteet ja mahdollisuudet ilmenevät käytännön tasolla. </a:t>
            </a:r>
          </a:p>
          <a:p>
            <a:pPr marL="0" indent="0">
              <a:buNone/>
            </a:pPr>
            <a:r>
              <a:rPr lang="fi-FI" altLang="fi-FI" sz="1800" dirty="0">
                <a:solidFill>
                  <a:schemeClr val="bg1"/>
                </a:solidFill>
              </a:rPr>
              <a:t>Etsikää tarvittaessa lisätietoa. </a:t>
            </a:r>
          </a:p>
        </p:txBody>
      </p:sp>
    </p:spTree>
    <p:extLst>
      <p:ext uri="{BB962C8B-B14F-4D97-AF65-F5344CB8AC3E}">
        <p14:creationId xmlns:p14="http://schemas.microsoft.com/office/powerpoint/2010/main" val="177719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fi-FI" dirty="0"/>
              <a:t>Tehtävä </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6152536" cy="4351338"/>
          </a:xfrm>
        </p:spPr>
        <p:txBody>
          <a:bodyPr/>
          <a:lstStyle/>
          <a:p>
            <a:r>
              <a:rPr lang="fi-FI" altLang="fi-FI" dirty="0"/>
              <a:t>Lue oppikirjan teksti </a:t>
            </a:r>
            <a:r>
              <a:rPr lang="fi-FI" altLang="fi-FI" i="1" dirty="0"/>
              <a:t>Hyvinvointivaltion tulevaisuuden haasteet </a:t>
            </a:r>
            <a:r>
              <a:rPr lang="fi-FI" altLang="fi-FI" dirty="0"/>
              <a:t>(s. 42).</a:t>
            </a:r>
          </a:p>
          <a:p>
            <a:r>
              <a:rPr lang="fi-FI" altLang="fi-FI" dirty="0"/>
              <a:t>Tee keskeisistä asioista käsitekartta. Kirjoita käsitekarttaan </a:t>
            </a:r>
            <a:r>
              <a:rPr lang="fi-FI" altLang="fi-FI" dirty="0" err="1"/>
              <a:t>max</a:t>
            </a:r>
            <a:r>
              <a:rPr lang="fi-FI" altLang="fi-FI" dirty="0"/>
              <a:t>. 100 sanan kuvateksti. </a:t>
            </a:r>
          </a:p>
        </p:txBody>
      </p:sp>
      <p:pic>
        <p:nvPicPr>
          <p:cNvPr id="2" name="Kuva 3">
            <a:extLst>
              <a:ext uri="{FF2B5EF4-FFF2-40B4-BE49-F238E27FC236}">
                <a16:creationId xmlns:a16="http://schemas.microsoft.com/office/drawing/2014/main" id="{A1B29904-3D6E-5287-FA9E-D9673EDE620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08042" y="1825625"/>
            <a:ext cx="3073400"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1513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FCE25D20-E6D5-5ACD-EFEE-1F3C3F3A0B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9793" y="1652936"/>
            <a:ext cx="4369903" cy="4369903"/>
          </a:xfrm>
          <a:prstGeom prst="rect">
            <a:avLst/>
          </a:prstGeom>
        </p:spPr>
      </p:pic>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fi-FI" dirty="0"/>
              <a:t>Tehtävä </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6152536" cy="4351338"/>
          </a:xfrm>
        </p:spPr>
        <p:txBody>
          <a:bodyPr/>
          <a:lstStyle/>
          <a:p>
            <a:pPr marL="0" indent="0">
              <a:buNone/>
            </a:pPr>
            <a:r>
              <a:rPr lang="fi-FI" altLang="fi-FI" b="1" dirty="0"/>
              <a:t>Selitä käsitteet.</a:t>
            </a:r>
          </a:p>
          <a:p>
            <a:pPr marL="0" indent="0">
              <a:buNone/>
            </a:pPr>
            <a:r>
              <a:rPr lang="fi-FI" altLang="fi-FI" dirty="0"/>
              <a:t>a. hyvinvointipalvelut</a:t>
            </a:r>
          </a:p>
          <a:p>
            <a:pPr marL="0" indent="0">
              <a:buNone/>
            </a:pPr>
            <a:r>
              <a:rPr lang="fi-FI" altLang="fi-FI" dirty="0"/>
              <a:t>b. sosiaaliturva</a:t>
            </a:r>
          </a:p>
          <a:p>
            <a:pPr marL="0" indent="0">
              <a:buNone/>
            </a:pPr>
            <a:r>
              <a:rPr lang="fi-FI" altLang="fi-FI" dirty="0"/>
              <a:t>c. terveyspolitiikka</a:t>
            </a:r>
          </a:p>
          <a:p>
            <a:pPr marL="0" indent="0">
              <a:buNone/>
            </a:pPr>
            <a:r>
              <a:rPr lang="fi-FI" altLang="fi-FI" dirty="0"/>
              <a:t>d. sairausvakuutus</a:t>
            </a:r>
          </a:p>
          <a:p>
            <a:pPr marL="0" indent="0">
              <a:buNone/>
            </a:pPr>
            <a:r>
              <a:rPr lang="fi-FI" altLang="fi-FI" dirty="0"/>
              <a:t>e. väestöllinen huoltosuhde</a:t>
            </a:r>
          </a:p>
        </p:txBody>
      </p:sp>
    </p:spTree>
    <p:extLst>
      <p:ext uri="{BB962C8B-B14F-4D97-AF65-F5344CB8AC3E}">
        <p14:creationId xmlns:p14="http://schemas.microsoft.com/office/powerpoint/2010/main" val="767539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dirty="0"/>
              <a:t>Tehtävä</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8970818" cy="4351338"/>
          </a:xfrm>
        </p:spPr>
        <p:txBody>
          <a:bodyPr/>
          <a:lstStyle/>
          <a:p>
            <a:pPr marL="0" indent="0">
              <a:buNone/>
              <a:defRPr/>
            </a:pPr>
            <a:r>
              <a:rPr lang="fi-FI" b="1" dirty="0"/>
              <a:t>Pohdi vastuuta terveydestä.</a:t>
            </a:r>
          </a:p>
          <a:p>
            <a:pPr marL="0" indent="0">
              <a:buNone/>
              <a:defRPr/>
            </a:pPr>
            <a:r>
              <a:rPr lang="fi-FI" dirty="0"/>
              <a:t>Yhteiskunta on alkanut rajoittaa terveyspalvelujen kasvua ja siirtää enemmän vastuuta terveydestä yksilölle.</a:t>
            </a:r>
          </a:p>
          <a:p>
            <a:pPr marL="0" indent="0">
              <a:buNone/>
              <a:defRPr/>
            </a:pPr>
            <a:r>
              <a:rPr lang="fi-FI" dirty="0"/>
              <a:t>a. Pohdi, millaisia negatiivisia seurauksia sillä voi olla.</a:t>
            </a:r>
          </a:p>
          <a:p>
            <a:pPr marL="0" indent="0">
              <a:buNone/>
              <a:defRPr/>
            </a:pPr>
            <a:r>
              <a:rPr lang="fi-FI" dirty="0"/>
              <a:t>b. Entä millaisia positiivisia seurauksia sillä voi olla?</a:t>
            </a:r>
          </a:p>
        </p:txBody>
      </p:sp>
    </p:spTree>
    <p:extLst>
      <p:ext uri="{BB962C8B-B14F-4D97-AF65-F5344CB8AC3E}">
        <p14:creationId xmlns:p14="http://schemas.microsoft.com/office/powerpoint/2010/main" val="2858571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199" y="356839"/>
            <a:ext cx="8006542" cy="1143969"/>
          </a:xfrm>
        </p:spPr>
        <p:txBody>
          <a:bodyPr/>
          <a:lstStyle/>
          <a:p>
            <a:r>
              <a:rPr lang="fi-FI" altLang="fi-FI" dirty="0"/>
              <a:t>Keskeistä: Suomen terveys- ja</a:t>
            </a:r>
            <a:br>
              <a:rPr lang="fi-FI" altLang="fi-FI" dirty="0"/>
            </a:br>
            <a:r>
              <a:rPr lang="fi-FI" altLang="fi-FI" dirty="0"/>
              <a:t>sosiaalipalvelujen kehitys</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199" y="1825625"/>
            <a:ext cx="8458201" cy="4351338"/>
          </a:xfrm>
        </p:spPr>
        <p:txBody>
          <a:bodyPr/>
          <a:lstStyle/>
          <a:p>
            <a:pPr>
              <a:buClr>
                <a:srgbClr val="77B11F"/>
              </a:buClr>
              <a:defRPr/>
            </a:pPr>
            <a:r>
              <a:rPr lang="fi-FI" dirty="0"/>
              <a:t>terveyspolitiikan merkitys väestön terveydelle</a:t>
            </a:r>
          </a:p>
          <a:p>
            <a:pPr>
              <a:buClr>
                <a:srgbClr val="77B11F"/>
              </a:buClr>
              <a:defRPr/>
            </a:pPr>
            <a:r>
              <a:rPr lang="fi-FI" dirty="0"/>
              <a:t>terveys- ja sosiaalihuoltopalvelujen kehittyminen Suomessa eri aikoina</a:t>
            </a:r>
          </a:p>
          <a:p>
            <a:pPr>
              <a:buClr>
                <a:srgbClr val="77B11F"/>
              </a:buClr>
              <a:defRPr/>
            </a:pPr>
            <a:r>
              <a:rPr lang="fi-FI" dirty="0"/>
              <a:t>sosiaaliturvan merkitys väestön terveydelle</a:t>
            </a:r>
          </a:p>
          <a:p>
            <a:pPr>
              <a:buClr>
                <a:srgbClr val="77B11F"/>
              </a:buClr>
              <a:defRPr/>
            </a:pPr>
            <a:r>
              <a:rPr lang="fi-FI" dirty="0"/>
              <a:t>hyvinvointipalvelujen ja sosiaaliturvan päätoiminta-alueet</a:t>
            </a:r>
          </a:p>
          <a:p>
            <a:pPr>
              <a:buClr>
                <a:srgbClr val="77B11F"/>
              </a:buClr>
              <a:defRPr/>
            </a:pPr>
            <a:r>
              <a:rPr lang="fi-FI" dirty="0"/>
              <a:t>sairausvakuutuksen merkitys väestön terveydelle</a:t>
            </a:r>
          </a:p>
          <a:p>
            <a:pPr>
              <a:buClr>
                <a:srgbClr val="77B11F"/>
              </a:buClr>
              <a:defRPr/>
            </a:pPr>
            <a:r>
              <a:rPr lang="fi-FI" dirty="0" err="1"/>
              <a:t>kansaneläkelaitoksen</a:t>
            </a:r>
            <a:r>
              <a:rPr lang="fi-FI" dirty="0"/>
              <a:t> toiminta ja merkitys väestön terveydelle</a:t>
            </a:r>
          </a:p>
          <a:p>
            <a:pPr>
              <a:buClr>
                <a:srgbClr val="77B11F"/>
              </a:buClr>
              <a:defRPr/>
            </a:pPr>
            <a:r>
              <a:rPr lang="fi-FI" dirty="0"/>
              <a:t>sosiaali- ja terveyspalveluiden tulevaisuus ja siihen liittyvät haasteet</a:t>
            </a:r>
          </a:p>
        </p:txBody>
      </p:sp>
    </p:spTree>
    <p:extLst>
      <p:ext uri="{BB962C8B-B14F-4D97-AF65-F5344CB8AC3E}">
        <p14:creationId xmlns:p14="http://schemas.microsoft.com/office/powerpoint/2010/main" val="212440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dirty="0"/>
              <a:t>Hyvinvointiyhteiskunta</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569436"/>
            <a:ext cx="9570057" cy="4694545"/>
          </a:xfrm>
        </p:spPr>
        <p:txBody>
          <a:bodyPr/>
          <a:lstStyle/>
          <a:p>
            <a:r>
              <a:rPr lang="fi-FI" sz="2000" b="1" dirty="0"/>
              <a:t>Hyvinvointivaltio</a:t>
            </a:r>
            <a:r>
              <a:rPr lang="fi-FI" sz="2000" dirty="0"/>
              <a:t> = yhteiskunta, joka turvaa kansalaistensa terveyttä ja hyvinvointia verovarojen avulla hyvinvointipalveluilla ja sosiaaliturvalla</a:t>
            </a:r>
          </a:p>
          <a:p>
            <a:r>
              <a:rPr lang="fi-FI" sz="2000" b="1" dirty="0"/>
              <a:t>Hyvinvointipalvelut </a:t>
            </a:r>
          </a:p>
          <a:p>
            <a:pPr lvl="1"/>
            <a:r>
              <a:rPr lang="fi-FI" sz="1800" dirty="0"/>
              <a:t>koulupalvelut = mm. maksuton peruskoulu ja toisen asteen koulutus</a:t>
            </a:r>
          </a:p>
          <a:p>
            <a:pPr lvl="1"/>
            <a:r>
              <a:rPr lang="fi-FI" sz="1800" dirty="0"/>
              <a:t>sosiaalipalvelut = mm. lastensuojelu, sosiaalityö, vammaisten ja vanhusten hoito</a:t>
            </a:r>
          </a:p>
          <a:p>
            <a:pPr lvl="1"/>
            <a:r>
              <a:rPr lang="fi-FI" sz="1800" dirty="0"/>
              <a:t>terveyspalvelut = mm. terveyskeskukset, sairaalat, neuvolat, opiskeluterveydenhuolto</a:t>
            </a:r>
          </a:p>
          <a:p>
            <a:r>
              <a:rPr lang="fi-FI" sz="2000" b="1" dirty="0"/>
              <a:t>Sosiaaliturva</a:t>
            </a:r>
            <a:endParaRPr lang="fi-FI" sz="2000" dirty="0"/>
          </a:p>
          <a:p>
            <a:pPr lvl="1"/>
            <a:r>
              <a:rPr lang="fi-FI" sz="1800" dirty="0"/>
              <a:t>sosiaalivakuutus = mm. eläke, sairasvakuutus, työttömyysturva </a:t>
            </a:r>
          </a:p>
          <a:p>
            <a:pPr lvl="1"/>
            <a:r>
              <a:rPr lang="fi-FI" sz="1800" dirty="0"/>
              <a:t>sosiaaliavustukset = mm. toimeentulotuki</a:t>
            </a:r>
          </a:p>
          <a:p>
            <a:r>
              <a:rPr lang="fi-FI" sz="2000" b="1" dirty="0"/>
              <a:t>Väestöllinen huoltosuhde </a:t>
            </a:r>
            <a:r>
              <a:rPr lang="fi-FI" sz="2000" dirty="0"/>
              <a:t>= Lasten ja eläkeläisten määrän suhde työikäiseen väestöön.</a:t>
            </a:r>
          </a:p>
          <a:p>
            <a:pPr lvl="1"/>
            <a:r>
              <a:rPr lang="fi-FI" sz="1600" dirty="0"/>
              <a:t>Huoltosuhde heikkenee, kun syntyvyys vähenee ja elinikä pitenee.</a:t>
            </a:r>
          </a:p>
          <a:p>
            <a:pPr lvl="1"/>
            <a:r>
              <a:rPr lang="fi-FI" sz="1600" dirty="0"/>
              <a:t>Työikäisen väestön määrä vaikuttaa verotuloihin ja eläkemaksuihin. Lasten ja eläkeläisten määrä vaikuttaa sosiaaliturvan ja hyvinvointipalvelujen tarpeeseen.</a:t>
            </a:r>
          </a:p>
          <a:p>
            <a:endParaRPr lang="fi-FI" sz="1600" dirty="0"/>
          </a:p>
        </p:txBody>
      </p:sp>
    </p:spTree>
    <p:extLst>
      <p:ext uri="{BB962C8B-B14F-4D97-AF65-F5344CB8AC3E}">
        <p14:creationId xmlns:p14="http://schemas.microsoft.com/office/powerpoint/2010/main" val="213089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199" y="681037"/>
            <a:ext cx="8568193" cy="648394"/>
          </a:xfrm>
        </p:spPr>
        <p:txBody>
          <a:bodyPr/>
          <a:lstStyle/>
          <a:p>
            <a:r>
              <a:rPr lang="fi-FI" dirty="0"/>
              <a:t>Suomen sosiaali- ja terveyspalveluiden keskeisiä vaiheita</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199" y="1991301"/>
            <a:ext cx="10237967" cy="4185662"/>
          </a:xfrm>
        </p:spPr>
        <p:txBody>
          <a:bodyPr/>
          <a:lstStyle/>
          <a:p>
            <a:r>
              <a:rPr lang="fi-FI" sz="2000" dirty="0"/>
              <a:t>1700-luku: piirilääkärit, ensimmäiset sairaalat</a:t>
            </a:r>
          </a:p>
          <a:p>
            <a:r>
              <a:rPr lang="fi-FI" sz="2000" dirty="0"/>
              <a:t>1800-luku: ensimmäiset synnytyslaitokset ja mielisairaalat, ensimmäiset kunnanlääkärit, ensimmäiset rokotukset, kansakoulut kaupunkeihin</a:t>
            </a:r>
          </a:p>
          <a:p>
            <a:r>
              <a:rPr lang="fi-FI" sz="2000" dirty="0"/>
              <a:t>1920-luku: oppivelvollisuus</a:t>
            </a:r>
          </a:p>
          <a:p>
            <a:r>
              <a:rPr lang="fi-FI" sz="2000" dirty="0"/>
              <a:t>1940-luku: äitiys- ja lastenneuvolat, äitiyspakkaus (1938), maksuton kouluruokailu</a:t>
            </a:r>
          </a:p>
          <a:p>
            <a:r>
              <a:rPr lang="fi-FI" sz="2000" dirty="0"/>
              <a:t>1960-luku: sairausvakuutuslaki ja sairaalaverkosto laajenee</a:t>
            </a:r>
          </a:p>
          <a:p>
            <a:r>
              <a:rPr lang="fi-FI" sz="2000" dirty="0"/>
              <a:t>1970-luku: kansanterveyslaki, terveysasemat, terveyspalveluiden maksuttomuus, peruskoulu</a:t>
            </a:r>
          </a:p>
          <a:p>
            <a:r>
              <a:rPr lang="fi-FI" sz="2000" dirty="0"/>
              <a:t>1980: erikoissairaanhoitolaki, talouskasvu mahdollisti sote-palvelujen laajenemisen</a:t>
            </a:r>
          </a:p>
          <a:p>
            <a:r>
              <a:rPr lang="fi-FI" sz="2000" dirty="0"/>
              <a:t>1990-luku: laki potilaan oikeuksista, laman takia leikkauksia sote-palveluista</a:t>
            </a:r>
          </a:p>
          <a:p>
            <a:r>
              <a:rPr lang="fi-FI" sz="2000" dirty="0"/>
              <a:t>2020-luku: </a:t>
            </a:r>
            <a:r>
              <a:rPr lang="fi-FI" sz="2000" b="1" dirty="0"/>
              <a:t>sosiaali- ja terveyspalveluiden uudistus</a:t>
            </a:r>
            <a:r>
              <a:rPr lang="fi-FI" sz="2000" dirty="0"/>
              <a:t> eli </a:t>
            </a:r>
            <a:r>
              <a:rPr lang="fi-FI" sz="2000" b="1" dirty="0"/>
              <a:t>sote-uudistus</a:t>
            </a:r>
          </a:p>
          <a:p>
            <a:pPr lvl="1"/>
            <a:endParaRPr lang="fi-FI" sz="1600" dirty="0"/>
          </a:p>
          <a:p>
            <a:endParaRPr lang="fi-FI" sz="1600" dirty="0"/>
          </a:p>
        </p:txBody>
      </p:sp>
    </p:spTree>
    <p:extLst>
      <p:ext uri="{BB962C8B-B14F-4D97-AF65-F5344CB8AC3E}">
        <p14:creationId xmlns:p14="http://schemas.microsoft.com/office/powerpoint/2010/main" val="265586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fi-FI" dirty="0"/>
              <a:t>Kahdenlaista politiikkaa </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199" y="1825625"/>
            <a:ext cx="8006542" cy="4351338"/>
          </a:xfrm>
        </p:spPr>
        <p:txBody>
          <a:bodyPr/>
          <a:lstStyle/>
          <a:p>
            <a:r>
              <a:rPr lang="fi-FI" altLang="fi-FI" dirty="0"/>
              <a:t>Selvitä käsitteet </a:t>
            </a:r>
            <a:r>
              <a:rPr lang="fi-FI" altLang="fi-FI" b="1" dirty="0"/>
              <a:t>terveyspolitiikka</a:t>
            </a:r>
            <a:r>
              <a:rPr lang="fi-FI" altLang="fi-FI" dirty="0"/>
              <a:t> ja </a:t>
            </a:r>
            <a:r>
              <a:rPr lang="fi-FI" altLang="fi-FI" b="1" dirty="0"/>
              <a:t>sosiaalipolitiikka</a:t>
            </a:r>
            <a:r>
              <a:rPr lang="fi-FI" altLang="fi-FI" dirty="0"/>
              <a:t>.</a:t>
            </a:r>
          </a:p>
          <a:p>
            <a:r>
              <a:rPr lang="fi-FI" altLang="fi-FI" b="1" dirty="0">
                <a:solidFill>
                  <a:srgbClr val="5FB149"/>
                </a:solidFill>
              </a:rPr>
              <a:t>Terveyspolitiikalla</a:t>
            </a:r>
            <a:r>
              <a:rPr lang="fi-FI" altLang="fi-FI" dirty="0"/>
              <a:t> pyritään edistämään kansanterveyttä pitämällä huolta terveyden edellytyksistä sekä torjumalla sairauksia ja hoitamalla niitä.</a:t>
            </a:r>
          </a:p>
          <a:p>
            <a:r>
              <a:rPr lang="fi-FI" altLang="fi-FI" b="1" dirty="0">
                <a:solidFill>
                  <a:srgbClr val="5FB149"/>
                </a:solidFill>
              </a:rPr>
              <a:t>Sosiaalipolitiikalla</a:t>
            </a:r>
            <a:r>
              <a:rPr lang="fi-FI" altLang="fi-FI" dirty="0"/>
              <a:t> pyritään turvaamaan perustoimeentuloa ja hyvinvointipalveluilla edistämään elämänlaatua.</a:t>
            </a:r>
          </a:p>
          <a:p>
            <a:endParaRPr lang="fi-FI" dirty="0"/>
          </a:p>
        </p:txBody>
      </p:sp>
    </p:spTree>
    <p:extLst>
      <p:ext uri="{BB962C8B-B14F-4D97-AF65-F5344CB8AC3E}">
        <p14:creationId xmlns:p14="http://schemas.microsoft.com/office/powerpoint/2010/main" val="147071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fi-FI" dirty="0"/>
              <a:t>Hyvinvointivaltion toiminta-alueet</a:t>
            </a:r>
            <a:endParaRPr lang="fi-FI" dirty="0"/>
          </a:p>
        </p:txBody>
      </p:sp>
      <p:pic>
        <p:nvPicPr>
          <p:cNvPr id="7" name="Picture 6">
            <a:extLst>
              <a:ext uri="{FF2B5EF4-FFF2-40B4-BE49-F238E27FC236}">
                <a16:creationId xmlns:a16="http://schemas.microsoft.com/office/drawing/2014/main" id="{CA6E9825-4DF4-F00C-D982-7448F70F5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55" y="2267383"/>
            <a:ext cx="7431957" cy="2951018"/>
          </a:xfrm>
          <a:prstGeom prst="rect">
            <a:avLst/>
          </a:prstGeom>
        </p:spPr>
      </p:pic>
      <p:sp>
        <p:nvSpPr>
          <p:cNvPr id="8" name="Suorakulmio 5">
            <a:extLst>
              <a:ext uri="{FF2B5EF4-FFF2-40B4-BE49-F238E27FC236}">
                <a16:creationId xmlns:a16="http://schemas.microsoft.com/office/drawing/2014/main" id="{9E78F8E0-5A8F-0D95-B167-2A6857C35A7B}"/>
              </a:ext>
            </a:extLst>
          </p:cNvPr>
          <p:cNvSpPr/>
          <p:nvPr/>
        </p:nvSpPr>
        <p:spPr>
          <a:xfrm>
            <a:off x="8491970" y="2267383"/>
            <a:ext cx="2949575" cy="1292225"/>
          </a:xfrm>
          <a:prstGeom prst="rect">
            <a:avLst/>
          </a:prstGeom>
          <a:solidFill>
            <a:srgbClr val="5FB1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i-FI" dirty="0">
                <a:latin typeface="Cambria" panose="02040503050406030204" pitchFamily="18" charset="0"/>
              </a:rPr>
              <a:t>Miten hyvinvointivaltion eri toiminta-alueet edistävät terveyttä?</a:t>
            </a:r>
          </a:p>
        </p:txBody>
      </p:sp>
      <p:sp>
        <p:nvSpPr>
          <p:cNvPr id="9" name="Suorakulmio 6">
            <a:extLst>
              <a:ext uri="{FF2B5EF4-FFF2-40B4-BE49-F238E27FC236}">
                <a16:creationId xmlns:a16="http://schemas.microsoft.com/office/drawing/2014/main" id="{41DE148A-C813-5FBD-76D3-6520B00545F3}"/>
              </a:ext>
            </a:extLst>
          </p:cNvPr>
          <p:cNvSpPr/>
          <p:nvPr/>
        </p:nvSpPr>
        <p:spPr>
          <a:xfrm>
            <a:off x="8491970" y="4116965"/>
            <a:ext cx="2949575" cy="917575"/>
          </a:xfrm>
          <a:prstGeom prst="rect">
            <a:avLst/>
          </a:prstGeom>
          <a:solidFill>
            <a:srgbClr val="5FB1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i-FI" dirty="0">
                <a:latin typeface="Cambria" panose="02040503050406030204" pitchFamily="18" charset="0"/>
              </a:rPr>
              <a:t>Onko terveysvaikutus suora vai epäsuora? </a:t>
            </a:r>
            <a:endParaRPr lang="fi-FI" dirty="0">
              <a:solidFill>
                <a:srgbClr val="FF0000"/>
              </a:solidFill>
              <a:latin typeface="Cambria" panose="02040503050406030204" pitchFamily="18" charset="0"/>
            </a:endParaRPr>
          </a:p>
        </p:txBody>
      </p:sp>
    </p:spTree>
    <p:extLst>
      <p:ext uri="{BB962C8B-B14F-4D97-AF65-F5344CB8AC3E}">
        <p14:creationId xmlns:p14="http://schemas.microsoft.com/office/powerpoint/2010/main" val="193732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458200" cy="648394"/>
          </a:xfrm>
        </p:spPr>
        <p:txBody>
          <a:bodyPr/>
          <a:lstStyle/>
          <a:p>
            <a:r>
              <a:rPr lang="fi-FI" dirty="0"/>
              <a:t>Terveydenhuollon alkutaival Suomessa</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797311"/>
            <a:ext cx="8458200" cy="4351338"/>
          </a:xfrm>
        </p:spPr>
        <p:txBody>
          <a:bodyPr/>
          <a:lstStyle/>
          <a:p>
            <a:pPr>
              <a:defRPr/>
            </a:pPr>
            <a:r>
              <a:rPr lang="fi-FI" dirty="0"/>
              <a:t>Ennen keskiaikaa: yksilöt itse ja lähiyhteisö vastasivat sairaista, apua shamaaneilta tai tietäjiltä</a:t>
            </a:r>
          </a:p>
          <a:p>
            <a:pPr>
              <a:defRPr/>
            </a:pPr>
            <a:r>
              <a:rPr lang="fi-FI" dirty="0"/>
              <a:t>1300- ja 1400-luvuilla: omia laitoksia lepraa sairastaville, Turkuun ja Viipuriin sairaita, vammaisia ja vähäosaisia varten kirkon ylläpitämiä laitoksia</a:t>
            </a:r>
          </a:p>
          <a:p>
            <a:pPr>
              <a:defRPr/>
            </a:pPr>
            <a:r>
              <a:rPr lang="fi-FI" dirty="0"/>
              <a:t>Ennen 1600-lukua: kansanlääkinnän keinot, parantamiseen vihkiytyneitä itseoppineita</a:t>
            </a:r>
          </a:p>
          <a:p>
            <a:pPr>
              <a:defRPr/>
            </a:pPr>
            <a:endParaRPr lang="fi-FI" dirty="0"/>
          </a:p>
          <a:p>
            <a:pPr>
              <a:defRPr/>
            </a:pPr>
            <a:endParaRPr lang="fi-FI" dirty="0"/>
          </a:p>
          <a:p>
            <a:pPr>
              <a:defRPr/>
            </a:pPr>
            <a:endParaRPr lang="fi-FI" dirty="0"/>
          </a:p>
        </p:txBody>
      </p:sp>
    </p:spTree>
    <p:extLst>
      <p:ext uri="{BB962C8B-B14F-4D97-AF65-F5344CB8AC3E}">
        <p14:creationId xmlns:p14="http://schemas.microsoft.com/office/powerpoint/2010/main" val="2237738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458200" cy="648394"/>
          </a:xfrm>
        </p:spPr>
        <p:txBody>
          <a:bodyPr/>
          <a:lstStyle/>
          <a:p>
            <a:r>
              <a:rPr lang="fi-FI" dirty="0"/>
              <a:t>Terveydenhuollon alkutaival Suomessa</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9441873" cy="4351338"/>
          </a:xfrm>
        </p:spPr>
        <p:txBody>
          <a:bodyPr/>
          <a:lstStyle/>
          <a:p>
            <a:pPr>
              <a:defRPr/>
            </a:pPr>
            <a:r>
              <a:rPr lang="fi-FI" dirty="0"/>
              <a:t>1600-luku: Tukholmassa perustettiin ensimmäinen terveysoloja valvova lääkintätoimen keskusvirasto, joka määritteli muun muassa lääkärien ja kätilöiden kelpoisuusehtoja, Turun akatemia perustettiin ja lääkärikoulutus alkoi, vastaava Helsingissä 1800-luvulla</a:t>
            </a:r>
          </a:p>
          <a:p>
            <a:pPr>
              <a:defRPr/>
            </a:pPr>
            <a:r>
              <a:rPr lang="fi-FI" dirty="0"/>
              <a:t>1700- luku: Sairaaloita rakennettiin </a:t>
            </a:r>
          </a:p>
          <a:p>
            <a:pPr>
              <a:defRPr/>
            </a:pPr>
            <a:r>
              <a:rPr lang="fi-FI" dirty="0"/>
              <a:t>Ensimmäinen piirilääkäri Vaasaan 1749</a:t>
            </a:r>
          </a:p>
          <a:p>
            <a:pPr>
              <a:defRPr/>
            </a:pPr>
            <a:r>
              <a:rPr lang="fi-FI" dirty="0"/>
              <a:t>1800-luku:  synnytyslaitoksia ja mielisairaaloita perustettiin, kunnansairaaloita maaseudulle</a:t>
            </a:r>
          </a:p>
          <a:p>
            <a:pPr>
              <a:defRPr/>
            </a:pPr>
            <a:endParaRPr lang="fi-FI" dirty="0"/>
          </a:p>
          <a:p>
            <a:pPr>
              <a:defRPr/>
            </a:pPr>
            <a:endParaRPr lang="fi-FI" dirty="0"/>
          </a:p>
          <a:p>
            <a:pPr>
              <a:defRPr/>
            </a:pPr>
            <a:endParaRPr lang="fi-FI" dirty="0"/>
          </a:p>
        </p:txBody>
      </p:sp>
    </p:spTree>
    <p:extLst>
      <p:ext uri="{BB962C8B-B14F-4D97-AF65-F5344CB8AC3E}">
        <p14:creationId xmlns:p14="http://schemas.microsoft.com/office/powerpoint/2010/main" val="2977796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755904" y="287844"/>
            <a:ext cx="8499764" cy="1120331"/>
          </a:xfrm>
        </p:spPr>
        <p:txBody>
          <a:bodyPr/>
          <a:lstStyle/>
          <a:p>
            <a:r>
              <a:rPr lang="fi-FI" dirty="0"/>
              <a:t>Suomen terveys- ja sosiaalipalvelujen historiaa</a:t>
            </a:r>
          </a:p>
        </p:txBody>
      </p:sp>
      <p:pic>
        <p:nvPicPr>
          <p:cNvPr id="10" name="Picture 9" descr="Timeline&#10;&#10;Description automatically generated with medium confidence">
            <a:extLst>
              <a:ext uri="{FF2B5EF4-FFF2-40B4-BE49-F238E27FC236}">
                <a16:creationId xmlns:a16="http://schemas.microsoft.com/office/drawing/2014/main" id="{21E5D11F-332B-05D1-75A1-1142EE4AF8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737006"/>
            <a:ext cx="9896856" cy="4044946"/>
          </a:xfrm>
          <a:prstGeom prst="rect">
            <a:avLst/>
          </a:prstGeom>
        </p:spPr>
      </p:pic>
    </p:spTree>
    <p:extLst>
      <p:ext uri="{BB962C8B-B14F-4D97-AF65-F5344CB8AC3E}">
        <p14:creationId xmlns:p14="http://schemas.microsoft.com/office/powerpoint/2010/main" val="2909397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356840"/>
            <a:ext cx="8499764" cy="1188496"/>
          </a:xfrm>
        </p:spPr>
        <p:txBody>
          <a:bodyPr/>
          <a:lstStyle/>
          <a:p>
            <a:r>
              <a:rPr lang="fi-FI" dirty="0"/>
              <a:t>Suomen terveys- ja sosiaalipalvelujen historiaa</a:t>
            </a:r>
          </a:p>
        </p:txBody>
      </p:sp>
      <p:pic>
        <p:nvPicPr>
          <p:cNvPr id="3" name="Picture 2" descr="Timeline&#10;&#10;Description automatically generated">
            <a:extLst>
              <a:ext uri="{FF2B5EF4-FFF2-40B4-BE49-F238E27FC236}">
                <a16:creationId xmlns:a16="http://schemas.microsoft.com/office/drawing/2014/main" id="{B7C48885-987A-FDA4-9388-B069C2F0B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443496"/>
            <a:ext cx="9247632" cy="4706035"/>
          </a:xfrm>
          <a:prstGeom prst="rect">
            <a:avLst/>
          </a:prstGeom>
        </p:spPr>
      </p:pic>
    </p:spTree>
    <p:extLst>
      <p:ext uri="{BB962C8B-B14F-4D97-AF65-F5344CB8AC3E}">
        <p14:creationId xmlns:p14="http://schemas.microsoft.com/office/powerpoint/2010/main" val="16225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873836" cy="648394"/>
          </a:xfrm>
        </p:spPr>
        <p:txBody>
          <a:bodyPr/>
          <a:lstStyle/>
          <a:p>
            <a:r>
              <a:rPr lang="fi-FI" dirty="0"/>
              <a:t>Terveydestä huolehtimisen painopisteitä</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7003774" cy="4351338"/>
          </a:xfrm>
        </p:spPr>
        <p:txBody>
          <a:bodyPr/>
          <a:lstStyle/>
          <a:p>
            <a:r>
              <a:rPr lang="fi-FI" altLang="fi-FI" dirty="0"/>
              <a:t>Tutki oppikirjasta taulukkoa </a:t>
            </a:r>
            <a:r>
              <a:rPr lang="fi-FI" altLang="fi-FI" i="1" dirty="0"/>
              <a:t>Terveydestä huolehtimisen painopisteitä Suomessa </a:t>
            </a:r>
            <a:r>
              <a:rPr lang="fi-FI" altLang="fi-FI" dirty="0"/>
              <a:t>(s. 42). </a:t>
            </a:r>
          </a:p>
          <a:p>
            <a:r>
              <a:rPr lang="fi-FI" altLang="fi-FI" dirty="0"/>
              <a:t>Miten epidemiologinen siirtymä tulee siinä ilmi? </a:t>
            </a:r>
          </a:p>
          <a:p>
            <a:r>
              <a:rPr lang="fi-FI" altLang="fi-FI" dirty="0"/>
              <a:t>Mitä WHO:n terveyden edistämisen toiminta-alueita tunnistat? </a:t>
            </a:r>
          </a:p>
        </p:txBody>
      </p:sp>
    </p:spTree>
    <p:extLst>
      <p:ext uri="{BB962C8B-B14F-4D97-AF65-F5344CB8AC3E}">
        <p14:creationId xmlns:p14="http://schemas.microsoft.com/office/powerpoint/2010/main" val="630501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D3C237D4-C468-7D7C-9156-B7D2BED32D44}"/>
              </a:ext>
            </a:extLst>
          </p:cNvPr>
          <p:cNvPicPr>
            <a:picLocks noChangeAspect="1"/>
          </p:cNvPicPr>
          <p:nvPr/>
        </p:nvPicPr>
        <p:blipFill>
          <a:blip r:embed="rId3"/>
          <a:stretch>
            <a:fillRect/>
          </a:stretch>
        </p:blipFill>
        <p:spPr>
          <a:xfrm>
            <a:off x="504027" y="347180"/>
            <a:ext cx="8590277" cy="5606360"/>
          </a:xfrm>
          <a:prstGeom prst="rect">
            <a:avLst/>
          </a:prstGeom>
        </p:spPr>
      </p:pic>
    </p:spTree>
    <p:extLst>
      <p:ext uri="{BB962C8B-B14F-4D97-AF65-F5344CB8AC3E}">
        <p14:creationId xmlns:p14="http://schemas.microsoft.com/office/powerpoint/2010/main" val="3260889921"/>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TotalTime>
  <Words>987</Words>
  <Application>Microsoft Office PowerPoint</Application>
  <PresentationFormat>Widescreen</PresentationFormat>
  <Paragraphs>119</Paragraphs>
  <Slides>16</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Calibri Light</vt:lpstr>
      <vt:lpstr>Cambria</vt:lpstr>
      <vt:lpstr>Symbol</vt:lpstr>
      <vt:lpstr>Times New Roman</vt:lpstr>
      <vt:lpstr>Office-teema</vt:lpstr>
      <vt:lpstr>1_Office-teema</vt:lpstr>
      <vt:lpstr>PowerPoint Presentation</vt:lpstr>
      <vt:lpstr>Kahdenlaista politiikkaa </vt:lpstr>
      <vt:lpstr>Hyvinvointivaltion toiminta-alueet</vt:lpstr>
      <vt:lpstr>Terveydenhuollon alkutaival Suomessa</vt:lpstr>
      <vt:lpstr>Terveydenhuollon alkutaival Suomessa</vt:lpstr>
      <vt:lpstr>Suomen terveys- ja sosiaalipalvelujen historiaa</vt:lpstr>
      <vt:lpstr>Suomen terveys- ja sosiaalipalvelujen historiaa</vt:lpstr>
      <vt:lpstr>Terveydestä huolehtimisen painopisteitä</vt:lpstr>
      <vt:lpstr>PowerPoint Presentation</vt:lpstr>
      <vt:lpstr>Hyvinvointivaltion tulevaisuuden haasteet Suomessa </vt:lpstr>
      <vt:lpstr>Tehtävä </vt:lpstr>
      <vt:lpstr>Tehtävä </vt:lpstr>
      <vt:lpstr>Tehtävä</vt:lpstr>
      <vt:lpstr>Keskeistä: Suomen terveys- ja sosiaalipalvelujen kehitys</vt:lpstr>
      <vt:lpstr>Hyvinvointiyhteiskunta</vt:lpstr>
      <vt:lpstr>Suomen sosiaali- ja terveyspalveluiden keskeisiä vaiheita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Tiia Kähärä</dc:creator>
  <cp:lastModifiedBy>Tiia K T</cp:lastModifiedBy>
  <cp:revision>35</cp:revision>
  <dcterms:created xsi:type="dcterms:W3CDTF">2021-01-17T13:48:37Z</dcterms:created>
  <dcterms:modified xsi:type="dcterms:W3CDTF">2024-06-12T10:21:22Z</dcterms:modified>
</cp:coreProperties>
</file>