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4895fe517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4895fe517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4895fe5171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4895fe517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14895fe5171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14895fe5171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4895fe5171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4895fe5171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14895fe5171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14895fe5171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>
                <a:latin typeface="Comic Sans MS"/>
                <a:ea typeface="Comic Sans MS"/>
                <a:cs typeface="Comic Sans MS"/>
                <a:sym typeface="Comic Sans MS"/>
              </a:rPr>
              <a:t>Sankaritoiminta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fi">
                <a:latin typeface="Comic Sans MS"/>
                <a:ea typeface="Comic Sans MS"/>
                <a:cs typeface="Comic Sans MS"/>
                <a:sym typeface="Comic Sans MS"/>
              </a:rPr>
              <a:t>Kiusaamis- ja ristiriitatilanteet Siilinlahden koulussa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1730"/>
              <a:buFont typeface="Arial"/>
              <a:buNone/>
            </a:pPr>
            <a:r>
              <a:rPr b="1" lang="fi" sz="3120">
                <a:latin typeface="Comic Sans MS"/>
                <a:ea typeface="Comic Sans MS"/>
                <a:cs typeface="Comic Sans MS"/>
                <a:sym typeface="Comic Sans MS"/>
              </a:rPr>
              <a:t>Sankaritoiminnan sisältö</a:t>
            </a:r>
            <a:endParaRPr b="1" sz="312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3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lang="fi" sz="4893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  <a:t>Sankaritoimintaan sisältyvät ennaltaehkäisevä työ, pulmia tunnistava työ, puuttuva työ sekä jälkihoidollinen työ. </a:t>
            </a:r>
            <a:endParaRPr sz="4893">
              <a:solidFill>
                <a:srgbClr val="494949"/>
              </a:solidFill>
              <a:highlight>
                <a:schemeClr val="lt1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b="1" lang="fi" sz="4893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  <a:t>Ennaltaehkäisevä työ</a:t>
            </a:r>
            <a:r>
              <a:rPr lang="fi" sz="4893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  <a:t> koulussamme on, että näistä asioista puhutaan, pidetään kiusaamisen ehkäisyyn liittyviä teematunteja, luokissa tehdään ryhmäytystä ja harjoitellaan tunnetaitoja ajatuksella: ”eihän meidän luokka kiusaa, kun me pidämme toisistamme” sekä ”opettajat opettaisi, miten ei tule kiusattua”. Lisäksi tietoa oppilaiden hyvinvoinnista  saadaan vuosittain järjestettävästä sankarikyselystä.</a:t>
            </a:r>
            <a:endParaRPr sz="4893">
              <a:solidFill>
                <a:srgbClr val="494949"/>
              </a:solidFill>
              <a:highlight>
                <a:schemeClr val="lt1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b="1" lang="fi" sz="4893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  <a:t>Puuttuva työ koulussamme</a:t>
            </a:r>
            <a:r>
              <a:rPr lang="fi" sz="4893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  <a:t> sisältää tilanteiden havainnointia ja pyrimmekin arjessa aktiivisesti tunnistamaan kiusaamistilanteita ja reagoimaan niihin välittömästi.</a:t>
            </a:r>
            <a:endParaRPr sz="4893">
              <a:solidFill>
                <a:srgbClr val="494949"/>
              </a:solidFill>
              <a:highlight>
                <a:schemeClr val="lt1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358"/>
              <a:buFont typeface="Arial"/>
              <a:buNone/>
            </a:pPr>
            <a:r>
              <a:rPr b="1" lang="fi" sz="4893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  <a:t>Jälkihoidollinen työ</a:t>
            </a:r>
            <a:r>
              <a:rPr lang="fi" sz="4893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  <a:t> koulussamme on tilanteen seuraamista ja tarvittaessa oppilashuollon palveluihin ohjaamista.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2150850"/>
            <a:ext cx="8646000" cy="141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fi" sz="1800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  <a:t>Kun kouluun tulee tieto ristiriita- tai kiusaamistilanteesta, tiedon saanut koulun työntekijä arvioi käytetäänkö tilanteen ratkaisemiseksi </a:t>
            </a:r>
            <a:r>
              <a:rPr b="1" lang="fi" sz="1800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  <a:t>Sankarisovittelua</a:t>
            </a:r>
            <a:r>
              <a:rPr lang="fi" sz="1800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  <a:t> vai</a:t>
            </a:r>
            <a:r>
              <a:rPr b="1" lang="fi" sz="1800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  <a:t> Sankariselvittelyä</a:t>
            </a:r>
            <a:r>
              <a:rPr lang="fi" sz="1800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  <a:t>.</a:t>
            </a:r>
            <a:endParaRPr sz="42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1730"/>
              <a:buFont typeface="Arial"/>
              <a:buNone/>
            </a:pPr>
            <a:r>
              <a:rPr b="1" lang="fi" sz="3120">
                <a:latin typeface="Comic Sans MS"/>
                <a:ea typeface="Comic Sans MS"/>
                <a:cs typeface="Comic Sans MS"/>
                <a:sym typeface="Comic Sans MS"/>
              </a:rPr>
              <a:t>Sankarisovittelu</a:t>
            </a:r>
            <a:endParaRPr/>
          </a:p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6272"/>
              <a:buFont typeface="Arial"/>
              <a:buNone/>
            </a:pPr>
            <a:r>
              <a:rPr lang="fi" sz="1954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  <a:t>Sankarit ovat koulumme osallisuusryhmä, jonka tarkoituksena on ennaltaehkäistä oman toimintansa kautta koulussa tapahtuvaa kiusaamista sekä erilaisia riitatilanteita.</a:t>
            </a:r>
            <a:endParaRPr sz="1954">
              <a:solidFill>
                <a:srgbClr val="494949"/>
              </a:solidFill>
              <a:highlight>
                <a:schemeClr val="lt1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6272"/>
              <a:buFont typeface="Arial"/>
              <a:buNone/>
            </a:pPr>
            <a:r>
              <a:rPr lang="fi" sz="1954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  <a:t>Sankarit toimivat yhteistyössä opettajayhteisön kanssa ja auttavat hyvän kouluilmapiirin luomisessa. He työskentelevät tiiviissä yhteistyössä myös kiusaamista ehkäisevän työryhmän sekä kouluyhteisötyöntekijän kanssa.</a:t>
            </a:r>
            <a:endParaRPr sz="1954">
              <a:solidFill>
                <a:srgbClr val="494949"/>
              </a:solidFill>
              <a:highlight>
                <a:schemeClr val="lt1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6272"/>
              <a:buFont typeface="Arial"/>
              <a:buNone/>
            </a:pPr>
            <a:r>
              <a:rPr lang="fi" sz="1954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  <a:t>Sankari-oppilaat auttavat luokkien ryhmäytystyössä, auttavat tunnistamaan ristiriitoja sekä sovittelevat oppilaiden välisiä pieniä ristiriitoja Sankarisovittelun keinoin vertaissovittelun menetelmin. Tarkoituksena rakentaa yhdessä koulua, jonne kaikkien on turvallista tulla.</a:t>
            </a:r>
            <a:endParaRPr sz="1954">
              <a:solidFill>
                <a:srgbClr val="494949"/>
              </a:solidFill>
              <a:highlight>
                <a:schemeClr val="lt1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6272"/>
              <a:buFont typeface="Arial"/>
              <a:buNone/>
            </a:pPr>
            <a:r>
              <a:rPr lang="fi" sz="1954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  <a:t>Sankarit ideoivat myös yhdessä erilaisia tempauksia, joilla kouluyhteisöön saadaan rakennettua yhteishenkeä sekä turvallista ilmapiiriä. </a:t>
            </a:r>
            <a:endParaRPr sz="1954">
              <a:solidFill>
                <a:srgbClr val="494949"/>
              </a:solidFill>
              <a:highlight>
                <a:schemeClr val="lt1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1730"/>
              <a:buFont typeface="Arial"/>
              <a:buNone/>
            </a:pPr>
            <a:r>
              <a:rPr b="1" lang="fi" sz="3120">
                <a:latin typeface="Comic Sans MS"/>
                <a:ea typeface="Comic Sans MS"/>
                <a:cs typeface="Comic Sans MS"/>
                <a:sym typeface="Comic Sans MS"/>
              </a:rPr>
              <a:t>Sankariselvittely</a:t>
            </a:r>
            <a:endParaRPr/>
          </a:p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i" sz="1500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  <a:t>Sankariselvittelyjä</a:t>
            </a:r>
            <a:r>
              <a:rPr lang="fi" sz="1500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  <a:t> hoitavat koulumme opettajat työpareina. Selvittelyssä oppilaan kanssa käydään tapahtunutta keskustellen läpi ja pohditaan, onko kyseessä ristiriita- vai kiusaamistilanne. Yhdessä laaditut Sankariselvittely -lomakkeet ohjaavat keskustelun etenemistä.</a:t>
            </a:r>
            <a:endParaRPr sz="14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 sz="1500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  <a:t>Kun tilanne on oppilaiden kanssa selvitetty, ovat Sankariselvittely-opettajat yhteydessä koteihin. Ristiriitatilanteen selvittelyn jälkeen mukana olleiden oppilaiden koteihin laitetaan Wilma-viestillä tietoa asian käsittelystä. Kiusaamistilanteissa tieto annetaan puhelimitse. Tällainen menettely on aivan tavallista kodin ja koulun välistä yhteistyötä. Tarkoitus ei ole syyllistää koteja.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5483"/>
              <a:buFont typeface="Arial"/>
              <a:buNone/>
            </a:pPr>
            <a:r>
              <a:rPr b="1" lang="fi" sz="3100">
                <a:latin typeface="Comic Sans MS"/>
                <a:ea typeface="Comic Sans MS"/>
                <a:cs typeface="Comic Sans MS"/>
                <a:sym typeface="Comic Sans MS"/>
              </a:rPr>
              <a:t>Muistathan huoltajana, että</a:t>
            </a:r>
            <a:r>
              <a:rPr lang="fi" sz="520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52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4705"/>
              <a:buFont typeface="Arial"/>
              <a:buNone/>
            </a:pPr>
            <a:r>
              <a:rPr lang="fi" sz="1700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  <a:t>ristiriidat ja kiusaaminen ovat asioita, jotka voivat sattua kenen tahansa kohdalle. On hyvä muistaa, että ihan tavalliset lapset saattavat erehtyä kiusaamaan tai saattavat joutua kiusatuiksi.</a:t>
            </a:r>
            <a:br>
              <a:rPr lang="fi" sz="1700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</a:br>
            <a:endParaRPr sz="1700">
              <a:solidFill>
                <a:srgbClr val="494949"/>
              </a:solidFill>
              <a:highlight>
                <a:schemeClr val="lt1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4705"/>
              <a:buFont typeface="Arial"/>
              <a:buNone/>
            </a:pPr>
            <a:r>
              <a:rPr lang="fi" sz="1700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  <a:t>Keskiössä tässä työssä on empatia – niin meillä aikuisilla kuin taidoissa, joita lapsillemme opetamme.</a:t>
            </a:r>
            <a:br>
              <a:rPr lang="fi" sz="1700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</a:br>
            <a:endParaRPr sz="1700">
              <a:solidFill>
                <a:srgbClr val="494949"/>
              </a:solidFill>
              <a:highlight>
                <a:schemeClr val="lt1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4705"/>
              <a:buFont typeface="Arial"/>
              <a:buNone/>
            </a:pPr>
            <a:r>
              <a:rPr lang="fi" sz="1700">
                <a:solidFill>
                  <a:srgbClr val="494949"/>
                </a:solidFill>
                <a:highlight>
                  <a:schemeClr val="lt1"/>
                </a:highlight>
                <a:latin typeface="Comic Sans MS"/>
                <a:ea typeface="Comic Sans MS"/>
                <a:cs typeface="Comic Sans MS"/>
                <a:sym typeface="Comic Sans MS"/>
              </a:rPr>
              <a:t>Kasvatustyö oppilaiden välisissä ristiriita- ja kiusaamistilanteissa kuuluu kaikille lasten kohtaamille aikuisille, niin kotona, vapaa-ajalla kuin koulussakin.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