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6" r:id="rId5"/>
    <p:sldId id="270" r:id="rId6"/>
    <p:sldId id="274" r:id="rId7"/>
    <p:sldId id="278" r:id="rId8"/>
    <p:sldId id="282" r:id="rId9"/>
    <p:sldId id="286" r:id="rId10"/>
    <p:sldId id="29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kertaa yhteisöllinen oppilashuoltoryhmä on kokoontunut koulullasi lukuvuoden aikana?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F5-4DC3-B6D5-646D049CC38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F5-4DC3-B6D5-646D049CC38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F5-4DC3-B6D5-646D049CC38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F5-4DC3-B6D5-646D049CC38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F5-4DC3-B6D5-646D049CC3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1-2 kertaa</c:v>
                </c:pt>
                <c:pt idx="1">
                  <c:v>3-4 kertaa</c:v>
                </c:pt>
                <c:pt idx="2">
                  <c:v>5-6 kertaa</c:v>
                </c:pt>
                <c:pt idx="3">
                  <c:v>7-10 kertaa</c:v>
                </c:pt>
                <c:pt idx="4">
                  <c:v>Enemmän kuin 10 kertaa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0.5</c:v>
                </c:pt>
                <c:pt idx="1">
                  <c:v>0.27</c:v>
                </c:pt>
                <c:pt idx="2">
                  <c:v>0.14000000000000001</c:v>
                </c:pt>
                <c:pt idx="3">
                  <c:v>7.0000000000000007E-2</c:v>
                </c:pt>
                <c:pt idx="4">
                  <c:v>0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F5-4DC3-B6D5-646D049CC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yhteisöllisen oppilashuollon toiminta-ajatus sinulle selvä?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4F-4698-80A9-AC5DB580BCE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4F-4698-80A9-AC5DB580BCE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4F-4698-80A9-AC5DB580BC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On</c:v>
                </c:pt>
                <c:pt idx="1">
                  <c:v>Olen vielä epävarma</c:v>
                </c:pt>
                <c:pt idx="2">
                  <c:v>Ei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0.77</c:v>
                </c:pt>
                <c:pt idx="1">
                  <c:v>0.21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4F-4698-80A9-AC5DB580BC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oppilashuoltoryhmän kokouksista tehty muistio?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75%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75-44F3-96A5-58AC9514D80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75-44F3-96A5-58AC9514D80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75-44F3-96A5-58AC9514D80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75-44F3-96A5-58AC9514D8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On tehty ja se/ne ovat julkisesti esillä kaikille kiinnostuneille</c:v>
                </c:pt>
                <c:pt idx="1">
                  <c:v>On tehty, mutta se/ne eivät ole julkisia</c:v>
                </c:pt>
                <c:pt idx="2">
                  <c:v>Ei ole tehty</c:v>
                </c:pt>
                <c:pt idx="3">
                  <c:v>En osaa sanoa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0.75</c:v>
                </c:pt>
                <c:pt idx="1">
                  <c:v>0.11</c:v>
                </c:pt>
                <c:pt idx="2">
                  <c:v>0.02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75-44F3-96A5-58AC9514D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Ovatko oppilaat ja huoltajat olleet edustettuina kokouksissa?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28-47DD-BDC8-404C3719877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28-47DD-BDC8-404C3719877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65%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28-47DD-BDC8-404C371987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Oppilaat ovat olleet ainakin osassa kokouksia</c:v>
                </c:pt>
                <c:pt idx="1">
                  <c:v>Huoltajat ovat olleet ainakin osassa kokouksia</c:v>
                </c:pt>
                <c:pt idx="2">
                  <c:v>Sekä huoltajat että oppilaat ovat olleet ainakin osassa kokouksia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0.25</c:v>
                </c:pt>
                <c:pt idx="1">
                  <c:v>0.1</c:v>
                </c:pt>
                <c:pt idx="2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28-47DD-BDC8-404C371987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yhteisöllisten oppilashuoltoryhmien toiminta koettu mielestäsi hyödylliseksi?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34-4B42-8533-0F4D097FCEB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34-4B42-8533-0F4D097FCEB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34-4B42-8533-0F4D097FCEB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34-4B42-8533-0F4D097FCEB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34-4B42-8533-0F4D097FCE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On erittäin hyödylliseksi</c:v>
                </c:pt>
                <c:pt idx="1">
                  <c:v>On melko hyödyllisiksi</c:v>
                </c:pt>
                <c:pt idx="2">
                  <c:v>Ei ole juurikaan koettu hyödyllisiksi</c:v>
                </c:pt>
                <c:pt idx="3">
                  <c:v>Ei ole koettu ollenkaan hyödyllisiksi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0.09</c:v>
                </c:pt>
                <c:pt idx="1">
                  <c:v>0.54</c:v>
                </c:pt>
                <c:pt idx="2">
                  <c:v>0.26</c:v>
                </c:pt>
                <c:pt idx="3">
                  <c:v>0.02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34-4B42-8533-0F4D097FC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Oppilashuoltokertomus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5B1-4B66-8DF6-DA8A55C08B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B1-4B66-8DF6-DA8A55C08BC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B1-4B66-8DF6-DA8A55C08BC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B1-4B66-8DF6-DA8A55C08B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on täytetty kaikista asiantuntijaryhmien kokoontumisista eikä se ole tuottanut ongelmia.</c:v>
                </c:pt>
                <c:pt idx="1">
                  <c:v>on täytetty kaikista asiantuntijaryhmien kokoontumisista, mutta se on koettu vaikeaksi.</c:v>
                </c:pt>
                <c:pt idx="2">
                  <c:v>ei ole täytetty kaikista kokoontumisista</c:v>
                </c:pt>
                <c:pt idx="3">
                  <c:v>En ole koskaan täyttänyt tai ollut mukana täyttämässä sitä, enkä siksi osaa vastata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0.26</c:v>
                </c:pt>
                <c:pt idx="1">
                  <c:v>0.12</c:v>
                </c:pt>
                <c:pt idx="2">
                  <c:v>0.3</c:v>
                </c:pt>
                <c:pt idx="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B1-4B66-8DF6-DA8A55C08B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Kenen aloitteesta asiantuntijaryhmät on pääsääntöisesti koottu?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4C-4F22-810E-7435948A326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4C-4F22-810E-7435948A326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4C-4F22-810E-7435948A326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4C-4F22-810E-7435948A32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luokan- tai aineenopettajan</c:v>
                </c:pt>
                <c:pt idx="1">
                  <c:v>luokanvalvojan</c:v>
                </c:pt>
                <c:pt idx="2">
                  <c:v>rehtorin</c:v>
                </c:pt>
                <c:pt idx="3">
                  <c:v>koulukuraattorin</c:v>
                </c:pt>
                <c:pt idx="4">
                  <c:v>kouluspsykologin</c:v>
                </c:pt>
                <c:pt idx="5">
                  <c:v>kouluterveydenhoitajan</c:v>
                </c:pt>
                <c:pt idx="6">
                  <c:v>opon</c:v>
                </c:pt>
                <c:pt idx="7">
                  <c:v>huoltajan</c:v>
                </c:pt>
                <c:pt idx="8">
                  <c:v>oppilaan</c:v>
                </c:pt>
                <c:pt idx="9">
                  <c:v>jonkun muun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0.56000000000000005</c:v>
                </c:pt>
                <c:pt idx="1">
                  <c:v>0.16</c:v>
                </c:pt>
                <c:pt idx="2">
                  <c:v>0.22</c:v>
                </c:pt>
                <c:pt idx="3">
                  <c:v>0.06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A4C-4F22-810E-7435948A32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asiantuntijaryhmien toiminta ollut mielestäsi toimivaa ja tarkoituksenmukaista?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58-4F0A-8129-C3206A5D7AE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58-4F0A-8129-C3206A5D7AE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58-4F0A-8129-C3206A5D7AE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58-4F0A-8129-C3206A5D7AE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58-4F0A-8129-C3206A5D7A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On</c:v>
                </c:pt>
                <c:pt idx="1">
                  <c:v>Joiltain osin on</c:v>
                </c:pt>
                <c:pt idx="2">
                  <c:v>Paljon on vielä epäselvää ja toimimatonta</c:v>
                </c:pt>
                <c:pt idx="3">
                  <c:v>Ei ollenkaan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0.57999999999999996</c:v>
                </c:pt>
                <c:pt idx="1">
                  <c:v>0.32</c:v>
                </c:pt>
                <c:pt idx="2">
                  <c:v>0.03</c:v>
                </c:pt>
                <c:pt idx="3">
                  <c:v>0.02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58-4F0A-8129-C3206A5D7A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Mitä koulua vastauksesi koskevat?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CC-4213-B93F-C4D682F2122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CC-4213-B93F-C4D682F2122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CC-4213-B93F-C4D682F2122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CC-4213-B93F-C4D682F2122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CC-4213-B93F-C4D682F2122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CC-4213-B93F-C4D682F2122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CC-4213-B93F-C4D682F2122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CC-4213-B93F-C4D682F2122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FCC-4213-B93F-C4D682F2122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CC-4213-B93F-C4D682F2122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FCC-4213-B93F-C4D682F2122E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FCC-4213-B93F-C4D682F2122E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FCC-4213-B93F-C4D682F2122E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FCC-4213-B93F-C4D682F2122E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FCC-4213-B93F-C4D682F212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Vasarainen</c:v>
                </c:pt>
                <c:pt idx="1">
                  <c:v>Kodisjoki</c:v>
                </c:pt>
                <c:pt idx="2">
                  <c:v>Unaja</c:v>
                </c:pt>
                <c:pt idx="3">
                  <c:v>Kortela</c:v>
                </c:pt>
                <c:pt idx="4">
                  <c:v>Nanu</c:v>
                </c:pt>
                <c:pt idx="5">
                  <c:v>Kari</c:v>
                </c:pt>
                <c:pt idx="6">
                  <c:v>Kourujärvi</c:v>
                </c:pt>
                <c:pt idx="7">
                  <c:v>Lappi</c:v>
                </c:pt>
                <c:pt idx="8">
                  <c:v>Uotila</c:v>
                </c:pt>
                <c:pt idx="9">
                  <c:v>Pyynpää</c:v>
                </c:pt>
                <c:pt idx="10">
                  <c:v>Merirauma</c:v>
                </c:pt>
                <c:pt idx="11">
                  <c:v>Syvärauma</c:v>
                </c:pt>
                <c:pt idx="12">
                  <c:v>Kaaro</c:v>
                </c:pt>
                <c:pt idx="13">
                  <c:v>Hj. Nortamo</c:v>
                </c:pt>
                <c:pt idx="14">
                  <c:v>Raumanmeri</c:v>
                </c:pt>
                <c:pt idx="15">
                  <c:v>Naula/ Malmi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7.0000000000000007E-2</c:v>
                </c:pt>
                <c:pt idx="1">
                  <c:v>0.05</c:v>
                </c:pt>
                <c:pt idx="2">
                  <c:v>0.05</c:v>
                </c:pt>
                <c:pt idx="3">
                  <c:v>0.03</c:v>
                </c:pt>
                <c:pt idx="4">
                  <c:v>0.09</c:v>
                </c:pt>
                <c:pt idx="5">
                  <c:v>0.09</c:v>
                </c:pt>
                <c:pt idx="6">
                  <c:v>0.02</c:v>
                </c:pt>
                <c:pt idx="7">
                  <c:v>7.0000000000000007E-2</c:v>
                </c:pt>
                <c:pt idx="8">
                  <c:v>0.02</c:v>
                </c:pt>
                <c:pt idx="9">
                  <c:v>0.12</c:v>
                </c:pt>
                <c:pt idx="10">
                  <c:v>0.05</c:v>
                </c:pt>
                <c:pt idx="11">
                  <c:v>0.09</c:v>
                </c:pt>
                <c:pt idx="12">
                  <c:v>0.09</c:v>
                </c:pt>
                <c:pt idx="13">
                  <c:v>7.0000000000000007E-2</c:v>
                </c:pt>
                <c:pt idx="14">
                  <c:v>0.09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FCC-4213-B93F-C4D682F21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72110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179875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3096429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260387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199907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343656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367775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249538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30102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42872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smtId="4294967295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374985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7/2/2019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 smtId="4294967295"/>
          </a:p>
        </p:txBody>
      </p:sp>
    </p:spTree>
    <p:extLst>
      <p:ext uri="{BB962C8B-B14F-4D97-AF65-F5344CB8AC3E}">
        <p14:creationId xmlns:p14="http://schemas.microsoft.com/office/powerpoint/2010/main" val="139136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127000" y="127000"/>
            <a:ext cx="8890000" cy="673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 b="1" i="0" u="none" dirty="0" smtId="4294967295">
              <a:solidFill>
                <a:srgbClr val="333333"/>
              </a:solidFill>
              <a:latin typeface="Arial"/>
            </a:endParaRPr>
          </a:p>
          <a:p>
            <a:pPr algn="ctr"/>
            <a:r>
              <a:rPr sz="2000" b="1" i="0" u="none" dirty="0" err="1" smtClean="0" smtId="4294967295">
                <a:solidFill>
                  <a:srgbClr val="333333"/>
                </a:solidFill>
                <a:latin typeface="Arial"/>
              </a:rPr>
              <a:t>Oppilashuol</a:t>
            </a:r>
            <a:r>
              <a:rPr lang="fi-FI" sz="2000" b="1" i="0" u="none" dirty="0" err="1" smtClean="0" smtId="4294967295">
                <a:solidFill>
                  <a:srgbClr val="333333"/>
                </a:solidFill>
                <a:latin typeface="Arial"/>
              </a:rPr>
              <a:t>lon</a:t>
            </a:r>
            <a:r>
              <a:rPr lang="fi-FI" sz="2000" b="1" i="0" u="none" dirty="0" smtClean="0" smtId="4294967295">
                <a:solidFill>
                  <a:srgbClr val="333333"/>
                </a:solidFill>
                <a:latin typeface="Arial"/>
              </a:rPr>
              <a:t> arviointia Rauman perusopetuksessa</a:t>
            </a:r>
          </a:p>
          <a:p>
            <a:pPr algn="ctr"/>
            <a:r>
              <a:rPr lang="fi-FI" sz="2000" b="1" dirty="0" smtClean="0" smtId="4294967295">
                <a:solidFill>
                  <a:srgbClr val="333333"/>
                </a:solidFill>
                <a:latin typeface="Arial"/>
              </a:rPr>
              <a:t>Kevät </a:t>
            </a:r>
            <a:r>
              <a:rPr sz="2000" b="1" i="0" u="none" dirty="0" smtClean="0" smtId="4294967295">
                <a:solidFill>
                  <a:srgbClr val="333333"/>
                </a:solidFill>
                <a:latin typeface="Arial"/>
              </a:rPr>
              <a:t>2019</a:t>
            </a:r>
            <a:endParaRPr sz="2000" b="1" i="0" u="none" dirty="0" smtId="4294967295">
              <a:solidFill>
                <a:srgbClr val="333333"/>
              </a:solidFill>
              <a:latin typeface="Arial"/>
            </a:endParaRPr>
          </a:p>
          <a:p>
            <a:pPr algn="ctr"/>
            <a:r>
              <a:rPr sz="1400" b="0" i="0" u="none" dirty="0" err="1" smtId="4294967295">
                <a:solidFill>
                  <a:srgbClr val="333333"/>
                </a:solidFill>
                <a:latin typeface="Arial"/>
              </a:rPr>
              <a:t>Vastaajien</a:t>
            </a:r>
            <a:r>
              <a:rPr sz="1400" b="0" i="0" u="none" dirty="0" smtId="4294967295">
                <a:solidFill>
                  <a:srgbClr val="333333"/>
                </a:solidFill>
                <a:latin typeface="Arial"/>
              </a:rPr>
              <a:t> </a:t>
            </a:r>
            <a:r>
              <a:rPr sz="1400" b="0" i="0" u="none" dirty="0" err="1" smtId="4294967295">
                <a:solidFill>
                  <a:srgbClr val="333333"/>
                </a:solidFill>
                <a:latin typeface="Arial"/>
              </a:rPr>
              <a:t>kokonaismäärä</a:t>
            </a:r>
            <a:r>
              <a:rPr sz="1400" b="0" i="0" u="none" dirty="0" smtId="4294967295">
                <a:solidFill>
                  <a:srgbClr val="333333"/>
                </a:solidFill>
                <a:latin typeface="Arial"/>
              </a:rPr>
              <a:t>: </a:t>
            </a:r>
            <a:r>
              <a:rPr sz="1400" b="0" i="0" u="none" dirty="0" smtClean="0" smtId="4294967295">
                <a:solidFill>
                  <a:srgbClr val="333333"/>
                </a:solidFill>
                <a:latin typeface="Arial"/>
              </a:rPr>
              <a:t>57</a:t>
            </a:r>
            <a:endParaRPr lang="fi-FI" sz="1400" b="0" i="0" u="none" dirty="0" smtClean="0" smtId="4294967295">
              <a:solidFill>
                <a:srgbClr val="333333"/>
              </a:solidFill>
              <a:latin typeface="Arial"/>
            </a:endParaRPr>
          </a:p>
          <a:p>
            <a:pPr algn="ctr"/>
            <a:r>
              <a:rPr lang="fi-FI" sz="1400" dirty="0" smtClean="0" smtId="4294967295">
                <a:solidFill>
                  <a:srgbClr val="333333"/>
                </a:solidFill>
                <a:latin typeface="Arial"/>
              </a:rPr>
              <a:t>Vastaajina yhteisöllisten oppilashuoltoryhmien jäsenet</a:t>
            </a:r>
            <a:endParaRPr sz="1400" b="0" i="0" u="none" dirty="0" smtId="4294967295">
              <a:solidFill>
                <a:srgbClr val="333333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9. Mitä koulua vastauksesi koskevat?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1. Kuinka monta kertaa yhteisöllinen oppilashuoltoryhmä on kokoontunut koulullasi lukuvuoden aikana?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56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2. Onko yhteisöllisen oppilashuollon toiminta-ajatus sinulle selvä?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3. Onko oppilashuoltoryhmän kokouksista tehty muistio?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4. Ovatko oppilaat ja huoltajat olleet edustettuina kokouksissa?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5. Onko yhteisöllisten oppilashuoltoryhmien toiminta koettu mielestäsi hyödylliseksi?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6. Oppilashuoltokertomus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7. Kenen aloitteesta asiantuntijaryhmät on pääsääntöisesti koottu?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55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smtId="4294967295">
                <a:solidFill>
                  <a:srgbClr val="333333"/>
                </a:solidFill>
                <a:latin typeface="Arial"/>
              </a:rPr>
              <a:t>8. Onko asiantuntijaryhmien toiminta ollut mielestäsi toimivaa ja tarkoituksenmukaista?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smtId="4294967295">
                <a:solidFill>
                  <a:srgbClr val="333333"/>
                </a:solidFill>
                <a:latin typeface="Arial"/>
              </a:rPr>
              <a:t>Vastaajien määrä: 57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Kehys">
  <a:themeElements>
    <a:clrScheme name="Kehy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Kehys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ehy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37</TotalTime>
  <Words>227</Words>
  <Application>Microsoft Office PowerPoint</Application>
  <PresentationFormat>Näytössä katseltava diaesitys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Corbel</vt:lpstr>
      <vt:lpstr>Wingdings 2</vt:lpstr>
      <vt:lpstr>Kehys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Ågren Sari</dc:creator>
  <cp:lastModifiedBy>Ågren Sari</cp:lastModifiedBy>
  <cp:revision>4</cp:revision>
  <cp:lastPrinted>2019-07-02T10:21:18Z</cp:lastPrinted>
  <dcterms:created xsi:type="dcterms:W3CDTF">2019-07-02T10:21:18Z</dcterms:created>
  <dcterms:modified xsi:type="dcterms:W3CDTF">2019-07-02T08:07:40Z</dcterms:modified>
</cp:coreProperties>
</file>