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71" r:id="rId6"/>
    <p:sldId id="258" r:id="rId7"/>
    <p:sldId id="273" r:id="rId8"/>
    <p:sldId id="430" r:id="rId9"/>
    <p:sldId id="429" r:id="rId10"/>
    <p:sldId id="431" r:id="rId11"/>
    <p:sldId id="266" r:id="rId12"/>
    <p:sldId id="261" r:id="rId13"/>
    <p:sldId id="433" r:id="rId14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7" pos="302">
          <p15:clr>
            <a:srgbClr val="A4A3A4"/>
          </p15:clr>
        </p15:guide>
        <p15:guide id="9" pos="7378" userDrawn="1">
          <p15:clr>
            <a:srgbClr val="A4A3A4"/>
          </p15:clr>
        </p15:guide>
        <p15:guide id="10" pos="665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A5B"/>
    <a:srgbClr val="00295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07" autoAdjust="0"/>
  </p:normalViewPr>
  <p:slideViewPr>
    <p:cSldViewPr showGuides="1">
      <p:cViewPr varScale="1">
        <p:scale>
          <a:sx n="80" d="100"/>
          <a:sy n="80" d="100"/>
        </p:scale>
        <p:origin x="120" y="690"/>
      </p:cViewPr>
      <p:guideLst>
        <p:guide orient="horz" pos="2160"/>
        <p:guide orient="horz" pos="3884"/>
        <p:guide orient="horz" pos="300"/>
        <p:guide orient="horz" pos="1117"/>
        <p:guide pos="302"/>
        <p:guide pos="7378"/>
        <p:guide pos="66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 smtClean="0"/>
              <a:t>12.2.2024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12.2.2024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FC8AB4-BAF4-4D42-8872-AFDC24CCDD75}" type="datetime1">
              <a:rPr lang="fi-FI" smtClean="0"/>
              <a:t>12.2.2024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E15D4-FA64-420B-9AFA-D27A5DC99D4A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3444F-85E1-4DC9-8EA2-A919F80CF21D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460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174A7B-F398-422A-9274-A7A0A77AE029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54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A6F59-3B3E-4434-8A80-1A363BC70A00}" type="datetime1">
              <a:rPr lang="fi-FI" smtClean="0"/>
              <a:t>12.2.2024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582CA-7D08-4C64-A2BA-A286A40F9810}" type="datetime1">
              <a:rPr lang="fi-FI" smtClean="0"/>
              <a:t>12.2.2024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341A2-48E2-4BFE-BD0D-9B7D2B6441E4}" type="datetime1">
              <a:rPr lang="fi-FI" smtClean="0"/>
              <a:t>12.2.2024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72CC-29C7-4312-AA7D-FC0D130E2651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5881-BBB2-4666-A10D-F4C42740CE29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3183C9-4B92-47A3-9B0C-4F7FFD5778B3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D172078D-D4CF-4F8B-89D4-683D8E317D99}" type="datetime1">
              <a:rPr lang="fi-FI" smtClean="0"/>
              <a:t>12.2.2024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9AA285B-F5FB-48E8-9E8F-9D20CFE3E443}" type="datetime1">
              <a:rPr lang="fi-FI" smtClean="0"/>
              <a:t>12.2.2024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6703-07DF-4528-8F0F-740BB826187F}" type="datetime1">
              <a:rPr lang="fi-FI" smtClean="0"/>
              <a:t>12.2.2024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4B8D-95FF-4589-9B9A-3A6306CC07E9}" type="datetime1">
              <a:rPr lang="fi-FI" smtClean="0"/>
              <a:t>12.2.2024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0EBD-CCAD-42A7-BEF7-F6A4385AEC96}" type="datetime1">
              <a:rPr lang="fi-FI" smtClean="0"/>
              <a:t>12.2.2024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70593-6CFC-4FA8-9168-1F36779AADF9}" type="datetime1">
              <a:rPr lang="fi-FI" smtClean="0"/>
              <a:t>12.2.2024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F5A953-C7A8-4DC0-B83F-3DF5D37EDE88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9941DD-DFFB-4F5E-804F-172516824F1B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60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68543-CE59-49F8-867C-8A3FBAAD7A9F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14E90D-FE23-4FB2-9E95-A78C890E1071}" type="datetime1">
              <a:rPr lang="fi-FI" smtClean="0"/>
              <a:t>12.2.2024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BE958-3B47-436D-8DD1-2D5CAB1F4512}" type="datetime1">
              <a:rPr lang="fi-FI" smtClean="0"/>
              <a:t>12.2.2024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CBC3C4-7E9F-4D5C-9AE6-9858016C1106}" type="datetime1">
              <a:rPr lang="fi-FI" smtClean="0"/>
              <a:t>12.2.2024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03B9F0-AC92-4F95-88F1-368CC87E5C5E}" type="datetime1">
              <a:rPr lang="fi-FI" smtClean="0"/>
              <a:t>12.2.2024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35665-A412-4858-82BF-B092FC41CFF7}" type="datetime1">
              <a:rPr lang="fi-FI" smtClean="0"/>
              <a:t>12.2.2024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990C-8331-4DA1-97FF-1E3F516B1243}" type="datetime1">
              <a:rPr lang="fi-FI" smtClean="0"/>
              <a:t>12.2.2024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1D3040-EC68-41B6-B426-75D972819FB0}" type="datetime1">
              <a:rPr lang="fi-FI" smtClean="0"/>
              <a:t>12.2.2024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562767B-731B-4464-9ABA-9ADF7EB493B6}" type="datetime1">
              <a:rPr lang="fi-FI" smtClean="0"/>
              <a:t>12.2.2024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B2A89-1602-4E9D-8AE2-C3B623ABF8B4}" type="datetime1">
              <a:rPr lang="fi-FI" smtClean="0"/>
              <a:t>12.2.2024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1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BBFBBC-9947-494E-8801-827AD1579B09}" type="datetime1">
              <a:rPr lang="fi-FI" smtClean="0"/>
              <a:t>12.2.2024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dirty="0">
                <a:solidFill>
                  <a:schemeClr val="accent1"/>
                </a:solidFill>
              </a:rPr>
              <a:t>JYU. </a:t>
            </a:r>
            <a:r>
              <a:rPr lang="fi-FI" b="1" dirty="0" err="1"/>
              <a:t>Since</a:t>
            </a:r>
            <a:r>
              <a:rPr lang="fi-FI" b="1" dirty="0"/>
              <a:t> 1863.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tsikon paikkamerkki 1"/>
          <p:cNvSpPr>
            <a:spLocks noGrp="1"/>
          </p:cNvSpPr>
          <p:nvPr>
            <p:ph type="title"/>
          </p:nvPr>
        </p:nvSpPr>
        <p:spPr>
          <a:xfrm>
            <a:off x="609601" y="637578"/>
            <a:ext cx="9824559" cy="101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13" name="Tekstin paikkamerkki 2"/>
          <p:cNvSpPr>
            <a:spLocks noGrp="1"/>
          </p:cNvSpPr>
          <p:nvPr>
            <p:ph idx="1"/>
          </p:nvPr>
        </p:nvSpPr>
        <p:spPr>
          <a:xfrm>
            <a:off x="609600" y="1844699"/>
            <a:ext cx="10972800" cy="4557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Helvetica" pitchFamily="34" charset="0"/>
              </a:defRPr>
            </a:lvl1pPr>
            <a:lvl2pPr>
              <a:defRPr>
                <a:latin typeface="Helvetica" pitchFamily="34" charset="0"/>
              </a:defRPr>
            </a:lvl2pPr>
            <a:lvl3pPr>
              <a:defRPr>
                <a:latin typeface="Helvetica" pitchFamily="34" charset="0"/>
              </a:defRPr>
            </a:lvl3pPr>
            <a:lvl4pPr>
              <a:defRPr>
                <a:latin typeface="Helvetica" pitchFamily="34" charset="0"/>
              </a:defRPr>
            </a:lvl4pPr>
            <a:lvl5pPr>
              <a:defRPr>
                <a:latin typeface="Helvetica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F9D46576-D913-A841-B054-014875DAA31A}" type="datetime1">
              <a:rPr lang="fi-FI" smtClean="0"/>
              <a:t>12.2.2024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9173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435E05-882E-487F-8F92-FA8A4A13627E}" type="datetime1">
              <a:rPr lang="fi-FI" smtClean="0"/>
              <a:t>12.2.2024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5DB4A7-9188-4095-84E1-E1DCB0ECE150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FC9E98-C3B4-4609-BD80-85D9B3F8898B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03AC-00DE-4A76-B195-7695749E5363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09E99790-A5AA-4C9F-86E4-F2AE5C5929B8}" type="datetime1">
              <a:rPr lang="fi-FI" smtClean="0"/>
              <a:t>12.2.2024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31551" y="6877509"/>
            <a:ext cx="15709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jyo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63" r:id="rId7"/>
    <p:sldLayoutId id="2147483651" r:id="rId8"/>
    <p:sldLayoutId id="2147483664" r:id="rId9"/>
    <p:sldLayoutId id="2147483667" r:id="rId10"/>
    <p:sldLayoutId id="2147483665" r:id="rId11"/>
    <p:sldLayoutId id="2147483666" r:id="rId12"/>
    <p:sldLayoutId id="2147483652" r:id="rId13"/>
    <p:sldLayoutId id="2147483653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69" r:id="rId20"/>
    <p:sldLayoutId id="2147483690" r:id="rId21"/>
    <p:sldLayoutId id="2147483691" r:id="rId22"/>
    <p:sldLayoutId id="2147483692" r:id="rId23"/>
    <p:sldLayoutId id="2147483683" r:id="rId24"/>
    <p:sldLayoutId id="2147483682" r:id="rId25"/>
    <p:sldLayoutId id="2147483684" r:id="rId26"/>
    <p:sldLayoutId id="2147483685" r:id="rId27"/>
    <p:sldLayoutId id="2147483679" r:id="rId28"/>
    <p:sldLayoutId id="2147483680" r:id="rId29"/>
    <p:sldLayoutId id="2147483681" r:id="rId30"/>
    <p:sldLayoutId id="2147483654" r:id="rId31"/>
    <p:sldLayoutId id="2147483655" r:id="rId32"/>
    <p:sldLayoutId id="2147483687" r:id="rId33"/>
    <p:sldLayoutId id="2147483689" r:id="rId34"/>
    <p:sldLayoutId id="2147483686" r:id="rId35"/>
    <p:sldLayoutId id="2147483688" r:id="rId36"/>
    <p:sldLayoutId id="2147483693" r:id="rId3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8DF0E-79CC-4AD4-9282-BDA748660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KTKP020: Kasvatus, yhteiskunta ja muutos</a:t>
            </a:r>
            <a:br>
              <a:rPr lang="fi-FI" dirty="0"/>
            </a:br>
            <a:r>
              <a:rPr lang="fi-FI" dirty="0"/>
              <a:t>Opehuone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DCE36-DFEA-49B5-9C94-1C08F4DFC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Opehuone 12.2.2024</a:t>
            </a:r>
          </a:p>
          <a:p>
            <a:r>
              <a:rPr lang="fi-FI" dirty="0"/>
              <a:t>Matti Itkonen / Mikko Hiljanen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BD7A-A09F-4D82-B119-CE3709359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12.2.2024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F42CC-ED38-43FF-9EA2-1EE00D9D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9D064-1A71-4202-B860-A7740089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BE136-38AE-1100-A1E7-39A70E0A6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Jatkakaa työskentelyä pienryhmissä, keskustelkaa ja tehkää päätöksiä esityksestänne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E711D8-E05F-F3CA-81BA-F983F9AAB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200" dirty="0"/>
              <a:t>Mikä teemastanne on olennaista tietää/ymmärtää, jotta siitä voidaan keskustella?</a:t>
            </a:r>
          </a:p>
          <a:p>
            <a:r>
              <a:rPr lang="fi-FI" sz="3200" dirty="0"/>
              <a:t>Millaisilla työtavoilla voitte ilmentää tätä tietoa?</a:t>
            </a:r>
          </a:p>
          <a:p>
            <a:r>
              <a:rPr lang="fi-FI" sz="3200" dirty="0"/>
              <a:t>Millaiset tehtävät/millainen työskentely tukee keskeisen aineksen ymmärtämistä/syventämistä/laajentamista?</a:t>
            </a:r>
          </a:p>
          <a:p>
            <a:r>
              <a:rPr lang="fi-FI" sz="3200" dirty="0"/>
              <a:t>Miten hyödynnätte kirjallisuutta, luentoja, omia kokemuksianne ja muita tähdellisiä seikkoja?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819024B-8357-497B-59B3-64F5815D2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0EF3C0-C637-5CE0-DD46-26C3430B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FAEB58-B8CF-4375-F292-9842D0761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6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C35B1C9-FC45-4514-94A1-5641EA63B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B4A7-9188-4095-84E1-E1DCB0ECE150}" type="datetime1">
              <a:rPr lang="fi-FI" smtClean="0"/>
              <a:t>12.2.2024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17B2C62-4129-4F41-BDDE-E44C39DE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BAC8F12-C615-4812-80C7-26441FA42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EDEDD2B2-7C70-458B-B948-8EE2835AD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9249" y="4156273"/>
            <a:ext cx="4319587" cy="1584176"/>
          </a:xfrm>
        </p:spPr>
        <p:txBody>
          <a:bodyPr/>
          <a:lstStyle/>
          <a:p>
            <a:pPr algn="l" rtl="0" fontAlgn="base"/>
            <a:r>
              <a:rPr lang="fi-FI" b="0" i="0" u="none" strike="noStrike" dirty="0">
                <a:solidFill>
                  <a:srgbClr val="FFFFFF"/>
                </a:solidFill>
                <a:effectLst/>
                <a:latin typeface="Lato" panose="020F0502020204030203" pitchFamily="34" charset="0"/>
              </a:rPr>
              <a:t>Keskustelkaa luennosta: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i-FI" b="0" i="0" u="none" strike="noStrike" dirty="0">
                <a:solidFill>
                  <a:srgbClr val="FFFFFF"/>
                </a:solidFill>
                <a:effectLst/>
                <a:latin typeface="Lato" panose="020F0502020204030203" pitchFamily="34" charset="0"/>
              </a:rPr>
              <a:t>Mitä uutta opitte?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i-FI" b="0" i="0" u="none" strike="noStrike" dirty="0">
                <a:solidFill>
                  <a:srgbClr val="FFFFFF"/>
                </a:solidFill>
                <a:effectLst/>
                <a:latin typeface="Lato" panose="020F0502020204030203" pitchFamily="34" charset="0"/>
              </a:rPr>
              <a:t>Mikä yllätti/kiinnosti?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i-FI" b="0" i="0" u="none" strike="noStrike" dirty="0">
                <a:solidFill>
                  <a:srgbClr val="FFFFFF"/>
                </a:solidFill>
                <a:effectLst/>
                <a:latin typeface="Lato" panose="020F0502020204030203" pitchFamily="34" charset="0"/>
              </a:rPr>
              <a:t>Mitä haluaisitte tuoda koko ryhmän keskusteluun? 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fi-FI" dirty="0"/>
          </a:p>
        </p:txBody>
      </p:sp>
      <p:sp>
        <p:nvSpPr>
          <p:cNvPr id="7" name="Ei sallittu -symboli 6">
            <a:extLst>
              <a:ext uri="{FF2B5EF4-FFF2-40B4-BE49-F238E27FC236}">
                <a16:creationId xmlns:a16="http://schemas.microsoft.com/office/drawing/2014/main" id="{073A0EBC-47F9-A36A-C600-02065DE9EE40}"/>
              </a:ext>
            </a:extLst>
          </p:cNvPr>
          <p:cNvSpPr/>
          <p:nvPr/>
        </p:nvSpPr>
        <p:spPr>
          <a:xfrm>
            <a:off x="6504280" y="1268760"/>
            <a:ext cx="5184576" cy="4896544"/>
          </a:xfrm>
          <a:prstGeom prst="noSmoking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04426FB6-24C3-4CA8-863B-7EC73E93A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1268760"/>
            <a:ext cx="5256213" cy="2879898"/>
          </a:xfrm>
        </p:spPr>
        <p:txBody>
          <a:bodyPr/>
          <a:lstStyle/>
          <a:p>
            <a:r>
              <a:rPr lang="fi-FI" b="1" i="0" u="none" strike="noStrike" dirty="0">
                <a:solidFill>
                  <a:srgbClr val="FFFFFF"/>
                </a:solidFill>
                <a:effectLst/>
                <a:latin typeface="Aleo" panose="020F0802020204030203" pitchFamily="34" charset="0"/>
              </a:rPr>
              <a:t>(Tarkastellaan soveltavasti)</a:t>
            </a:r>
            <a:br>
              <a:rPr lang="fi-FI" b="1" i="0" u="none" strike="noStrike" dirty="0">
                <a:solidFill>
                  <a:srgbClr val="FFFFFF"/>
                </a:solidFill>
                <a:effectLst/>
                <a:latin typeface="Aleo" panose="020F0802020204030203" pitchFamily="34" charset="0"/>
              </a:rPr>
            </a:br>
            <a:r>
              <a:rPr lang="fi-FI" b="1" i="0" u="none" strike="noStrike" dirty="0">
                <a:solidFill>
                  <a:srgbClr val="FFFFFF"/>
                </a:solidFill>
                <a:effectLst/>
                <a:latin typeface="Aleo" panose="020F0802020204030203" pitchFamily="34" charset="0"/>
              </a:rPr>
              <a:t>Suurryhmästä:</a:t>
            </a:r>
            <a:br>
              <a:rPr lang="fi-FI" b="0" i="0" dirty="0">
                <a:solidFill>
                  <a:srgbClr val="000000"/>
                </a:solidFill>
                <a:effectLst/>
                <a:latin typeface="Aleo" panose="020F0802020204030203" pitchFamily="34" charset="0"/>
              </a:rPr>
            </a:br>
            <a:r>
              <a:rPr lang="fi-FI" b="1" i="0" u="none" strike="noStrike" dirty="0">
                <a:solidFill>
                  <a:srgbClr val="FFFFFF"/>
                </a:solidFill>
                <a:effectLst/>
                <a:latin typeface="Aleo" panose="020F0802020204030203" pitchFamily="34" charset="0"/>
              </a:rPr>
              <a:t>Fornaciari: Opettajan yhteiskuntasuhde</a:t>
            </a:r>
            <a:endParaRPr lang="fi-FI" dirty="0"/>
          </a:p>
        </p:txBody>
      </p:sp>
      <p:sp>
        <p:nvSpPr>
          <p:cNvPr id="9" name="Otsikko 4">
            <a:extLst>
              <a:ext uri="{FF2B5EF4-FFF2-40B4-BE49-F238E27FC236}">
                <a16:creationId xmlns:a16="http://schemas.microsoft.com/office/drawing/2014/main" id="{8CDFFC5C-50BC-47E0-B2B4-92FEA9062665}"/>
              </a:ext>
            </a:extLst>
          </p:cNvPr>
          <p:cNvSpPr txBox="1">
            <a:spLocks/>
          </p:cNvSpPr>
          <p:nvPr/>
        </p:nvSpPr>
        <p:spPr>
          <a:xfrm>
            <a:off x="6744072" y="2127920"/>
            <a:ext cx="5256213" cy="20158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spc="-2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>
                <a:solidFill>
                  <a:srgbClr val="FFFFFF"/>
                </a:solidFill>
                <a:latin typeface="Aleo" panose="020F0802020204030203" pitchFamily="34" charset="0"/>
              </a:rPr>
              <a:t>Kotitehtävä</a:t>
            </a:r>
            <a:br>
              <a:rPr lang="fi-FI" b="0" dirty="0">
                <a:solidFill>
                  <a:srgbClr val="000000"/>
                </a:solidFill>
                <a:latin typeface="Aleo" panose="020F0802020204030203" pitchFamily="34" charset="0"/>
              </a:rPr>
            </a:br>
            <a:r>
              <a:rPr lang="fi-FI" b="0" dirty="0" err="1">
                <a:solidFill>
                  <a:srgbClr val="FFFFFF"/>
                </a:solidFill>
                <a:latin typeface="Aleo" panose="020F0802020204030203" pitchFamily="34" charset="0"/>
              </a:rPr>
              <a:t>Lanas</a:t>
            </a:r>
            <a:r>
              <a:rPr lang="fi-FI" b="0" dirty="0">
                <a:solidFill>
                  <a:srgbClr val="FFFFFF"/>
                </a:solidFill>
                <a:latin typeface="Aleo" panose="020F0802020204030203" pitchFamily="34" charset="0"/>
              </a:rPr>
              <a:t> &amp; Kiilakoski, </a:t>
            </a:r>
            <a:r>
              <a:rPr lang="fi-FI" b="0" dirty="0" err="1">
                <a:solidFill>
                  <a:srgbClr val="FFFFFF"/>
                </a:solidFill>
                <a:latin typeface="Aleo" panose="020F0802020204030203" pitchFamily="34" charset="0"/>
              </a:rPr>
              <a:t>Growing</a:t>
            </a:r>
            <a:r>
              <a:rPr lang="fi-FI" b="0" dirty="0">
                <a:solidFill>
                  <a:srgbClr val="FFFFFF"/>
                </a:solidFill>
                <a:latin typeface="Aleo" panose="020F0802020204030203" pitchFamily="34" charset="0"/>
              </a:rPr>
              <a:t> </a:t>
            </a:r>
            <a:r>
              <a:rPr lang="fi-FI" b="0" dirty="0" err="1">
                <a:solidFill>
                  <a:srgbClr val="FFFFFF"/>
                </a:solidFill>
                <a:latin typeface="Aleo" panose="020F0802020204030203" pitchFamily="34" charset="0"/>
              </a:rPr>
              <a:t>pains</a:t>
            </a:r>
            <a:endParaRPr lang="fi-FI" dirty="0"/>
          </a:p>
        </p:txBody>
      </p:sp>
      <p:sp>
        <p:nvSpPr>
          <p:cNvPr id="11" name="Alaotsikko 5">
            <a:extLst>
              <a:ext uri="{FF2B5EF4-FFF2-40B4-BE49-F238E27FC236}">
                <a16:creationId xmlns:a16="http://schemas.microsoft.com/office/drawing/2014/main" id="{1FC662E7-39AB-445A-94A0-A52054647728}"/>
              </a:ext>
            </a:extLst>
          </p:cNvPr>
          <p:cNvSpPr txBox="1">
            <a:spLocks/>
          </p:cNvSpPr>
          <p:nvPr/>
        </p:nvSpPr>
        <p:spPr>
          <a:xfrm>
            <a:off x="6767289" y="4143722"/>
            <a:ext cx="4319587" cy="15841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1800" kern="1200" spc="-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Lato" panose="020F0502020204030203" pitchFamily="34" charset="0"/>
              <a:buNone/>
              <a:defRPr sz="20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fi-FI" dirty="0">
                <a:solidFill>
                  <a:srgbClr val="FFFFFF"/>
                </a:solidFill>
                <a:latin typeface="Lato" panose="020F0502020204030203" pitchFamily="34" charset="0"/>
              </a:rPr>
              <a:t>Keskustelkaa artikkelista:</a:t>
            </a:r>
            <a:r>
              <a:rPr lang="en-US" dirty="0">
                <a:solidFill>
                  <a:srgbClr val="000000"/>
                </a:solidFill>
                <a:latin typeface="Lato" panose="020F0502020204030203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fi-FI" dirty="0">
                <a:solidFill>
                  <a:srgbClr val="FFFFFF"/>
                </a:solidFill>
                <a:latin typeface="Lato" panose="020F0502020204030203" pitchFamily="34" charset="0"/>
              </a:rPr>
              <a:t>Mitä uutta opitte?</a:t>
            </a:r>
            <a:r>
              <a:rPr lang="en-US" dirty="0">
                <a:solidFill>
                  <a:srgbClr val="000000"/>
                </a:solidFill>
                <a:latin typeface="Lato" panose="020F0502020204030203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fi-FI" dirty="0">
                <a:solidFill>
                  <a:srgbClr val="FFFFFF"/>
                </a:solidFill>
                <a:latin typeface="Lato" panose="020F0502020204030203" pitchFamily="34" charset="0"/>
              </a:rPr>
              <a:t>Mikä yllätti/kiinnosti?</a:t>
            </a:r>
            <a:r>
              <a:rPr lang="en-US" dirty="0">
                <a:solidFill>
                  <a:srgbClr val="000000"/>
                </a:solidFill>
                <a:latin typeface="Lato" panose="020F0502020204030203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fi-FI" dirty="0">
                <a:solidFill>
                  <a:srgbClr val="FFFFFF"/>
                </a:solidFill>
                <a:latin typeface="Lato" panose="020F0502020204030203" pitchFamily="34" charset="0"/>
              </a:rPr>
              <a:t>Mitä haluaisitte tuoda koko ryhmän keskusteluun? </a:t>
            </a:r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455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99" y="3526413"/>
            <a:ext cx="11017175" cy="864097"/>
          </a:xfrm>
        </p:spPr>
        <p:txBody>
          <a:bodyPr/>
          <a:lstStyle/>
          <a:p>
            <a:r>
              <a:rPr lang="fi-FI" dirty="0"/>
              <a:t>Mikä tai mitä ovat koulu(</a:t>
            </a:r>
            <a:r>
              <a:rPr lang="fi-FI" dirty="0" err="1"/>
              <a:t>tus</a:t>
            </a:r>
            <a:r>
              <a:rPr lang="fi-FI" dirty="0"/>
              <a:t>) ja kasvatus? Mitä tarkoitusta varten ne ovat olemassa? – Joitakin näkökulmia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12.2.2024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3</a:t>
            </a:fld>
            <a:endParaRPr lang="fi-FI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07368" y="4509120"/>
            <a:ext cx="4032447" cy="1512714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”Ettei Auschwitz enää toistu, on tähdellisin kasvatukselle asetettavista velvoitteista”</a:t>
            </a:r>
          </a:p>
          <a:p>
            <a:pPr marL="0" indent="0">
              <a:buNone/>
            </a:pPr>
            <a:r>
              <a:rPr lang="fi-FI" dirty="0"/>
              <a:t> - Theodor </a:t>
            </a:r>
            <a:r>
              <a:rPr lang="fi-FI" dirty="0" err="1"/>
              <a:t>Adorno</a:t>
            </a:r>
            <a:r>
              <a:rPr lang="fi-FI" dirty="0"/>
              <a:t> </a:t>
            </a: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30" b="36230"/>
          <a:stretch>
            <a:fillRect/>
          </a:stretch>
        </p:blipFill>
        <p:spPr>
          <a:xfrm flipV="1">
            <a:off x="0" y="-215800"/>
            <a:ext cx="12192000" cy="215801"/>
          </a:xfrm>
        </p:spPr>
      </p:pic>
      <p:sp>
        <p:nvSpPr>
          <p:cNvPr id="7" name="TextBox 6"/>
          <p:cNvSpPr txBox="1"/>
          <p:nvPr/>
        </p:nvSpPr>
        <p:spPr>
          <a:xfrm>
            <a:off x="4295800" y="4438204"/>
            <a:ext cx="34563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”Tämän korjaaminen on akuuttia tulevaisuutta ajatellen, ei ainoastaan siksi, että ikäluokat pienenevät, mutta myöskin siksi, että osaamisvaatimukset suomalaisilla työmarkkinoilla koko ajan kasvavat.”</a:t>
            </a:r>
          </a:p>
          <a:p>
            <a:r>
              <a:rPr lang="fi-FI" sz="1400" dirty="0"/>
              <a:t>- Opetusministeri Li Andersson oppivelvollisuuden laajentamisesta syksyllä 2020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32204" y="4422661"/>
            <a:ext cx="3240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”Että oppilaat kärsisivät ja etteivät he vahingossakaan nauttisi elämästään.”</a:t>
            </a:r>
          </a:p>
          <a:p>
            <a:r>
              <a:rPr lang="fi-FI" dirty="0"/>
              <a:t>- </a:t>
            </a:r>
            <a:r>
              <a:rPr lang="fi-FI" sz="1200" dirty="0"/>
              <a:t>Anonyymin vastaus kysymykseen </a:t>
            </a:r>
            <a:r>
              <a:rPr lang="fi-FI" sz="1200" i="1" dirty="0"/>
              <a:t>Miksi koulu on olemassa</a:t>
            </a:r>
            <a:r>
              <a:rPr lang="fi-FI" sz="1200" dirty="0"/>
              <a:t> vastaukset.fi -palvelussa</a:t>
            </a:r>
          </a:p>
        </p:txBody>
      </p:sp>
    </p:spTree>
    <p:extLst>
      <p:ext uri="{BB962C8B-B14F-4D97-AF65-F5344CB8AC3E}">
        <p14:creationId xmlns:p14="http://schemas.microsoft.com/office/powerpoint/2010/main" val="298706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B25386-AC76-461F-BA2C-FBC563C14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260201"/>
            <a:ext cx="10369103" cy="1296591"/>
          </a:xfrm>
        </p:spPr>
        <p:txBody>
          <a:bodyPr/>
          <a:lstStyle/>
          <a:p>
            <a:r>
              <a:rPr lang="fi-FI" b="1" i="0" u="none" strike="noStrike" dirty="0">
                <a:solidFill>
                  <a:srgbClr val="002957"/>
                </a:solidFill>
                <a:effectLst/>
                <a:latin typeface="Aleo" panose="020F0802020204030203" pitchFamily="34" charset="0"/>
              </a:rPr>
              <a:t>Opettaja </a:t>
            </a:r>
            <a:r>
              <a:rPr lang="fi-FI" b="1" i="0" u="none" strike="noStrike" dirty="0" err="1">
                <a:solidFill>
                  <a:srgbClr val="002957"/>
                </a:solidFill>
                <a:effectLst/>
                <a:latin typeface="Aleo" panose="020F0802020204030203" pitchFamily="34" charset="0"/>
              </a:rPr>
              <a:t>transformatiivisena</a:t>
            </a:r>
            <a:r>
              <a:rPr lang="fi-FI" b="1" i="0" u="none" strike="noStrike" dirty="0">
                <a:solidFill>
                  <a:srgbClr val="002957"/>
                </a:solidFill>
                <a:effectLst/>
                <a:latin typeface="Aleo" panose="020F0802020204030203" pitchFamily="34" charset="0"/>
              </a:rPr>
              <a:t> intellektuellina</a:t>
            </a:r>
            <a:r>
              <a:rPr lang="fi-FI" b="0" i="0" dirty="0">
                <a:solidFill>
                  <a:srgbClr val="000000"/>
                </a:solidFill>
                <a:effectLst/>
                <a:latin typeface="Aleo" panose="020F0802020204030203" pitchFamily="34" charset="0"/>
              </a:rPr>
              <a:t>​</a:t>
            </a:r>
            <a:br>
              <a:rPr lang="fi-FI" b="0" i="0" dirty="0">
                <a:solidFill>
                  <a:srgbClr val="000000"/>
                </a:solidFill>
                <a:effectLst/>
                <a:latin typeface="Aleo" panose="020F0802020204030203" pitchFamily="34" charset="0"/>
              </a:rPr>
            </a:br>
            <a:r>
              <a:rPr lang="fi-FI" b="0" i="0" dirty="0">
                <a:solidFill>
                  <a:srgbClr val="000000"/>
                </a:solidFill>
                <a:effectLst/>
                <a:latin typeface="Aleo" panose="020F0802020204030203" pitchFamily="34" charset="0"/>
              </a:rPr>
              <a:t>Transformaatio = muuntaminen, muuntuminen, muunnos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BE6E65-589E-4F69-A2FF-1B989BB05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Transformatiivisen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opettajan päämääränä: 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K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annustaa oppilaitaan yhteiskunnan kriittiseen tarkasteluun, kyseenalaistamiseen ja vaikuttamiseen.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K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annustaa ja rohkaista nuoria uudistamaan ja muuttamaan maailmaa.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Transformatiivisen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oppimisen tavoitteena: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K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riittinen ajattelu, jonka myötä voidaan tunnistaa ja löytää ratkaisuja yhteiskunnallisiin ja yhteisöllisiin 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pulmiin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 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On helppo ajatella koulu osaksi yhteiskuntaa, mutta </a:t>
            </a:r>
            <a:r>
              <a:rPr lang="fi-FI" b="0" i="0" u="none" strike="noStrike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transformatiivinen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opettaja 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näkee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 itsensä moottorina, 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jonka toiminnalla on suuri merkitys tulevaisuudessa yksilöiden </a:t>
            </a:r>
            <a:r>
              <a:rPr lang="fi-FI" b="1" dirty="0">
                <a:solidFill>
                  <a:srgbClr val="000000"/>
                </a:solidFill>
                <a:latin typeface="Lato" panose="020F0502020204030203" pitchFamily="34" charset="0"/>
              </a:rPr>
              <a:t>ja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 eritoten yhteisön kannalta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Koulun tulee olla kiinni ajassa ja sen ilmiöissä eikä jähmettyneissä koulutraditioissa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?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FE983B-DD4B-4F3C-B907-7BFD70ECD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3509B39-2CB7-4E4D-B5AB-7AEF56FB9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A7BCABB-58D8-4700-AAE7-8634180F1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714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6DAB868-3902-8831-5E64-B02B30899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BC3C4-7E9F-4D5C-9AE6-9858016C1106}" type="datetime1">
              <a:rPr lang="fi-FI" smtClean="0"/>
              <a:t>12.2.2024</a:t>
            </a:fld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A4DD4DB-E1EB-1EFA-A75E-3BD39BF86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8EA1492-C1CA-8CE4-AF38-8CC3F58E5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FDD5E05C-08C3-A8E2-8A03-61F336AA1F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 1: Megatrenditehtävän suunnittelu ja valmistelu</a:t>
            </a:r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2356C527-9C10-CE77-6152-2FFA9DE66C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890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r>
              <a:rPr lang="fi-FI" b="1" cap="none" spc="0">
                <a:solidFill>
                  <a:srgbClr val="F1563F"/>
                </a:solidFill>
              </a:rPr>
              <a:t>JYU.</a:t>
            </a:r>
            <a:r>
              <a:rPr lang="fi-FI" b="1" cap="none" spc="0">
                <a:solidFill>
                  <a:prstClr val="white"/>
                </a:solidFill>
              </a:rPr>
              <a:t> Since 1863.</a:t>
            </a:r>
            <a:endParaRPr lang="fi-FI" b="1" cap="none" spc="0" dirty="0">
              <a:solidFill>
                <a:prstClr val="white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81200" y="345211"/>
            <a:ext cx="7543800" cy="1019912"/>
          </a:xfrm>
        </p:spPr>
        <p:txBody>
          <a:bodyPr>
            <a:normAutofit/>
          </a:bodyPr>
          <a:lstStyle/>
          <a:p>
            <a:r>
              <a:rPr lang="fi-FI" sz="2900" dirty="0"/>
              <a:t>Oppimistilanteiden havainnoinnin prosessit </a:t>
            </a:r>
            <a:r>
              <a:rPr lang="fi-FI" sz="2200" b="0" dirty="0">
                <a:solidFill>
                  <a:schemeClr val="tx1"/>
                </a:solidFill>
              </a:rPr>
              <a:t>(</a:t>
            </a:r>
            <a:r>
              <a:rPr lang="fi-FI" sz="2200" b="0" dirty="0" err="1">
                <a:solidFill>
                  <a:schemeClr val="tx1"/>
                </a:solidFill>
              </a:rPr>
              <a:t>teacher</a:t>
            </a:r>
            <a:r>
              <a:rPr lang="fi-FI" sz="2200" b="0" dirty="0">
                <a:solidFill>
                  <a:schemeClr val="tx1"/>
                </a:solidFill>
              </a:rPr>
              <a:t> </a:t>
            </a:r>
            <a:r>
              <a:rPr lang="fi-FI" sz="2200" b="0" dirty="0" err="1">
                <a:solidFill>
                  <a:schemeClr val="tx1"/>
                </a:solidFill>
              </a:rPr>
              <a:t>noticing</a:t>
            </a:r>
            <a:r>
              <a:rPr lang="fi-FI" sz="2200" b="0" dirty="0">
                <a:solidFill>
                  <a:schemeClr val="tx1"/>
                </a:solidFill>
              </a:rPr>
              <a:t>, </a:t>
            </a:r>
            <a:r>
              <a:rPr lang="fi-FI" sz="2200" b="0" dirty="0" err="1">
                <a:solidFill>
                  <a:schemeClr val="tx1"/>
                </a:solidFill>
              </a:rPr>
              <a:t>professional</a:t>
            </a:r>
            <a:r>
              <a:rPr lang="fi-FI" sz="2200" b="0" dirty="0">
                <a:solidFill>
                  <a:schemeClr val="tx1"/>
                </a:solidFill>
              </a:rPr>
              <a:t> vision)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981200" y="1844699"/>
            <a:ext cx="4225636" cy="4557156"/>
          </a:xfrm>
        </p:spPr>
        <p:txBody>
          <a:bodyPr/>
          <a:lstStyle/>
          <a:p>
            <a:pPr marL="0" indent="0">
              <a:buNone/>
            </a:pPr>
            <a:endParaRPr lang="fi-FI" sz="2800" dirty="0"/>
          </a:p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fld id="{4313B751-1C73-F140-8F4C-4EAC8C7B914C}" type="datetime1">
              <a:rPr lang="fi-FI" cap="none" spc="0">
                <a:solidFill>
                  <a:prstClr val="white"/>
                </a:solidFill>
                <a:cs typeface="Helvetica"/>
              </a:rPr>
              <a:pPr defTabSz="457200">
                <a:defRPr/>
              </a:pPr>
              <a:t>12.2.2024</a:t>
            </a:fld>
            <a:endParaRPr lang="fi-FI" cap="none" spc="0" dirty="0">
              <a:solidFill>
                <a:prstClr val="white"/>
              </a:solidFill>
              <a:cs typeface="Helvetic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213976" y="6592889"/>
            <a:ext cx="454025" cy="180975"/>
          </a:xfrm>
        </p:spPr>
        <p:txBody>
          <a:bodyPr/>
          <a:lstStyle/>
          <a:p>
            <a:pPr algn="l" defTabSz="457200">
              <a:defRPr/>
            </a:pPr>
            <a:fld id="{0FE3988A-0109-0B40-965D-9E0ED41EFEE4}" type="slidenum">
              <a:rPr lang="fi-FI" cap="none" spc="0">
                <a:solidFill>
                  <a:prstClr val="white"/>
                </a:solidFill>
                <a:latin typeface="Helvetica"/>
                <a:cs typeface="Helvetica"/>
              </a:rPr>
              <a:pPr algn="l" defTabSz="457200">
                <a:defRPr/>
              </a:pPr>
              <a:t>6</a:t>
            </a:fld>
            <a:endParaRPr lang="fi-FI" cap="none" spc="0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9644" t="43121" r="49983" b="23214"/>
          <a:stretch/>
        </p:blipFill>
        <p:spPr>
          <a:xfrm>
            <a:off x="6568217" y="2164903"/>
            <a:ext cx="3888778" cy="36145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flipH="1">
            <a:off x="1687529" y="1474780"/>
            <a:ext cx="488068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>
              <a:spcAft>
                <a:spcPts val="1200"/>
              </a:spcAft>
              <a:buFontTx/>
              <a:buAutoNum type="arabicPeriod"/>
              <a:defRPr/>
            </a:pPr>
            <a:r>
              <a:rPr lang="fi-F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Havaitseminen</a:t>
            </a:r>
            <a:r>
              <a:rPr lang="fi-FI" sz="19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i-FI" sz="19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opettajan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huomio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kohdistuu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johonkin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vuorovaikutuksen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osaan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esim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oppilaiden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tai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ryhmän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toimintaan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tunnereaktioon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opittavan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asian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ymmärtämiseen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 defTabSz="457200">
              <a:spcAft>
                <a:spcPts val="1200"/>
              </a:spcAft>
              <a:buFontTx/>
              <a:buAutoNum type="arabicPeriod"/>
              <a:defRPr/>
            </a:pPr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Tulkinta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opettaja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tulkitsee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havaitsemiaan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asioita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kokemustensa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tietojensa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ja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oppilaan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ryhmän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tuntemuksen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perusteella</a:t>
            </a:r>
            <a:r>
              <a:rPr lang="en-US" sz="19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defTabSz="457200">
              <a:buFontTx/>
              <a:buAutoNum type="arabicPeriod"/>
              <a:defRPr/>
            </a:pPr>
            <a:r>
              <a:rPr lang="fi-F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Päätöksenteko:</a:t>
            </a:r>
            <a:r>
              <a:rPr lang="fi-FI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1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havaintojensa sisällön ja tekemiensä tulkintojen pohjalta opettaja päätyy johonkin toimintaan</a:t>
            </a:r>
          </a:p>
        </p:txBody>
      </p:sp>
      <p:sp>
        <p:nvSpPr>
          <p:cNvPr id="3" name="Rectangle 2"/>
          <p:cNvSpPr/>
          <p:nvPr/>
        </p:nvSpPr>
        <p:spPr>
          <a:xfrm>
            <a:off x="6420719" y="1475367"/>
            <a:ext cx="418377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PID-malli</a:t>
            </a:r>
          </a:p>
          <a:p>
            <a:r>
              <a:rPr lang="fi-FI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Perception-Interpretation-Decision-making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57316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BE136-38AE-1100-A1E7-39A70E0A6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Keskustelkaa ja tehkää pienryhmänä päätöksiä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E711D8-E05F-F3CA-81BA-F983F9AAB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000" dirty="0"/>
              <a:t>Mikä megatrendissänne on kiinnostavaa koulun ja kasvatuksen näkökulmasta?</a:t>
            </a:r>
          </a:p>
          <a:p>
            <a:r>
              <a:rPr lang="fi-FI" sz="2000" dirty="0"/>
              <a:t>Miten megatrendi näyttäytyy koulussa eri oppiaineiden näkökulmasta? </a:t>
            </a:r>
          </a:p>
          <a:p>
            <a:r>
              <a:rPr lang="fi-FI" sz="2000" dirty="0"/>
              <a:t>Miten megatrendinne koettelee koulun perinteitä (esim. ajattelu-, toimintatapoja, taustaoletuksia)? </a:t>
            </a:r>
          </a:p>
          <a:p>
            <a:r>
              <a:rPr lang="fi-FI" sz="2000" dirty="0"/>
              <a:t>Millaisia muutoksia haluaisitte tuoda kouluun ja kasvatukseen megatrendinne näkökulmasta?</a:t>
            </a:r>
          </a:p>
          <a:p>
            <a:r>
              <a:rPr lang="fi-FI" sz="2000" dirty="0"/>
              <a:t>Millaisen/millaisia alateemoja megatrendistänne löytyy ja mitä valitsette käsittelyyn?</a:t>
            </a:r>
          </a:p>
          <a:p>
            <a:endParaRPr lang="fi-FI" sz="2000" dirty="0"/>
          </a:p>
          <a:p>
            <a:r>
              <a:rPr lang="fi-FI" sz="2000" dirty="0"/>
              <a:t>Pohtikaa myös, miten megatrendinne ilmenee koulun arjessa? Eli mitä empiirisiä havaintoja odotatte näkevänne, kun olette observoimassa koulussa?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819024B-8357-497B-59B3-64F5815D2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12.2.2024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0EF3C0-C637-5CE0-DD46-26C3430B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FAEB58-B8CF-4375-F292-9842D0761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59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285B-F5FB-48E8-9E8F-9D20CFE3E443}" type="datetime1">
              <a:rPr lang="fi-FI" smtClean="0"/>
              <a:t>12.2.2024</a:t>
            </a:fld>
            <a:endParaRPr lang="fi-F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 2: Megatrenditehtävän pedagogiikan hahmottaminen</a:t>
            </a:r>
          </a:p>
        </p:txBody>
      </p:sp>
      <p:sp>
        <p:nvSpPr>
          <p:cNvPr id="8" name="Alaotsikko 7">
            <a:extLst>
              <a:ext uri="{FF2B5EF4-FFF2-40B4-BE49-F238E27FC236}">
                <a16:creationId xmlns:a16="http://schemas.microsoft.com/office/drawing/2014/main" id="{7BDB5EDA-F8B6-9D3C-7510-5FB1E7E068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Miten kukin ryhmä rakentaa oman esityksensä pedagogisesti järkevästi?</a:t>
            </a:r>
          </a:p>
        </p:txBody>
      </p:sp>
    </p:spTree>
    <p:extLst>
      <p:ext uri="{BB962C8B-B14F-4D97-AF65-F5344CB8AC3E}">
        <p14:creationId xmlns:p14="http://schemas.microsoft.com/office/powerpoint/2010/main" val="346738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854" y="3549974"/>
            <a:ext cx="10656886" cy="864097"/>
          </a:xfrm>
        </p:spPr>
        <p:txBody>
          <a:bodyPr/>
          <a:lstStyle/>
          <a:p>
            <a:r>
              <a:rPr lang="fi-FI" dirty="0"/>
              <a:t>Mitä on (yhteiskunnallinen) kasvatus? Miten sitä voidaan toteuttaa? – Yksi ajatus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12.2.2024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9</a:t>
            </a:fld>
            <a:endParaRPr lang="fi-FI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54916" y="4456665"/>
            <a:ext cx="10657135" cy="2413198"/>
          </a:xfrm>
        </p:spPr>
        <p:txBody>
          <a:bodyPr/>
          <a:lstStyle/>
          <a:p>
            <a:r>
              <a:rPr lang="en-US" sz="2000" dirty="0"/>
              <a:t>”As research of political socialization has shown, students not only learn from what they are being taught; they also learn – and often learn more and learn more strongly – from many of the other situations in which they take part.” – </a:t>
            </a:r>
            <a:r>
              <a:rPr lang="en-US" sz="2000" dirty="0" err="1"/>
              <a:t>Gert</a:t>
            </a:r>
            <a:r>
              <a:rPr lang="en-US" sz="2000" dirty="0"/>
              <a:t> </a:t>
            </a:r>
            <a:r>
              <a:rPr lang="en-US" sz="2000" dirty="0" err="1"/>
              <a:t>Biesta</a:t>
            </a:r>
            <a:r>
              <a:rPr lang="en-US" sz="2000" dirty="0"/>
              <a:t> 2006, 124.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25" b="29325"/>
          <a:stretch>
            <a:fillRect/>
          </a:stretch>
        </p:blipFill>
        <p:spPr>
          <a:xfrm flipV="1">
            <a:off x="0" y="-45718"/>
            <a:ext cx="12192000" cy="45719"/>
          </a:xfrm>
        </p:spPr>
      </p:pic>
    </p:spTree>
    <p:extLst>
      <p:ext uri="{BB962C8B-B14F-4D97-AF65-F5344CB8AC3E}">
        <p14:creationId xmlns:p14="http://schemas.microsoft.com/office/powerpoint/2010/main" val="136652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.potx" id="{0DFE65F5-F1E1-403F-8A93-29D28E6C8532}" vid="{5D28690B-7111-41DF-9F1C-51C9F5A3512A}"/>
    </a:ext>
  </a:extLst>
</a:theme>
</file>

<file path=ppt/theme/theme2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45C54CFA5725B41AF833EB2D01900BE" ma:contentTypeVersion="4" ma:contentTypeDescription="Luo uusi asiakirja." ma:contentTypeScope="" ma:versionID="536fa4dcf6ea1075880c38b03665bfe8">
  <xsd:schema xmlns:xsd="http://www.w3.org/2001/XMLSchema" xmlns:xs="http://www.w3.org/2001/XMLSchema" xmlns:p="http://schemas.microsoft.com/office/2006/metadata/properties" xmlns:ns2="5cbd0460-457c-4247-9905-b686aa5705d7" xmlns:ns3="9147fadf-6a35-4d5a-a1a7-6883be85a1de" targetNamespace="http://schemas.microsoft.com/office/2006/metadata/properties" ma:root="true" ma:fieldsID="713bbc98ab85dcc6fad49f28153825c8" ns2:_="" ns3:_="">
    <xsd:import namespace="5cbd0460-457c-4247-9905-b686aa5705d7"/>
    <xsd:import namespace="9147fadf-6a35-4d5a-a1a7-6883be85a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d0460-457c-4247-9905-b686aa5705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7fadf-6a35-4d5a-a1a7-6883be85a1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89B09B-9D17-46BF-B2C8-E0C69391A834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5cbd0460-457c-4247-9905-b686aa5705d7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9147fadf-6a35-4d5a-a1a7-6883be85a1d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4C3DAFB-C11C-4247-B18E-38C4A8B888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d0460-457c-4247-9905-b686aa5705d7"/>
    <ds:schemaRef ds:uri="9147fadf-6a35-4d5a-a1a7-6883be85a1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7995CC4-8745-4097-BE22-528C47C35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2020 JYU Template</Template>
  <TotalTime>118</TotalTime>
  <Words>620</Words>
  <Application>Microsoft Office PowerPoint</Application>
  <PresentationFormat>Laajakuva</PresentationFormat>
  <Paragraphs>81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9" baseType="lpstr">
      <vt:lpstr>Aleo</vt:lpstr>
      <vt:lpstr>Arial</vt:lpstr>
      <vt:lpstr>Calibri</vt:lpstr>
      <vt:lpstr>Helvetica</vt:lpstr>
      <vt:lpstr>Lato</vt:lpstr>
      <vt:lpstr>Lato Black</vt:lpstr>
      <vt:lpstr>Segoe UI</vt:lpstr>
      <vt:lpstr>Wingdings</vt:lpstr>
      <vt:lpstr>JYO</vt:lpstr>
      <vt:lpstr>KTKP020: Kasvatus, yhteiskunta ja muutos Opehuone 3</vt:lpstr>
      <vt:lpstr>(Tarkastellaan soveltavasti) Suurryhmästä: Fornaciari: Opettajan yhteiskuntasuhde</vt:lpstr>
      <vt:lpstr>Mikä tai mitä ovat koulu(tus) ja kasvatus? Mitä tarkoitusta varten ne ovat olemassa? – Joitakin näkökulmia</vt:lpstr>
      <vt:lpstr>Opettaja transformatiivisena intellektuellina​ Transformaatio = muuntaminen, muuntuminen, muunnos</vt:lpstr>
      <vt:lpstr>Osa 1: Megatrenditehtävän suunnittelu ja valmistelu</vt:lpstr>
      <vt:lpstr>Oppimistilanteiden havainnoinnin prosessit (teacher noticing, professional vision)</vt:lpstr>
      <vt:lpstr>Keskustelkaa ja tehkää pienryhmänä päätöksiä</vt:lpstr>
      <vt:lpstr>Osa 2: Megatrenditehtävän pedagogiikan hahmottaminen</vt:lpstr>
      <vt:lpstr>Mitä on (yhteiskunnallinen) kasvatus? Miten sitä voidaan toteuttaa? – Yksi ajatus</vt:lpstr>
      <vt:lpstr>Jatkakaa työskentelyä pienryhmissä, keskustelkaa ja tehkää päätöksiä esityksestänne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KTKP020 – Kasvatus, yhteiskunta ja muutos</dc:title>
  <dc:creator>Hiljanen, Mikko</dc:creator>
  <cp:lastModifiedBy>Matti Itkonen</cp:lastModifiedBy>
  <cp:revision>15</cp:revision>
  <cp:lastPrinted>2023-02-13T08:20:20Z</cp:lastPrinted>
  <dcterms:created xsi:type="dcterms:W3CDTF">2023-02-10T06:56:27Z</dcterms:created>
  <dcterms:modified xsi:type="dcterms:W3CDTF">2024-02-12T08:30:36Z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0x010100445C54CFA5725B41AF833EB2D01900BE</vt:lpwstr>
  </property>
</Properties>
</file>