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3"/>
    <p:restoredTop sz="94643"/>
  </p:normalViewPr>
  <p:slideViewPr>
    <p:cSldViewPr snapToGrid="0" snapToObjects="1">
      <p:cViewPr varScale="1">
        <p:scale>
          <a:sx n="117" d="100"/>
          <a:sy n="117" d="100"/>
        </p:scale>
        <p:origin x="2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3721A1D-519D-5B40-AADC-D2FADF4A73E9}" type="datetimeFigureOut">
              <a:rPr lang="fi-FI" smtClean="0"/>
              <a:t>17.9.2018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E14704C-A763-0742-B729-00EF30DE31F5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66735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21A1D-519D-5B40-AADC-D2FADF4A73E9}" type="datetimeFigureOut">
              <a:rPr lang="fi-FI" smtClean="0"/>
              <a:t>17.9.2018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704C-A763-0742-B729-00EF30DE3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5483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21A1D-519D-5B40-AADC-D2FADF4A73E9}" type="datetimeFigureOut">
              <a:rPr lang="fi-FI" smtClean="0"/>
              <a:t>17.9.2018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704C-A763-0742-B729-00EF30DE3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959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21A1D-519D-5B40-AADC-D2FADF4A73E9}" type="datetimeFigureOut">
              <a:rPr lang="fi-FI" smtClean="0"/>
              <a:t>17.9.2018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704C-A763-0742-B729-00EF30DE3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8699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3721A1D-519D-5B40-AADC-D2FADF4A73E9}" type="datetimeFigureOut">
              <a:rPr lang="fi-FI" smtClean="0"/>
              <a:t>17.9.2018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E14704C-A763-0742-B729-00EF30DE31F5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8256899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21A1D-519D-5B40-AADC-D2FADF4A73E9}" type="datetimeFigureOut">
              <a:rPr lang="fi-FI" smtClean="0"/>
              <a:t>17.9.2018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704C-A763-0742-B729-00EF30DE3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23768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21A1D-519D-5B40-AADC-D2FADF4A73E9}" type="datetimeFigureOut">
              <a:rPr lang="fi-FI" smtClean="0"/>
              <a:t>17.9.2018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704C-A763-0742-B729-00EF30DE3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953664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21A1D-519D-5B40-AADC-D2FADF4A73E9}" type="datetimeFigureOut">
              <a:rPr lang="fi-FI" smtClean="0"/>
              <a:t>17.9.2018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704C-A763-0742-B729-00EF30DE3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8626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21A1D-519D-5B40-AADC-D2FADF4A73E9}" type="datetimeFigureOut">
              <a:rPr lang="fi-FI" smtClean="0"/>
              <a:t>17.9.2018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704C-A763-0742-B729-00EF30DE3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9742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F3721A1D-519D-5B40-AADC-D2FADF4A73E9}" type="datetimeFigureOut">
              <a:rPr lang="fi-FI" smtClean="0"/>
              <a:t>17.9.2018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E14704C-A763-0742-B729-00EF30DE31F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2945465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F3721A1D-519D-5B40-AADC-D2FADF4A73E9}" type="datetimeFigureOut">
              <a:rPr lang="fi-FI" smtClean="0"/>
              <a:t>17.9.2018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E14704C-A763-0742-B729-00EF30DE3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1450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3721A1D-519D-5B40-AADC-D2FADF4A73E9}" type="datetimeFigureOut">
              <a:rPr lang="fi-FI" smtClean="0"/>
              <a:t>17.9.2018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E14704C-A763-0742-B729-00EF30DE31F5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5154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2AD3B9-210E-E54A-A13C-B75DEDDCA4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Kertomuksen vaarat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C76F19B-54D3-4943-9E69-322EBDD39A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fi-FI" sz="1400" dirty="0"/>
              <a:t>lähde: Matias Nurminen &amp; Laura Karttunen</a:t>
            </a:r>
            <a:endParaRPr lang="fi-FI" sz="1400" b="0" dirty="0"/>
          </a:p>
          <a:p>
            <a:pPr fontAlgn="base"/>
            <a:r>
              <a:rPr lang="fi-FI" sz="1400" dirty="0"/>
              <a:t>Virke</a:t>
            </a:r>
            <a:r>
              <a:rPr lang="fi-FI" sz="1400" i="1" dirty="0"/>
              <a:t> 1/2018</a:t>
            </a:r>
            <a:endParaRPr lang="fi-FI" sz="1400" b="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7325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15CFAC-0110-AD4D-AC8D-D8BD136F1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Tyypillinen kertomus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EF0B80-D1B6-6E43-892D-D11B3E32F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51857"/>
            <a:ext cx="10178322" cy="4627735"/>
          </a:xfrm>
        </p:spPr>
        <p:txBody>
          <a:bodyPr>
            <a:noAutofit/>
          </a:bodyPr>
          <a:lstStyle/>
          <a:p>
            <a:r>
              <a:rPr lang="fi-FI" sz="3600" dirty="0"/>
              <a:t>sisältää tavallisesta poikkeavan tai normeja rikkovan sattumuksen tai esteen, joka pyritään ratkaisemaan toimimalla. </a:t>
            </a:r>
          </a:p>
          <a:p>
            <a:r>
              <a:rPr lang="fi-FI" sz="3600" dirty="0"/>
              <a:t>Tapahtumat herättävät kokijassa tunteita kuten pelkoa tai moraalista närkästystä ja siten myös halun kertoa. </a:t>
            </a:r>
          </a:p>
          <a:p>
            <a:r>
              <a:rPr lang="fi-FI" sz="3600" dirty="0"/>
              <a:t>Kertomuksen ydin on tapahtumien merkityksellisyys tunnetasolla.</a:t>
            </a:r>
          </a:p>
        </p:txBody>
      </p:sp>
    </p:spTree>
    <p:extLst>
      <p:ext uri="{BB962C8B-B14F-4D97-AF65-F5344CB8AC3E}">
        <p14:creationId xmlns:p14="http://schemas.microsoft.com/office/powerpoint/2010/main" val="2310120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9D2B37-DA67-8A46-A40F-DDFCC40F9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kertomuksen piirteet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13D5DF-6FA3-9F4C-98E8-A52F388A9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73628"/>
            <a:ext cx="10178322" cy="55081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3200" dirty="0"/>
              <a:t>David Hermanin mukaan </a:t>
            </a:r>
          </a:p>
          <a:p>
            <a:r>
              <a:rPr lang="fi-FI" sz="3200" dirty="0"/>
              <a:t>kertomus kerrotaan jossakin tilanteessa jostakin syystä</a:t>
            </a:r>
          </a:p>
          <a:p>
            <a:r>
              <a:rPr lang="fi-FI" sz="3200" dirty="0"/>
              <a:t>se esittää tapahtumasarjan tai muutoksen</a:t>
            </a:r>
          </a:p>
          <a:p>
            <a:r>
              <a:rPr lang="fi-FI" sz="3200" dirty="0"/>
              <a:t>se luo tarinamaailman, jossa on ihmisiä, esineitä, tiloja jne.</a:t>
            </a:r>
          </a:p>
          <a:p>
            <a:r>
              <a:rPr lang="fi-FI" sz="3200" dirty="0"/>
              <a:t>tässä tarinamaailmassa tapahtuu jotakin tavallisesta poikkeavaa</a:t>
            </a:r>
          </a:p>
          <a:p>
            <a:r>
              <a:rPr lang="fi-FI" sz="3200" dirty="0"/>
              <a:t>kertomus välittää, miltä tuntui kokea nämä tapahtumat </a:t>
            </a:r>
          </a:p>
          <a:p>
            <a:pPr marL="0" indent="0">
              <a:buNone/>
            </a:pPr>
            <a:endParaRPr lang="fi-FI" sz="3200" dirty="0"/>
          </a:p>
          <a:p>
            <a:pPr marL="0" indent="0">
              <a:buNone/>
            </a:pPr>
            <a:r>
              <a:rPr lang="fi-FI" sz="3200" dirty="0"/>
              <a:t>Kertomus pysyttelee ihmisen mittakaavassa ja sen voima perustuu jokapäiväisen esineistön eläytymistä edistävään vaikutukseen.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6377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D7316A-819C-7C48-BFE1-3C1C1724D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yleispätevä vs. yksilöllinen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2078A0-F13F-1443-9BC1-4239FA250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28059"/>
            <a:ext cx="10178322" cy="4420906"/>
          </a:xfrm>
        </p:spPr>
        <p:txBody>
          <a:bodyPr>
            <a:noAutofit/>
          </a:bodyPr>
          <a:lstStyle/>
          <a:p>
            <a:r>
              <a:rPr lang="fi-FI" sz="3200" dirty="0"/>
              <a:t>Tiede pyrkii yleistämään ja abstrahoimaan edustavan otoksen pohjalta; kertomus esittää yksittäisiä kouriintuntuvia tapahtumia.</a:t>
            </a:r>
          </a:p>
          <a:p>
            <a:pPr lvl="1"/>
            <a:r>
              <a:rPr lang="fi-FI" sz="3000" dirty="0"/>
              <a:t>Vertaa esim. ravitsemussuositusten oppikirjakuvausta ja itseoppineen ravitsemusgurun koskettavaa yksilötarinaa tai virallista rokotetiedotusmateriaalia rokotuskriittisiin kauhutarinoihin. </a:t>
            </a:r>
          </a:p>
          <a:p>
            <a:pPr lvl="1"/>
            <a:endParaRPr lang="fi-FI" sz="3000" dirty="0"/>
          </a:p>
          <a:p>
            <a:pPr marL="0" indent="0">
              <a:buNone/>
            </a:pPr>
            <a:r>
              <a:rPr lang="fi-FI" sz="3200" dirty="0"/>
              <a:t>Eronteko yksilöllisen ja yleispätevän välillä on yksi kriittisen lukutaidon ja lähdekritiikin peruspilareista. </a:t>
            </a:r>
          </a:p>
        </p:txBody>
      </p:sp>
    </p:spTree>
    <p:extLst>
      <p:ext uri="{BB962C8B-B14F-4D97-AF65-F5344CB8AC3E}">
        <p14:creationId xmlns:p14="http://schemas.microsoft.com/office/powerpoint/2010/main" val="635354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506925-D004-9044-A0A5-F9E16D590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tarina oman maailmankuvan ja omien aatteiden edistäjänä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9E46D0-F4B1-2647-9F55-5806DA5E4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fi-FI" sz="3200" dirty="0"/>
              <a:t>Kertomuksilla ja samoilla kerronnallisilla strategioilla voi saada aikaan niin hyvää kuin pahaakin.</a:t>
            </a:r>
          </a:p>
          <a:p>
            <a:r>
              <a:rPr lang="fi-FI" sz="3200" dirty="0"/>
              <a:t>Usein tarinoita kerrotaan viihdytysmielessä. </a:t>
            </a:r>
          </a:p>
          <a:p>
            <a:r>
              <a:rPr lang="fi-FI" sz="3200" dirty="0"/>
              <a:t>Kertomusta käytetään myös usein väitteen tueksi: </a:t>
            </a:r>
          </a:p>
          <a:p>
            <a:pPr marL="0" indent="0">
              <a:buNone/>
            </a:pPr>
            <a:r>
              <a:rPr lang="fi-FI" sz="3200" dirty="0"/>
              <a:t>sen tarkoituksena on havainnollistaa tai todistaa yleisempi väite, joka on usein ideologinen ja jolle ei välttämättä löydy minkäänlaista tukea tutkimustiedosta.</a:t>
            </a:r>
          </a:p>
        </p:txBody>
      </p:sp>
    </p:spTree>
    <p:extLst>
      <p:ext uri="{BB962C8B-B14F-4D97-AF65-F5344CB8AC3E}">
        <p14:creationId xmlns:p14="http://schemas.microsoft.com/office/powerpoint/2010/main" val="464942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911600-0E51-0643-94B7-50458167D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371" y="77585"/>
            <a:ext cx="10178322" cy="1492132"/>
          </a:xfrm>
        </p:spPr>
        <p:txBody>
          <a:bodyPr/>
          <a:lstStyle/>
          <a:p>
            <a:r>
              <a:rPr lang="fi-FI" dirty="0"/>
              <a:t>esim. elämäntarina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AE01C4-7831-774A-A4EF-995524301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371" y="1012372"/>
            <a:ext cx="10765971" cy="4497106"/>
          </a:xfrm>
        </p:spPr>
        <p:txBody>
          <a:bodyPr>
            <a:noAutofit/>
          </a:bodyPr>
          <a:lstStyle/>
          <a:p>
            <a:r>
              <a:rPr lang="fi-FI" sz="3200" dirty="0"/>
              <a:t>Henkilön elämässä on käännekohtia, aallonpohjia ja huippuja sekä tärkeitä asioita ja arvoja. </a:t>
            </a:r>
          </a:p>
          <a:p>
            <a:r>
              <a:rPr lang="fi-FI" sz="3200" dirty="0"/>
              <a:t>Hän asemoituu kuvatuissa tapahtumissa sankariksi, uhriksi tai sivustakatsojaksi ja muut ihmiset auttajiksi tai vastustajiksi. </a:t>
            </a:r>
          </a:p>
          <a:p>
            <a:r>
              <a:rPr lang="fi-FI" sz="3200" dirty="0"/>
              <a:t>Elämäntarinat havainnollistavat identiteetin rakentamista. </a:t>
            </a:r>
          </a:p>
          <a:p>
            <a:r>
              <a:rPr lang="fi-FI" sz="3200" dirty="0"/>
              <a:t>Niissä näkyy myös kertomusmuodon tärkeä kyky asettaa rinnakkain mennyt (toimiva) ja nykyinen (kertova) minä: </a:t>
            </a:r>
            <a:r>
              <a:rPr lang="fi-FI" sz="3200" i="1" dirty="0"/>
              <a:t>”Silloin en ymmärtänyt, mutta nyt…”</a:t>
            </a:r>
            <a:r>
              <a:rPr lang="fi-FI" sz="3200" dirty="0"/>
              <a:t> </a:t>
            </a:r>
          </a:p>
          <a:p>
            <a:r>
              <a:rPr lang="fi-FI" sz="3200" dirty="0"/>
              <a:t>Elämäntarina lisää yleisön ymmärrystä ja myötämielisyyttä häntä kohtaan.</a:t>
            </a:r>
          </a:p>
        </p:txBody>
      </p:sp>
    </p:spTree>
    <p:extLst>
      <p:ext uri="{BB962C8B-B14F-4D97-AF65-F5344CB8AC3E}">
        <p14:creationId xmlns:p14="http://schemas.microsoft.com/office/powerpoint/2010/main" val="3005706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18B744-FAAA-E540-B402-66386B63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 yrittäjäsankaritarina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13D380-A543-9F43-82BD-7678593D1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719943"/>
            <a:ext cx="10178322" cy="4159649"/>
          </a:xfrm>
        </p:spPr>
        <p:txBody>
          <a:bodyPr>
            <a:normAutofit/>
          </a:bodyPr>
          <a:lstStyle/>
          <a:p>
            <a:r>
              <a:rPr lang="fi-FI" sz="3200" dirty="0"/>
              <a:t>Kertoo vastoin odotuksia menestyneistä yrittäjistä.</a:t>
            </a:r>
          </a:p>
          <a:p>
            <a:r>
              <a:rPr lang="fi-FI" sz="3200" dirty="0"/>
              <a:t>Lukija myötäelää tai voi haaveilta omasta menestyksestä.</a:t>
            </a:r>
          </a:p>
          <a:p>
            <a:r>
              <a:rPr lang="fi-FI" sz="3200" dirty="0"/>
              <a:t>Usein yksipuolisia: omia tarinoitaan mediassa kertovat yleensä ainoastaan menestyjät</a:t>
            </a:r>
          </a:p>
        </p:txBody>
      </p:sp>
    </p:spTree>
    <p:extLst>
      <p:ext uri="{BB962C8B-B14F-4D97-AF65-F5344CB8AC3E}">
        <p14:creationId xmlns:p14="http://schemas.microsoft.com/office/powerpoint/2010/main" val="3378704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AE1CD4-534B-5141-B3E3-F77ABA5CA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</a:t>
            </a:r>
            <a:br>
              <a:rPr lang="fi-FI" dirty="0"/>
            </a:br>
            <a:r>
              <a:rPr lang="fi-FI" dirty="0"/>
              <a:t>”</a:t>
            </a:r>
            <a:r>
              <a:rPr lang="fi-FI" dirty="0" err="1"/>
              <a:t>mielensäpahoittamiskertomus</a:t>
            </a:r>
            <a:r>
              <a:rPr lang="fi-FI" dirty="0"/>
              <a:t>”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5A7519-CAD5-C146-90DE-DA79A3F17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3200" dirty="0"/>
              <a:t>Kaikki elementit aloituksesta lopetukseen tukevat samaa tulkintaa tai moraalista arvostelmaa tapahtumista.</a:t>
            </a:r>
          </a:p>
          <a:p>
            <a:r>
              <a:rPr lang="fi-FI" sz="3200" dirty="0"/>
              <a:t>Yleisön tehtävä on osallistua kertojan kokemukseen ja yhtyä moraaliseen arviointiin.</a:t>
            </a:r>
          </a:p>
          <a:p>
            <a:r>
              <a:rPr lang="fi-FI" sz="3200" dirty="0"/>
              <a:t>Ihmiset (tarinan kertojat) esittävät kertomuksissa itsensä hyvässä valossa. Varjopuolena on tietenkin toisten ihmisten asettuminen </a:t>
            </a:r>
            <a:r>
              <a:rPr lang="fi-FI" sz="3200"/>
              <a:t>tarinoiden konniksi.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220034816"/>
      </p:ext>
    </p:extLst>
  </p:cSld>
  <p:clrMapOvr>
    <a:masterClrMapping/>
  </p:clrMapOvr>
</p:sld>
</file>

<file path=ppt/theme/theme1.xml><?xml version="1.0" encoding="utf-8"?>
<a:theme xmlns:a="http://schemas.openxmlformats.org/drawingml/2006/main" name="Merkki">
  <a:themeElements>
    <a:clrScheme name="Punainen-oranssi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Merkki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rkki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{5FD452D4-2E33-1146-B525-E29B003E9B69}tf10001071</Template>
  <TotalTime>25</TotalTime>
  <Words>334</Words>
  <Application>Microsoft Macintosh PowerPoint</Application>
  <PresentationFormat>Laajakuva</PresentationFormat>
  <Paragraphs>40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Impact</vt:lpstr>
      <vt:lpstr>Merkki</vt:lpstr>
      <vt:lpstr>Kertomuksen vaarat</vt:lpstr>
      <vt:lpstr>Tyypillinen kertomus</vt:lpstr>
      <vt:lpstr>kertomuksen piirteet</vt:lpstr>
      <vt:lpstr>yleispätevä vs. yksilöllinen</vt:lpstr>
      <vt:lpstr>tarina oman maailmankuvan ja omien aatteiden edistäjänä</vt:lpstr>
      <vt:lpstr>esim. elämäntarina</vt:lpstr>
      <vt:lpstr>esim. yrittäjäsankaritarina</vt:lpstr>
      <vt:lpstr>Esim. ”mielensäpahoittamiskertomus”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Kertomuksen vaarat</dc:title>
  <dc:creator>Minna Artimo</dc:creator>
  <cp:lastModifiedBy>Minna Artimo</cp:lastModifiedBy>
  <cp:revision>4</cp:revision>
  <dcterms:created xsi:type="dcterms:W3CDTF">2018-09-17T10:49:46Z</dcterms:created>
  <dcterms:modified xsi:type="dcterms:W3CDTF">2018-09-17T11:14:57Z</dcterms:modified>
</cp:coreProperties>
</file>