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4"/>
  </p:sldMasterIdLst>
  <p:notesMasterIdLst>
    <p:notesMasterId r:id="rId28"/>
  </p:notesMasterIdLst>
  <p:sldIdLst>
    <p:sldId id="282" r:id="rId5"/>
    <p:sldId id="283" r:id="rId6"/>
    <p:sldId id="310" r:id="rId7"/>
    <p:sldId id="306" r:id="rId8"/>
    <p:sldId id="308" r:id="rId9"/>
    <p:sldId id="311" r:id="rId10"/>
    <p:sldId id="295" r:id="rId11"/>
    <p:sldId id="287" r:id="rId12"/>
    <p:sldId id="258" r:id="rId13"/>
    <p:sldId id="323" r:id="rId14"/>
    <p:sldId id="324" r:id="rId15"/>
    <p:sldId id="330" r:id="rId16"/>
    <p:sldId id="326" r:id="rId17"/>
    <p:sldId id="327" r:id="rId18"/>
    <p:sldId id="328" r:id="rId19"/>
    <p:sldId id="331" r:id="rId20"/>
    <p:sldId id="288" r:id="rId21"/>
    <p:sldId id="296" r:id="rId22"/>
    <p:sldId id="297" r:id="rId23"/>
    <p:sldId id="292" r:id="rId24"/>
    <p:sldId id="313" r:id="rId25"/>
    <p:sldId id="329" r:id="rId26"/>
    <p:sldId id="29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yvaskylan kaupunki" initials="Jk" lastIdx="1" clrIdx="0"/>
  <p:cmAuthor id="1" name="Jarmo.Lyhty" initials="Ja" lastIdx="1" clrIdx="1">
    <p:extLst>
      <p:ext uri="{19B8F6BF-5375-455C-9EA6-DF929625EA0E}">
        <p15:presenceInfo xmlns:p15="http://schemas.microsoft.com/office/powerpoint/2012/main" userId="S::jarmo.lyhty@cygnnet.fi::ad0a9bc0-515a-4757-a4dd-e2fa576998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1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CBCBD6-81CA-90B9-8A91-E2160F17135B}" v="1" dt="2018-09-18T07:52:23.713"/>
    <p1510:client id="{1FCA9580-9421-461A-8EFE-405901A3970F}" v="138" dt="2018-09-19T06:28:55.317"/>
    <p1510:client id="{2BB9F519-FBAD-4BFD-A1CC-0ECCFB3D7130}" v="18" dt="2018-09-19T09:27:59.4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61" autoAdjust="0"/>
    <p:restoredTop sz="93200" autoAdjust="0"/>
  </p:normalViewPr>
  <p:slideViewPr>
    <p:cSldViewPr snapToGrid="0">
      <p:cViewPr varScale="1">
        <p:scale>
          <a:sx n="62" d="100"/>
          <a:sy n="62" d="100"/>
        </p:scale>
        <p:origin x="18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0E5D5-63DC-A749-8345-4DB3DB5201D8}" type="datetimeFigureOut">
              <a:rPr lang="fi-FI"/>
              <a:pPr>
                <a:defRPr/>
              </a:pPr>
              <a:t>6.10.2018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61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cs typeface="Calibri"/>
              </a:rPr>
              <a:t>Kaikk</a:t>
            </a:r>
            <a:r>
              <a:rPr lang="en-US" baseline="0" dirty="0" err="1" smtClean="0">
                <a:cs typeface="Calibri"/>
              </a:rPr>
              <a:t>i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kolme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ovat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yhtä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tärkeitä</a:t>
            </a:r>
            <a:endParaRPr lang="en-US" baseline="0" dirty="0" smtClean="0">
              <a:cs typeface="Calibri"/>
            </a:endParaRPr>
          </a:p>
          <a:p>
            <a:r>
              <a:rPr lang="en-US" baseline="0" dirty="0" err="1" smtClean="0">
                <a:cs typeface="Calibri"/>
              </a:rPr>
              <a:t>Vuosiluokkaistus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voi</a:t>
            </a:r>
            <a:r>
              <a:rPr lang="en-US" baseline="0" dirty="0" smtClean="0">
                <a:cs typeface="Calibri"/>
              </a:rPr>
              <a:t> olla </a:t>
            </a:r>
            <a:r>
              <a:rPr lang="en-US" baseline="0" dirty="0" err="1" smtClean="0">
                <a:cs typeface="Calibri"/>
              </a:rPr>
              <a:t>ihan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eri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kuin</a:t>
            </a:r>
            <a:r>
              <a:rPr lang="en-US" baseline="0" dirty="0" smtClean="0">
                <a:cs typeface="Calibri"/>
              </a:rPr>
              <a:t> </a:t>
            </a:r>
            <a:r>
              <a:rPr lang="en-US" baseline="0" dirty="0" err="1" smtClean="0">
                <a:cs typeface="Calibri"/>
              </a:rPr>
              <a:t>naapurikunnassa</a:t>
            </a:r>
            <a:r>
              <a:rPr lang="en-US" baseline="0" dirty="0" smtClean="0">
                <a:cs typeface="Calibri"/>
              </a:rPr>
              <a:t> tai </a:t>
            </a:r>
            <a:r>
              <a:rPr lang="en-US" baseline="0" dirty="0" err="1" smtClean="0">
                <a:cs typeface="Calibri"/>
              </a:rPr>
              <a:t>oppikirjassa</a:t>
            </a:r>
            <a:endParaRPr lang="en-US" dirty="0" smtClean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80624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5306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174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962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Arviointi</a:t>
            </a:r>
            <a:r>
              <a:rPr lang="en-US">
                <a:cs typeface="Calibri"/>
              </a:rPr>
              <a:t> on </a:t>
            </a:r>
            <a:r>
              <a:rPr lang="en-US" err="1">
                <a:cs typeface="Calibri"/>
              </a:rPr>
              <a:t>jatkuvaa</a:t>
            </a:r>
            <a:r>
              <a:rPr lang="en-US">
                <a:cs typeface="Calibri"/>
              </a:rPr>
              <a:t>.</a:t>
            </a:r>
          </a:p>
          <a:p>
            <a:r>
              <a:rPr lang="en-US" err="1">
                <a:cs typeface="Calibri"/>
              </a:rPr>
              <a:t>Atjonen</a:t>
            </a:r>
            <a:r>
              <a:rPr lang="en-US">
                <a:cs typeface="Calibri"/>
              </a:rPr>
              <a:t> 2007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300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cs typeface="Calibri"/>
              </a:rPr>
              <a:t>Arviointi</a:t>
            </a:r>
            <a:r>
              <a:rPr lang="en-US" dirty="0">
                <a:cs typeface="Calibri"/>
              </a:rPr>
              <a:t> on </a:t>
            </a:r>
            <a:r>
              <a:rPr lang="en-US" dirty="0" err="1">
                <a:cs typeface="Calibri"/>
              </a:rPr>
              <a:t>jatkuvaa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dirty="0" err="1">
                <a:cs typeface="Calibri"/>
              </a:rPr>
              <a:t>Atjonen</a:t>
            </a:r>
            <a:r>
              <a:rPr lang="en-US" dirty="0">
                <a:cs typeface="Calibri"/>
              </a:rPr>
              <a:t> 2007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E0B408-607A-1A43-BB5E-0F0E91DDDEF1}" type="slidenum"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3387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841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030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7869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2614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Työskentelyn taidot</a:t>
            </a:r>
          </a:p>
          <a:p>
            <a:r>
              <a:rPr lang="fi-FI" dirty="0" smtClean="0"/>
              <a:t>Käsitteelliset ja tiedonalakohtaiset</a:t>
            </a:r>
          </a:p>
          <a:p>
            <a:r>
              <a:rPr lang="fi-FI" dirty="0" smtClean="0"/>
              <a:t>Tarkastella tulosta kriittisesti</a:t>
            </a:r>
            <a:r>
              <a:rPr lang="fi-FI" baseline="0" dirty="0" smtClean="0"/>
              <a:t> (yo-koe)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8474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u="sng" dirty="0" smtClean="0"/>
              <a:t>Kasvillisuuskartoitus</a:t>
            </a:r>
          </a:p>
          <a:p>
            <a:pPr marL="171450" indent="-171450">
              <a:buFontTx/>
              <a:buChar char="-"/>
            </a:pPr>
            <a:r>
              <a:rPr lang="fi-FI" dirty="0" smtClean="0"/>
              <a:t>Taulukko:</a:t>
            </a:r>
            <a:r>
              <a:rPr lang="fi-FI" baseline="0" dirty="0" smtClean="0"/>
              <a:t> pohjakerros, kenttäkerros, pensaskerros, puukerros (m</a:t>
            </a:r>
            <a:r>
              <a:rPr lang="fi-FI" baseline="30000" dirty="0" smtClean="0"/>
              <a:t>2</a:t>
            </a:r>
            <a:r>
              <a:rPr lang="fi-FI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fi-FI" baseline="0" dirty="0" smtClean="0"/>
              <a:t>Mitataan puiden korkeutta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849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6619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8877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Mitä tästä pitää kertoa?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302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7667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456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416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1" y="14941"/>
            <a:ext cx="12192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1225176"/>
            <a:ext cx="103632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6.10.2018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963084" y="2434689"/>
            <a:ext cx="103632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09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77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300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93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585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807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98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146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E5C60381-49D5-434A-AF5E-F737E3B5C2CF}" type="datetimeFigureOut">
              <a:rPr lang="fi-FI" smtClean="0"/>
              <a:t>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B4D2AC5-BDCD-44FA-BDC8-B9C3EA25AB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842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opetussuunnitelma/ksops/jyvaskyl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CD637-B9F5-4989-BF1B-296B50D6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j-lt"/>
              </a:rPr>
              <a:t>Opetussuunnitelman </a:t>
            </a:r>
            <a:r>
              <a:rPr lang="fi-FI" b="1" dirty="0" smtClean="0">
                <a:latin typeface="+mj-lt"/>
              </a:rPr>
              <a:t>tavoitteet</a:t>
            </a:r>
            <a:endParaRPr lang="fi-FI" b="1" dirty="0">
              <a:latin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3494AF-8616-4BFE-AE4F-3DFD5072B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800" dirty="0">
                <a:latin typeface="+mj-lt"/>
              </a:rPr>
              <a:t>Pääpaino on opetuksen tavoitteissa.</a:t>
            </a:r>
          </a:p>
          <a:p>
            <a:r>
              <a:rPr lang="fi-FI" sz="2800" dirty="0" smtClean="0">
                <a:latin typeface="+mj-lt"/>
              </a:rPr>
              <a:t>Tavoitteita </a:t>
            </a:r>
            <a:r>
              <a:rPr lang="fi-FI" sz="2800" dirty="0">
                <a:latin typeface="+mj-lt"/>
              </a:rPr>
              <a:t>on </a:t>
            </a:r>
            <a:r>
              <a:rPr lang="fi-FI" sz="2800" dirty="0" smtClean="0">
                <a:latin typeface="+mj-lt"/>
              </a:rPr>
              <a:t>kolmea lajia: </a:t>
            </a:r>
            <a:endParaRPr lang="fi-FI" sz="2800" dirty="0">
              <a:latin typeface="+mj-lt"/>
            </a:endParaRPr>
          </a:p>
          <a:p>
            <a:pPr lvl="1"/>
            <a:r>
              <a:rPr lang="fi-FI" sz="2600" i="1" dirty="0" smtClean="0">
                <a:latin typeface="+mj-lt"/>
              </a:rPr>
              <a:t>merkitystavoitteet </a:t>
            </a:r>
            <a:r>
              <a:rPr lang="fi-FI" sz="2600" i="1" dirty="0">
                <a:latin typeface="+mj-lt"/>
              </a:rPr>
              <a:t>(arvot ja </a:t>
            </a:r>
            <a:r>
              <a:rPr lang="fi-FI" sz="2600" i="1" dirty="0" smtClean="0">
                <a:latin typeface="+mj-lt"/>
              </a:rPr>
              <a:t>asenteet)</a:t>
            </a:r>
          </a:p>
          <a:p>
            <a:pPr lvl="1"/>
            <a:r>
              <a:rPr lang="fi-FI" sz="2600" i="1" dirty="0" smtClean="0">
                <a:latin typeface="+mj-lt"/>
              </a:rPr>
              <a:t>taitotavoitteet</a:t>
            </a:r>
            <a:endParaRPr lang="fi-FI" sz="2600" dirty="0">
              <a:latin typeface="+mj-lt"/>
            </a:endParaRPr>
          </a:p>
          <a:p>
            <a:pPr lvl="1"/>
            <a:r>
              <a:rPr lang="fi-FI" sz="2600" i="1" dirty="0" smtClean="0">
                <a:latin typeface="+mj-lt"/>
              </a:rPr>
              <a:t>tietotavoitteet</a:t>
            </a:r>
            <a:endParaRPr lang="fi-FI" sz="2600" dirty="0">
              <a:latin typeface="+mj-lt"/>
            </a:endParaRPr>
          </a:p>
          <a:p>
            <a:r>
              <a:rPr lang="fi-FI" sz="2800" dirty="0">
                <a:latin typeface="+mj-lt"/>
              </a:rPr>
              <a:t>Tavoitteet on </a:t>
            </a:r>
            <a:r>
              <a:rPr lang="fi-FI" sz="2800" dirty="0" err="1">
                <a:latin typeface="+mj-lt"/>
              </a:rPr>
              <a:t>vuosiluokkaistettu</a:t>
            </a:r>
            <a:r>
              <a:rPr lang="fi-FI" sz="2800" dirty="0">
                <a:latin typeface="+mj-lt"/>
              </a:rPr>
              <a:t> paikallisesti.</a:t>
            </a:r>
          </a:p>
          <a:p>
            <a:r>
              <a:rPr lang="fi-FI" sz="2800" dirty="0">
                <a:latin typeface="+mj-lt"/>
              </a:rPr>
              <a:t>Arviointi suoritetaan tavoitteiden pohjalta. Jokaiseen tavoitteeseen on määritelty sitä koskeva hyvän osaamisen kriteeri.</a:t>
            </a:r>
          </a:p>
        </p:txBody>
      </p:sp>
      <p:sp>
        <p:nvSpPr>
          <p:cNvPr id="4" name="TextBox 3"/>
          <p:cNvSpPr txBox="1"/>
          <p:nvPr/>
        </p:nvSpPr>
        <p:spPr>
          <a:xfrm rot="5400000">
            <a:off x="8374438" y="2921167"/>
            <a:ext cx="6857997" cy="101566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fi-FI" sz="6600" dirty="0" smtClean="0">
                <a:solidFill>
                  <a:schemeClr val="bg1"/>
                </a:solidFill>
              </a:rPr>
              <a:t>tavoitteet</a:t>
            </a:r>
            <a:endParaRPr lang="fi-FI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564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Arvosana tavoitteiden perusteella</a:t>
            </a:r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60865" y="1691321"/>
          <a:ext cx="9939363" cy="485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9909">
                  <a:extLst>
                    <a:ext uri="{9D8B030D-6E8A-4147-A177-3AD203B41FA5}">
                      <a16:colId xmlns:a16="http://schemas.microsoft.com/office/drawing/2014/main" val="374508151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28318815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45346782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83629524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020659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7218375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66306783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329815234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94665351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707059200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812477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5938395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7633598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842324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19879702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7910647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251131286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877204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51553184"/>
                    </a:ext>
                  </a:extLst>
                </a:gridCol>
              </a:tblGrid>
              <a:tr h="725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effectLst/>
                        </a:rPr>
                        <a:t>Tavoite</a:t>
                      </a:r>
                      <a:endParaRPr lang="fi-FI" sz="2400" b="1" dirty="0">
                        <a:effectLst/>
                      </a:endParaRPr>
                    </a:p>
                  </a:txBody>
                  <a:tcPr marL="78065" marR="78065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Arvosanan kahdeksan</a:t>
                      </a:r>
                      <a:r>
                        <a:rPr lang="fi-FI" sz="1600" baseline="0" dirty="0" smtClean="0">
                          <a:effectLst/>
                        </a:rPr>
                        <a:t> osaaminen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707424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T1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835141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T2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992541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T3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10563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>
                          <a:effectLst/>
                        </a:rPr>
                        <a:t>T4</a:t>
                      </a:r>
                      <a:endParaRPr lang="fi-FI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29116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>
                          <a:effectLst/>
                        </a:rPr>
                        <a:t>T5</a:t>
                      </a:r>
                      <a:endParaRPr lang="fi-FI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338572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T6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679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 smtClean="0">
                <a:solidFill>
                  <a:schemeClr val="bg1"/>
                </a:solidFill>
              </a:rPr>
              <a:t>arvosana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61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Arvosana tavoitteiden perusteella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60865" y="1691321"/>
          <a:ext cx="9939363" cy="485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9909">
                  <a:extLst>
                    <a:ext uri="{9D8B030D-6E8A-4147-A177-3AD203B41FA5}">
                      <a16:colId xmlns:a16="http://schemas.microsoft.com/office/drawing/2014/main" val="374508151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28318815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45346782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83629524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020659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7218375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66306783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329815234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94665351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707059200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812477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5938395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7633598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842324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19879702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7910647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251131286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877204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51553184"/>
                    </a:ext>
                  </a:extLst>
                </a:gridCol>
              </a:tblGrid>
              <a:tr h="725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effectLst/>
                        </a:rPr>
                        <a:t>Tavoite</a:t>
                      </a:r>
                      <a:endParaRPr lang="fi-FI" sz="2400" b="1" dirty="0">
                        <a:effectLst/>
                      </a:endParaRPr>
                    </a:p>
                  </a:txBody>
                  <a:tcPr marL="78065" marR="78065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Arvosanan kahdeksan</a:t>
                      </a:r>
                      <a:r>
                        <a:rPr lang="fi-FI" sz="1600" baseline="0" dirty="0" smtClean="0">
                          <a:effectLst/>
                        </a:rPr>
                        <a:t> osaaminen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707424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T1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835141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T2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992541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T3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10563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T4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29116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>
                          <a:effectLst/>
                        </a:rPr>
                        <a:t>T5</a:t>
                      </a:r>
                      <a:endParaRPr lang="fi-FI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338572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T6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679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 smtClean="0">
                <a:solidFill>
                  <a:schemeClr val="bg1"/>
                </a:solidFill>
              </a:rPr>
              <a:t>arvosana</a:t>
            </a:r>
            <a:endParaRPr lang="fi-FI" sz="54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-708471" y="3583928"/>
            <a:ext cx="2714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7. </a:t>
            </a:r>
            <a:r>
              <a:rPr lang="fi-FI" sz="2400" dirty="0"/>
              <a:t>l</a:t>
            </a:r>
            <a:r>
              <a:rPr lang="fi-FI" sz="2400" dirty="0" smtClean="0"/>
              <a:t>uokan tavoitteita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37154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Arvosana tavoitteiden perusteella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60865" y="1691321"/>
          <a:ext cx="9939363" cy="485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9909">
                  <a:extLst>
                    <a:ext uri="{9D8B030D-6E8A-4147-A177-3AD203B41FA5}">
                      <a16:colId xmlns:a16="http://schemas.microsoft.com/office/drawing/2014/main" val="374508151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28318815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45346782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83629524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020659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7218375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66306783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329815234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94665351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707059200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812477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5938395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7633598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842324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19879702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7910647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251131286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877204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51553184"/>
                    </a:ext>
                  </a:extLst>
                </a:gridCol>
              </a:tblGrid>
              <a:tr h="725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effectLst/>
                        </a:rPr>
                        <a:t>Tavoite</a:t>
                      </a:r>
                      <a:endParaRPr lang="fi-FI" sz="2400" b="1" dirty="0">
                        <a:effectLst/>
                      </a:endParaRPr>
                    </a:p>
                  </a:txBody>
                  <a:tcPr marL="78065" marR="78065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Arvosanan kahdeksan</a:t>
                      </a:r>
                      <a:r>
                        <a:rPr lang="fi-FI" sz="1600" baseline="0" dirty="0" smtClean="0">
                          <a:effectLst/>
                        </a:rPr>
                        <a:t> osaaminen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707424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T1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835141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T2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992541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T3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10563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T4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29116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>
                          <a:effectLst/>
                        </a:rPr>
                        <a:t>T5</a:t>
                      </a:r>
                      <a:endParaRPr lang="fi-FI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338572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T6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679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 smtClean="0">
                <a:solidFill>
                  <a:schemeClr val="bg1"/>
                </a:solidFill>
              </a:rPr>
              <a:t>arvosana</a:t>
            </a:r>
            <a:endParaRPr lang="fi-FI" sz="5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12013" y="2457449"/>
            <a:ext cx="1848018" cy="68825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i-FI" sz="2000" dirty="0" smtClean="0"/>
              <a:t>Hyvä osaaminen </a:t>
            </a:r>
            <a:br>
              <a:rPr lang="fi-FI" sz="2000" dirty="0" smtClean="0"/>
            </a:br>
            <a:r>
              <a:rPr lang="fi-FI" sz="2000" dirty="0" smtClean="0"/>
              <a:t>7. luokalla</a:t>
            </a:r>
            <a:endParaRPr lang="fi-FI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6110" y="3814760"/>
            <a:ext cx="1829345" cy="68825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i-FI" sz="2000" dirty="0" smtClean="0"/>
              <a:t>Hyvä osaaminen </a:t>
            </a:r>
            <a:br>
              <a:rPr lang="fi-FI" sz="2000" dirty="0" smtClean="0"/>
            </a:br>
            <a:r>
              <a:rPr lang="fi-FI" sz="2000" dirty="0" smtClean="0"/>
              <a:t>7. luokalla</a:t>
            </a:r>
            <a:endParaRPr lang="fi-FI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503558" y="4511222"/>
            <a:ext cx="2000656" cy="68825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i-FI" sz="2000" dirty="0" smtClean="0"/>
              <a:t>Hyvä osaaminen </a:t>
            </a:r>
            <a:br>
              <a:rPr lang="fi-FI" sz="2000" dirty="0" smtClean="0"/>
            </a:br>
            <a:r>
              <a:rPr lang="fi-FI" sz="2000" dirty="0" smtClean="0"/>
              <a:t>7. luokalla</a:t>
            </a:r>
            <a:endParaRPr lang="fi-FI" sz="20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708471" y="3583928"/>
            <a:ext cx="2714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7. </a:t>
            </a:r>
            <a:r>
              <a:rPr lang="fi-FI" sz="2400" dirty="0"/>
              <a:t>l</a:t>
            </a:r>
            <a:r>
              <a:rPr lang="fi-FI" sz="2400" dirty="0" smtClean="0"/>
              <a:t>uokan tavoitteita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816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Näyttöjen suunnittelu</a:t>
            </a:r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198763"/>
              </p:ext>
            </p:extLst>
          </p:nvPr>
        </p:nvGraphicFramePr>
        <p:xfrm>
          <a:off x="960865" y="1691321"/>
          <a:ext cx="9939363" cy="485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9909">
                  <a:extLst>
                    <a:ext uri="{9D8B030D-6E8A-4147-A177-3AD203B41FA5}">
                      <a16:colId xmlns:a16="http://schemas.microsoft.com/office/drawing/2014/main" val="374508151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28318815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45346782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83629524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020659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7218375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66306783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329815234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94665351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707059200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812477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5938395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7633598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842324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19879702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7910647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251131286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877204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51553184"/>
                    </a:ext>
                  </a:extLst>
                </a:gridCol>
              </a:tblGrid>
              <a:tr h="725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effectLst/>
                        </a:rPr>
                        <a:t>Tavoite</a:t>
                      </a:r>
                      <a:endParaRPr lang="fi-FI" sz="2400" b="1" dirty="0">
                        <a:effectLst/>
                      </a:endParaRPr>
                    </a:p>
                  </a:txBody>
                  <a:tcPr marL="78065" marR="78065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Arvosanan kahdeksan</a:t>
                      </a:r>
                      <a:r>
                        <a:rPr lang="fi-FI" sz="1600" baseline="0" dirty="0" smtClean="0">
                          <a:effectLst/>
                        </a:rPr>
                        <a:t> osaaminen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707424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T1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835141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T2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992541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T3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10563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T4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29116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>
                          <a:effectLst/>
                        </a:rPr>
                        <a:t>T5</a:t>
                      </a:r>
                      <a:endParaRPr lang="fi-FI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338572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T6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679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 smtClean="0">
                <a:solidFill>
                  <a:schemeClr val="bg1"/>
                </a:solidFill>
              </a:rPr>
              <a:t>arvosana</a:t>
            </a:r>
            <a:endParaRPr lang="fi-FI" sz="5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12013" y="2457449"/>
            <a:ext cx="1848018" cy="68825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i-FI" sz="2000" dirty="0" smtClean="0"/>
              <a:t>Hyvä osaaminen </a:t>
            </a:r>
            <a:br>
              <a:rPr lang="fi-FI" sz="2000" dirty="0" smtClean="0"/>
            </a:br>
            <a:r>
              <a:rPr lang="fi-FI" sz="2000" dirty="0" smtClean="0"/>
              <a:t>7. luokalla</a:t>
            </a:r>
            <a:endParaRPr lang="fi-FI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6110" y="3814760"/>
            <a:ext cx="1829345" cy="68825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i-FI" sz="2000" dirty="0" smtClean="0"/>
              <a:t>Hyvä osaaminen </a:t>
            </a:r>
            <a:br>
              <a:rPr lang="fi-FI" sz="2000" dirty="0" smtClean="0"/>
            </a:br>
            <a:r>
              <a:rPr lang="fi-FI" sz="2000" dirty="0" smtClean="0"/>
              <a:t>7. luokalla</a:t>
            </a:r>
            <a:endParaRPr lang="fi-FI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503558" y="4511222"/>
            <a:ext cx="2000656" cy="68825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i-FI" sz="2000" dirty="0" smtClean="0"/>
              <a:t>Hyvä osaaminen </a:t>
            </a:r>
            <a:br>
              <a:rPr lang="fi-FI" sz="2000" dirty="0" smtClean="0"/>
            </a:br>
            <a:r>
              <a:rPr lang="fi-FI" sz="2000" dirty="0" smtClean="0"/>
              <a:t>7. luokalla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344995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Näyttöjen suunnittelu</a:t>
            </a:r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723889"/>
              </p:ext>
            </p:extLst>
          </p:nvPr>
        </p:nvGraphicFramePr>
        <p:xfrm>
          <a:off x="960865" y="1691321"/>
          <a:ext cx="9939363" cy="485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9909">
                  <a:extLst>
                    <a:ext uri="{9D8B030D-6E8A-4147-A177-3AD203B41FA5}">
                      <a16:colId xmlns:a16="http://schemas.microsoft.com/office/drawing/2014/main" val="374508151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28318815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45346782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83629524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020659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7218375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66306783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329815234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94665351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707059200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812477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5938395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7633598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842324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19879702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7910647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251131286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877204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51553184"/>
                    </a:ext>
                  </a:extLst>
                </a:gridCol>
              </a:tblGrid>
              <a:tr h="725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effectLst/>
                        </a:rPr>
                        <a:t>Tavoite</a:t>
                      </a:r>
                      <a:endParaRPr lang="fi-FI" sz="2400" b="1" dirty="0">
                        <a:effectLst/>
                      </a:endParaRPr>
                    </a:p>
                  </a:txBody>
                  <a:tcPr marL="78065" marR="78065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Arvosanan kahdeksan</a:t>
                      </a:r>
                      <a:r>
                        <a:rPr lang="fi-FI" sz="1600" baseline="0" dirty="0" smtClean="0">
                          <a:effectLst/>
                        </a:rPr>
                        <a:t> osaaminen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707424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T1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835141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T2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992541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T3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10563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T4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Testi 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Tutkimus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Tutkimus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29116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>
                          <a:effectLst/>
                        </a:rPr>
                        <a:t>T5</a:t>
                      </a:r>
                      <a:endParaRPr lang="fi-FI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338572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T6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679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 smtClean="0">
                <a:solidFill>
                  <a:schemeClr val="bg1"/>
                </a:solidFill>
              </a:rPr>
              <a:t>arvosana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43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Oppilaan näytöt</a:t>
            </a:r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592859"/>
              </p:ext>
            </p:extLst>
          </p:nvPr>
        </p:nvGraphicFramePr>
        <p:xfrm>
          <a:off x="960865" y="1691321"/>
          <a:ext cx="9939363" cy="4855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9909">
                  <a:extLst>
                    <a:ext uri="{9D8B030D-6E8A-4147-A177-3AD203B41FA5}">
                      <a16:colId xmlns:a16="http://schemas.microsoft.com/office/drawing/2014/main" val="374508151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28318815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45346782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83629524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020659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57218375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66306783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3329815234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946653513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707059200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812477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5938395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76335981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8423244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19879702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879106477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251131286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1687720418"/>
                    </a:ext>
                  </a:extLst>
                </a:gridCol>
                <a:gridCol w="473303">
                  <a:extLst>
                    <a:ext uri="{9D8B030D-6E8A-4147-A177-3AD203B41FA5}">
                      <a16:colId xmlns:a16="http://schemas.microsoft.com/office/drawing/2014/main" val="2151553184"/>
                    </a:ext>
                  </a:extLst>
                </a:gridCol>
              </a:tblGrid>
              <a:tr h="725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effectLst/>
                        </a:rPr>
                        <a:t>Tavoite</a:t>
                      </a:r>
                      <a:endParaRPr lang="fi-FI" sz="2400" b="1" dirty="0">
                        <a:effectLst/>
                      </a:endParaRPr>
                    </a:p>
                  </a:txBody>
                  <a:tcPr marL="78065" marR="78065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Arvosanan kahdeksan</a:t>
                      </a:r>
                      <a:r>
                        <a:rPr lang="fi-FI" sz="1600" baseline="0" dirty="0" smtClean="0">
                          <a:effectLst/>
                        </a:rPr>
                        <a:t> osaaminen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707424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T1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Havain-nointi</a:t>
                      </a: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835141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T2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992541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T3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Koe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210563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T4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Testi 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Testi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Tutkimus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Tutkimus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Tutkimus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Tutkimus</a:t>
                      </a: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29116"/>
                  </a:ext>
                </a:extLst>
              </a:tr>
              <a:tr h="663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>
                          <a:effectLst/>
                        </a:rPr>
                        <a:t>T5</a:t>
                      </a:r>
                      <a:endParaRPr lang="fi-FI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2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338572"/>
                  </a:ext>
                </a:extLst>
              </a:tr>
              <a:tr h="6939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2000" b="1" dirty="0">
                          <a:effectLst/>
                        </a:rPr>
                        <a:t>T6</a:t>
                      </a:r>
                      <a:endParaRPr lang="fi-FI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8065" marR="7806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1679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 smtClean="0">
                <a:solidFill>
                  <a:schemeClr val="bg1"/>
                </a:solidFill>
              </a:rPr>
              <a:t>arvosana</a:t>
            </a:r>
            <a:endParaRPr lang="fi-FI" sz="5400" dirty="0">
              <a:solidFill>
                <a:schemeClr val="bg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277588" y="1319487"/>
            <a:ext cx="2481943" cy="125284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Osaaminen alle 8</a:t>
            </a:r>
            <a:endParaRPr lang="fi-FI" dirty="0"/>
          </a:p>
        </p:txBody>
      </p:sp>
      <p:sp>
        <p:nvSpPr>
          <p:cNvPr id="7" name="Down Arrow 6"/>
          <p:cNvSpPr/>
          <p:nvPr/>
        </p:nvSpPr>
        <p:spPr>
          <a:xfrm>
            <a:off x="6108192" y="2759567"/>
            <a:ext cx="2481943" cy="125284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Osaaminen yli 8</a:t>
            </a:r>
            <a:endParaRPr lang="fi-FI" dirty="0"/>
          </a:p>
        </p:txBody>
      </p:sp>
      <p:sp>
        <p:nvSpPr>
          <p:cNvPr id="10" name="Up Arrow 9"/>
          <p:cNvSpPr/>
          <p:nvPr/>
        </p:nvSpPr>
        <p:spPr>
          <a:xfrm>
            <a:off x="4689574" y="5080658"/>
            <a:ext cx="2481943" cy="1252846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Osaaminen yli 8</a:t>
            </a:r>
            <a:endParaRPr lang="fi-FI" dirty="0"/>
          </a:p>
        </p:txBody>
      </p:sp>
      <p:sp>
        <p:nvSpPr>
          <p:cNvPr id="11" name="Rounded Rectangle 10"/>
          <p:cNvSpPr/>
          <p:nvPr/>
        </p:nvSpPr>
        <p:spPr>
          <a:xfrm>
            <a:off x="9025247" y="5476502"/>
            <a:ext cx="2021585" cy="125284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Arvosana </a:t>
            </a:r>
          </a:p>
          <a:p>
            <a:pPr algn="ctr"/>
            <a:r>
              <a:rPr lang="fi-FI" dirty="0" smtClean="0"/>
              <a:t>todistukseen 8(?)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862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 smtClean="0">
                <a:solidFill>
                  <a:schemeClr val="bg1"/>
                </a:solidFill>
              </a:rPr>
              <a:t>keskustelu</a:t>
            </a:r>
            <a:endParaRPr lang="fi-FI" sz="5400" dirty="0">
              <a:solidFill>
                <a:schemeClr val="bg1"/>
              </a:solidFill>
            </a:endParaRP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561FA8B2-D5C6-4C46-9D11-08BE3CED7A5F}"/>
              </a:ext>
            </a:extLst>
          </p:cNvPr>
          <p:cNvSpPr txBox="1">
            <a:spLocks/>
          </p:cNvSpPr>
          <p:nvPr/>
        </p:nvSpPr>
        <p:spPr>
          <a:xfrm>
            <a:off x="1031358" y="2326724"/>
            <a:ext cx="9307033" cy="162534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i-FI" dirty="0" smtClean="0"/>
              <a:t>Mitä ajatuksia</a:t>
            </a:r>
            <a:r>
              <a:rPr lang="fi-FI" dirty="0" smtClean="0"/>
              <a:t>? </a:t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92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1FA8B2-D5C6-4C46-9D11-08BE3CED7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358" y="2326724"/>
            <a:ext cx="9307033" cy="769189"/>
          </a:xfrm>
        </p:spPr>
        <p:txBody>
          <a:bodyPr>
            <a:noAutofit/>
          </a:bodyPr>
          <a:lstStyle/>
          <a:p>
            <a:r>
              <a:rPr lang="fi-FI" dirty="0">
                <a:latin typeface="+mj-lt"/>
              </a:rPr>
              <a:t>Formatiivinen ja summatiivinen arviointi</a:t>
            </a:r>
          </a:p>
        </p:txBody>
      </p:sp>
      <p:sp>
        <p:nvSpPr>
          <p:cNvPr id="3" name="TextBox 2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a</a:t>
            </a:r>
            <a:r>
              <a:rPr lang="fi-FI" sz="5400" dirty="0" smtClean="0">
                <a:solidFill>
                  <a:schemeClr val="bg1"/>
                </a:solidFill>
              </a:rPr>
              <a:t>rvioinnin merkitys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8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Formatiivinen arviointi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Clr>
                <a:srgbClr val="6F6F74"/>
              </a:buClr>
              <a:buNone/>
            </a:pPr>
            <a:r>
              <a:rPr lang="fi-FI" sz="2800" dirty="0" err="1">
                <a:solidFill>
                  <a:srgbClr val="000000"/>
                </a:solidFill>
              </a:rPr>
              <a:t>Assessment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>
                <a:solidFill>
                  <a:srgbClr val="000000"/>
                </a:solidFill>
              </a:rPr>
              <a:t>for</a:t>
            </a:r>
            <a:r>
              <a:rPr lang="fi-FI" sz="2800" dirty="0">
                <a:solidFill>
                  <a:srgbClr val="000000"/>
                </a:solidFill>
              </a:rPr>
              <a:t> Learning, oppimisen arviointi</a:t>
            </a:r>
            <a:br>
              <a:rPr lang="fi-FI" sz="2800" dirty="0">
                <a:solidFill>
                  <a:srgbClr val="000000"/>
                </a:solidFill>
              </a:rPr>
            </a:br>
            <a:r>
              <a:rPr lang="fi-FI" sz="2800" dirty="0">
                <a:solidFill>
                  <a:srgbClr val="000000"/>
                </a:solidFill>
              </a:rPr>
              <a:t/>
            </a:r>
            <a:br>
              <a:rPr lang="fi-FI" sz="2800" dirty="0">
                <a:solidFill>
                  <a:srgbClr val="000000"/>
                </a:solidFill>
              </a:rPr>
            </a:br>
            <a:r>
              <a:rPr lang="fi-FI" sz="3200" dirty="0">
                <a:solidFill>
                  <a:srgbClr val="000000"/>
                </a:solidFill>
              </a:rPr>
              <a:t>”</a:t>
            </a:r>
            <a:r>
              <a:rPr lang="fi-FI" sz="2800" dirty="0">
                <a:solidFill>
                  <a:srgbClr val="000000"/>
                </a:solidFill>
              </a:rPr>
              <a:t>Palaute</a:t>
            </a:r>
            <a:r>
              <a:rPr lang="fi-FI" sz="3200" dirty="0">
                <a:solidFill>
                  <a:srgbClr val="000000"/>
                </a:solidFill>
              </a:rPr>
              <a:t>”</a:t>
            </a:r>
            <a:br>
              <a:rPr lang="fi-FI" sz="3200" dirty="0">
                <a:solidFill>
                  <a:srgbClr val="000000"/>
                </a:solidFill>
              </a:rPr>
            </a:br>
            <a:r>
              <a:rPr lang="fi-FI" sz="3200" dirty="0">
                <a:solidFill>
                  <a:srgbClr val="000000"/>
                </a:solidFill>
              </a:rPr>
              <a:t/>
            </a:r>
            <a:br>
              <a:rPr lang="fi-FI" sz="3200" dirty="0">
                <a:solidFill>
                  <a:srgbClr val="000000"/>
                </a:solidFill>
              </a:rPr>
            </a:br>
            <a:r>
              <a:rPr lang="fi-FI" sz="2800" i="1" dirty="0" smtClean="0">
                <a:solidFill>
                  <a:srgbClr val="000000"/>
                </a:solidFill>
              </a:rPr>
              <a:t>Formatiivisen </a:t>
            </a:r>
            <a:r>
              <a:rPr lang="fi-FI" sz="2800" i="1" dirty="0">
                <a:solidFill>
                  <a:srgbClr val="000000"/>
                </a:solidFill>
              </a:rPr>
              <a:t>arvioinnin tehtävänä on antaa sekä oppilaalle että opettajalle tietoa oppimisprosessin aikana siitä, miten oppilas edistyy.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a</a:t>
            </a:r>
            <a:r>
              <a:rPr lang="fi-FI" sz="5400" dirty="0" smtClean="0">
                <a:solidFill>
                  <a:schemeClr val="bg1"/>
                </a:solidFill>
              </a:rPr>
              <a:t>rvioinnin merkitys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07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Summatiivinen </a:t>
            </a:r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fi-FI" sz="2800" spc="0" dirty="0" err="1">
                <a:solidFill>
                  <a:srgbClr val="000000"/>
                </a:solidFill>
                <a:cs typeface="Segoe UI"/>
              </a:rPr>
              <a:t>Assessment</a:t>
            </a:r>
            <a:r>
              <a:rPr lang="fi-FI" sz="2800" spc="0" dirty="0">
                <a:solidFill>
                  <a:srgbClr val="000000"/>
                </a:solidFill>
                <a:cs typeface="Segoe UI"/>
              </a:rPr>
              <a:t> </a:t>
            </a:r>
            <a:r>
              <a:rPr lang="fi-FI" sz="2800" b="1" spc="0" dirty="0">
                <a:solidFill>
                  <a:srgbClr val="000000"/>
                </a:solidFill>
                <a:cs typeface="Segoe UI"/>
              </a:rPr>
              <a:t>of</a:t>
            </a:r>
            <a:r>
              <a:rPr lang="fi-FI" sz="2800" spc="0" dirty="0">
                <a:solidFill>
                  <a:srgbClr val="000000"/>
                </a:solidFill>
                <a:cs typeface="Segoe UI"/>
              </a:rPr>
              <a:t> Learning, osaamisen arviointi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US" sz="2800" spc="0" dirty="0">
              <a:solidFill>
                <a:srgbClr val="000000"/>
              </a:solidFill>
              <a:ea typeface="ＭＳ Ｐゴシック"/>
              <a:cs typeface="Segoe UI"/>
            </a:endParaRP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fi-FI" sz="2800" i="1" spc="0" dirty="0" smtClean="0">
                <a:solidFill>
                  <a:srgbClr val="000000"/>
                </a:solidFill>
                <a:cs typeface="Segoe UI"/>
              </a:rPr>
              <a:t>Summatiivisella</a:t>
            </a:r>
            <a:r>
              <a:rPr lang="fi-FI" sz="2800" i="1" spc="0" dirty="0">
                <a:solidFill>
                  <a:srgbClr val="000000"/>
                </a:solidFill>
                <a:cs typeface="Segoe UI"/>
              </a:rPr>
              <a:t> arvioinnilla kootaan jälkeenpäin (esim. opintokokonaisuuden jälkeen) tietoa siitä, miten asetetut tavoitteet on saavutettu.</a:t>
            </a:r>
            <a:r>
              <a:rPr lang="fi-FI" sz="2800" spc="0" dirty="0">
                <a:solidFill>
                  <a:srgbClr val="000000"/>
                </a:solidFill>
                <a:cs typeface="Segoe UI"/>
              </a:rPr>
              <a:t>​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xtBox 3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a</a:t>
            </a:r>
            <a:r>
              <a:rPr lang="fi-FI" sz="5400" dirty="0" smtClean="0">
                <a:solidFill>
                  <a:schemeClr val="bg1"/>
                </a:solidFill>
              </a:rPr>
              <a:t>rvioinnin merkitys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1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CD637-B9F5-4989-BF1B-296B50D65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j-lt"/>
              </a:rPr>
              <a:t>Opetussuunnitelman </a:t>
            </a:r>
            <a:r>
              <a:rPr lang="fi-FI" b="1" dirty="0" smtClean="0">
                <a:latin typeface="+mj-lt"/>
              </a:rPr>
              <a:t>sisällöt</a:t>
            </a:r>
            <a:endParaRPr lang="fi-FI" b="1" dirty="0">
              <a:latin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3494AF-8616-4BFE-AE4F-3DFD5072B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>
                <a:latin typeface="+mj-lt"/>
              </a:rPr>
              <a:t>Sisällöt ovat materiaalia, jonka parissa tavoitteita harjoitellaan. </a:t>
            </a:r>
          </a:p>
          <a:p>
            <a:r>
              <a:rPr lang="fi-FI" sz="2800" dirty="0">
                <a:latin typeface="+mj-lt"/>
              </a:rPr>
              <a:t>Sisällöt on </a:t>
            </a:r>
            <a:r>
              <a:rPr lang="fi-FI" sz="2800" dirty="0" err="1">
                <a:latin typeface="+mj-lt"/>
              </a:rPr>
              <a:t>vuosiluokkaistettu</a:t>
            </a:r>
            <a:r>
              <a:rPr lang="fi-FI" sz="2800" dirty="0">
                <a:latin typeface="+mj-lt"/>
              </a:rPr>
              <a:t> paikallisesti. </a:t>
            </a:r>
          </a:p>
          <a:p>
            <a:pPr marL="457200" lvl="1" indent="0">
              <a:buNone/>
            </a:pPr>
            <a:r>
              <a:rPr lang="fi-FI" sz="2400" dirty="0">
                <a:latin typeface="+mj-lt"/>
              </a:rPr>
              <a:t>Jyväskylä: </a:t>
            </a:r>
            <a:r>
              <a:rPr lang="fi-FI" sz="2400" dirty="0">
                <a:latin typeface="+mj-lt"/>
                <a:hlinkClick r:id="rId3"/>
              </a:rPr>
              <a:t>https://peda.net/opetussuunnitelma/ksops/jyvaskyla</a:t>
            </a:r>
            <a:r>
              <a:rPr lang="fi-FI" sz="2400" dirty="0">
                <a:latin typeface="+mj-lt"/>
              </a:rPr>
              <a:t> </a:t>
            </a:r>
          </a:p>
          <a:p>
            <a:endParaRPr lang="fi-FI" sz="2800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 rot="5400000">
            <a:off x="8374438" y="2921167"/>
            <a:ext cx="6857997" cy="1015663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6600" dirty="0" smtClean="0">
                <a:solidFill>
                  <a:schemeClr val="bg1"/>
                </a:solidFill>
              </a:rPr>
              <a:t>sisällöt</a:t>
            </a:r>
            <a:endParaRPr lang="fi-FI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11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1FA8B2-D5C6-4C46-9D11-08BE3CED7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783" y="274639"/>
            <a:ext cx="8229600" cy="769189"/>
          </a:xfrm>
        </p:spPr>
        <p:txBody>
          <a:bodyPr/>
          <a:lstStyle/>
          <a:p>
            <a:pPr algn="l"/>
            <a:r>
              <a:rPr lang="fi-FI" sz="3600" dirty="0"/>
              <a:t>Formatiivinen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079" y="3983300"/>
            <a:ext cx="6866799" cy="272882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8253" y="485286"/>
            <a:ext cx="5568029" cy="2264178"/>
          </a:xfrm>
          <a:prstGeom prst="rect">
            <a:avLst/>
          </a:prstGeom>
        </p:spPr>
      </p:pic>
      <p:sp>
        <p:nvSpPr>
          <p:cNvPr id="8" name="Otsikko 1">
            <a:extLst>
              <a:ext uri="{FF2B5EF4-FFF2-40B4-BE49-F238E27FC236}">
                <a16:creationId xmlns:a16="http://schemas.microsoft.com/office/drawing/2014/main" id="{561FA8B2-D5C6-4C46-9D11-08BE3CED7A5F}"/>
              </a:ext>
            </a:extLst>
          </p:cNvPr>
          <p:cNvSpPr txBox="1">
            <a:spLocks/>
          </p:cNvSpPr>
          <p:nvPr/>
        </p:nvSpPr>
        <p:spPr>
          <a:xfrm>
            <a:off x="960783" y="3214111"/>
            <a:ext cx="8229600" cy="7691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600" dirty="0" smtClean="0"/>
              <a:t>Summatiivinen</a:t>
            </a:r>
            <a:endParaRPr lang="fi-FI" sz="3600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a</a:t>
            </a:r>
            <a:r>
              <a:rPr lang="fi-FI" sz="5400" dirty="0" smtClean="0">
                <a:solidFill>
                  <a:schemeClr val="bg1"/>
                </a:solidFill>
              </a:rPr>
              <a:t>rvioinnin merkitys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20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/>
          <p:cNvSpPr/>
          <p:nvPr/>
        </p:nvSpPr>
        <p:spPr>
          <a:xfrm>
            <a:off x="3609474" y="368968"/>
            <a:ext cx="7283115" cy="5971097"/>
          </a:xfrm>
          <a:custGeom>
            <a:avLst/>
            <a:gdLst>
              <a:gd name="connsiteX0" fmla="*/ 7283115 w 7283115"/>
              <a:gd name="connsiteY0" fmla="*/ 48127 h 6128085"/>
              <a:gd name="connsiteX1" fmla="*/ 7283115 w 7283115"/>
              <a:gd name="connsiteY1" fmla="*/ 6128085 h 6128085"/>
              <a:gd name="connsiteX2" fmla="*/ 0 w 7283115"/>
              <a:gd name="connsiteY2" fmla="*/ 6128085 h 6128085"/>
              <a:gd name="connsiteX3" fmla="*/ 0 w 7283115"/>
              <a:gd name="connsiteY3" fmla="*/ 5277853 h 6128085"/>
              <a:gd name="connsiteX4" fmla="*/ 4106779 w 7283115"/>
              <a:gd name="connsiteY4" fmla="*/ 5277853 h 6128085"/>
              <a:gd name="connsiteX5" fmla="*/ 4106779 w 7283115"/>
              <a:gd name="connsiteY5" fmla="*/ 2149643 h 6128085"/>
              <a:gd name="connsiteX6" fmla="*/ 16042 w 7283115"/>
              <a:gd name="connsiteY6" fmla="*/ 2149643 h 6128085"/>
              <a:gd name="connsiteX7" fmla="*/ 16042 w 7283115"/>
              <a:gd name="connsiteY7" fmla="*/ 1315453 h 6128085"/>
              <a:gd name="connsiteX8" fmla="*/ 3785937 w 7283115"/>
              <a:gd name="connsiteY8" fmla="*/ 1315453 h 6128085"/>
              <a:gd name="connsiteX9" fmla="*/ 3785937 w 7283115"/>
              <a:gd name="connsiteY9" fmla="*/ 0 h 6128085"/>
              <a:gd name="connsiteX10" fmla="*/ 7283115 w 7283115"/>
              <a:gd name="connsiteY10" fmla="*/ 0 h 6128085"/>
              <a:gd name="connsiteX11" fmla="*/ 7283115 w 7283115"/>
              <a:gd name="connsiteY11" fmla="*/ 721895 h 612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283115" h="6128085">
                <a:moveTo>
                  <a:pt x="7283115" y="48127"/>
                </a:moveTo>
                <a:lnTo>
                  <a:pt x="7283115" y="6128085"/>
                </a:lnTo>
                <a:lnTo>
                  <a:pt x="0" y="6128085"/>
                </a:lnTo>
                <a:lnTo>
                  <a:pt x="0" y="5277853"/>
                </a:lnTo>
                <a:lnTo>
                  <a:pt x="4106779" y="5277853"/>
                </a:lnTo>
                <a:lnTo>
                  <a:pt x="4106779" y="2149643"/>
                </a:lnTo>
                <a:lnTo>
                  <a:pt x="16042" y="2149643"/>
                </a:lnTo>
                <a:lnTo>
                  <a:pt x="16042" y="1315453"/>
                </a:lnTo>
                <a:lnTo>
                  <a:pt x="3785937" y="1315453"/>
                </a:lnTo>
                <a:lnTo>
                  <a:pt x="3785937" y="0"/>
                </a:lnTo>
                <a:lnTo>
                  <a:pt x="7283115" y="0"/>
                </a:lnTo>
                <a:lnTo>
                  <a:pt x="7283115" y="721895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Freeform 1"/>
          <p:cNvSpPr/>
          <p:nvPr/>
        </p:nvSpPr>
        <p:spPr>
          <a:xfrm>
            <a:off x="3485153" y="368968"/>
            <a:ext cx="7191828" cy="6270746"/>
          </a:xfrm>
          <a:custGeom>
            <a:avLst/>
            <a:gdLst>
              <a:gd name="connsiteX0" fmla="*/ 3113314 w 7191828"/>
              <a:gd name="connsiteY0" fmla="*/ 0 h 5994400"/>
              <a:gd name="connsiteX1" fmla="*/ 0 w 7191828"/>
              <a:gd name="connsiteY1" fmla="*/ 0 h 5994400"/>
              <a:gd name="connsiteX2" fmla="*/ 0 w 7191828"/>
              <a:gd name="connsiteY2" fmla="*/ 5994400 h 5994400"/>
              <a:gd name="connsiteX3" fmla="*/ 181428 w 7191828"/>
              <a:gd name="connsiteY3" fmla="*/ 5987143 h 5994400"/>
              <a:gd name="connsiteX4" fmla="*/ 7191828 w 7191828"/>
              <a:gd name="connsiteY4" fmla="*/ 5987143 h 5994400"/>
              <a:gd name="connsiteX5" fmla="*/ 7191828 w 7191828"/>
              <a:gd name="connsiteY5" fmla="*/ 2735943 h 5994400"/>
              <a:gd name="connsiteX6" fmla="*/ 3338285 w 7191828"/>
              <a:gd name="connsiteY6" fmla="*/ 2735943 h 5994400"/>
              <a:gd name="connsiteX7" fmla="*/ 3338285 w 7191828"/>
              <a:gd name="connsiteY7" fmla="*/ 0 h 5994400"/>
              <a:gd name="connsiteX8" fmla="*/ 2823028 w 7191828"/>
              <a:gd name="connsiteY8" fmla="*/ 0 h 599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91828" h="5994400">
                <a:moveTo>
                  <a:pt x="3113314" y="0"/>
                </a:moveTo>
                <a:lnTo>
                  <a:pt x="0" y="0"/>
                </a:lnTo>
                <a:lnTo>
                  <a:pt x="0" y="5994400"/>
                </a:lnTo>
                <a:cubicBezTo>
                  <a:pt x="60472" y="5991880"/>
                  <a:pt x="120904" y="5987143"/>
                  <a:pt x="181428" y="5987143"/>
                </a:cubicBezTo>
                <a:lnTo>
                  <a:pt x="7191828" y="5987143"/>
                </a:lnTo>
                <a:lnTo>
                  <a:pt x="7191828" y="2735943"/>
                </a:lnTo>
                <a:lnTo>
                  <a:pt x="3338285" y="2735943"/>
                </a:lnTo>
                <a:lnTo>
                  <a:pt x="3338285" y="0"/>
                </a:lnTo>
                <a:lnTo>
                  <a:pt x="2823028" y="0"/>
                </a:lnTo>
              </a:path>
            </a:pathLst>
          </a:custGeom>
          <a:solidFill>
            <a:srgbClr val="EDF1E7">
              <a:alpha val="18824"/>
            </a:srgbClr>
          </a:solidFill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6" name="Group 15"/>
          <p:cNvGrpSpPr/>
          <p:nvPr/>
        </p:nvGrpSpPr>
        <p:grpSpPr>
          <a:xfrm>
            <a:off x="569903" y="1080644"/>
            <a:ext cx="1349406" cy="5421603"/>
            <a:chOff x="1523999" y="1104349"/>
            <a:chExt cx="901149" cy="3020667"/>
          </a:xfrm>
        </p:grpSpPr>
        <p:sp>
          <p:nvSpPr>
            <p:cNvPr id="3" name="TextBox 2"/>
            <p:cNvSpPr txBox="1"/>
            <p:nvPr/>
          </p:nvSpPr>
          <p:spPr>
            <a:xfrm>
              <a:off x="1524001" y="1104349"/>
              <a:ext cx="901147" cy="668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a	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524000" y="1530628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b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23999" y="1956907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c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23999" y="2387844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d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524001" y="2809465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e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24000" y="3235744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x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23999" y="3662023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f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125231" y="1081096"/>
            <a:ext cx="1312756" cy="5057196"/>
            <a:chOff x="2661468" y="962605"/>
            <a:chExt cx="1064596" cy="2814680"/>
          </a:xfrm>
        </p:grpSpPr>
        <p:sp>
          <p:nvSpPr>
            <p:cNvPr id="17" name="TextBox 16"/>
            <p:cNvSpPr txBox="1"/>
            <p:nvPr/>
          </p:nvSpPr>
          <p:spPr>
            <a:xfrm>
              <a:off x="2663682" y="962605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1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63682" y="1379568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3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63682" y="1813783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7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63682" y="2239639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4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663682" y="2648399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3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663682" y="3096588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8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661468" y="3520336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1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24487" y="405269"/>
            <a:ext cx="1077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Sisältö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125231" y="404970"/>
            <a:ext cx="1225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Tavoite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625552" y="418641"/>
            <a:ext cx="3210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Formatiivinen arviointi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480211" y="418641"/>
            <a:ext cx="3375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Summatiivinen arviointi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8268968" y="3401002"/>
            <a:ext cx="2455179" cy="2336143"/>
            <a:chOff x="7631013" y="3220249"/>
            <a:chExt cx="1804535" cy="2336143"/>
          </a:xfrm>
        </p:grpSpPr>
        <p:sp>
          <p:nvSpPr>
            <p:cNvPr id="43" name="TextBox 42"/>
            <p:cNvSpPr txBox="1"/>
            <p:nvPr/>
          </p:nvSpPr>
          <p:spPr>
            <a:xfrm>
              <a:off x="7631013" y="3220249"/>
              <a:ext cx="16366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</a:t>
              </a: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irjallinen koe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631013" y="4725395"/>
              <a:ext cx="18045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2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</a:t>
              </a: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2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rojektin tuotos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717329" y="1830263"/>
            <a:ext cx="4973251" cy="4308029"/>
            <a:chOff x="3136439" y="1654816"/>
            <a:chExt cx="3707064" cy="4308029"/>
          </a:xfrm>
        </p:grpSpPr>
        <p:sp>
          <p:nvSpPr>
            <p:cNvPr id="31" name="TextBox 30"/>
            <p:cNvSpPr txBox="1"/>
            <p:nvPr/>
          </p:nvSpPr>
          <p:spPr>
            <a:xfrm>
              <a:off x="3136439" y="1654816"/>
              <a:ext cx="163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sähköinen testi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36439" y="2449882"/>
              <a:ext cx="163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itsearviointi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51422" y="3190356"/>
              <a:ext cx="2924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tutkimustyön vertaisarviointi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217779" y="3919434"/>
              <a:ext cx="36257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i-FI" sz="2400" dirty="0">
                  <a:solidFill>
                    <a:schemeClr val="accent3">
                      <a:lumMod val="50000"/>
                    </a:schemeClr>
                  </a:solidFill>
                  <a:latin typeface="Calibri" panose="020F0502020204030204"/>
                </a:rPr>
                <a:t>k</a:t>
              </a:r>
              <a:r>
                <a:rPr lang="fi-FI" sz="2400" dirty="0" smtClean="0">
                  <a:solidFill>
                    <a:schemeClr val="accent3">
                      <a:lumMod val="50000"/>
                    </a:schemeClr>
                  </a:solidFill>
                  <a:latin typeface="Calibri" panose="020F0502020204030204"/>
                </a:rPr>
                <a:t>okeen palautuskeskustelu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217779" y="5501180"/>
              <a:ext cx="13848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itsearviointi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a</a:t>
            </a:r>
            <a:r>
              <a:rPr lang="fi-FI" sz="5400" dirty="0" smtClean="0">
                <a:solidFill>
                  <a:schemeClr val="bg1"/>
                </a:solidFill>
              </a:rPr>
              <a:t>rvioinnin merkitys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35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/>
          <p:cNvSpPr/>
          <p:nvPr/>
        </p:nvSpPr>
        <p:spPr>
          <a:xfrm>
            <a:off x="3609474" y="368968"/>
            <a:ext cx="7283115" cy="5971097"/>
          </a:xfrm>
          <a:custGeom>
            <a:avLst/>
            <a:gdLst>
              <a:gd name="connsiteX0" fmla="*/ 7283115 w 7283115"/>
              <a:gd name="connsiteY0" fmla="*/ 48127 h 6128085"/>
              <a:gd name="connsiteX1" fmla="*/ 7283115 w 7283115"/>
              <a:gd name="connsiteY1" fmla="*/ 6128085 h 6128085"/>
              <a:gd name="connsiteX2" fmla="*/ 0 w 7283115"/>
              <a:gd name="connsiteY2" fmla="*/ 6128085 h 6128085"/>
              <a:gd name="connsiteX3" fmla="*/ 0 w 7283115"/>
              <a:gd name="connsiteY3" fmla="*/ 5277853 h 6128085"/>
              <a:gd name="connsiteX4" fmla="*/ 4106779 w 7283115"/>
              <a:gd name="connsiteY4" fmla="*/ 5277853 h 6128085"/>
              <a:gd name="connsiteX5" fmla="*/ 4106779 w 7283115"/>
              <a:gd name="connsiteY5" fmla="*/ 2149643 h 6128085"/>
              <a:gd name="connsiteX6" fmla="*/ 16042 w 7283115"/>
              <a:gd name="connsiteY6" fmla="*/ 2149643 h 6128085"/>
              <a:gd name="connsiteX7" fmla="*/ 16042 w 7283115"/>
              <a:gd name="connsiteY7" fmla="*/ 1315453 h 6128085"/>
              <a:gd name="connsiteX8" fmla="*/ 3785937 w 7283115"/>
              <a:gd name="connsiteY8" fmla="*/ 1315453 h 6128085"/>
              <a:gd name="connsiteX9" fmla="*/ 3785937 w 7283115"/>
              <a:gd name="connsiteY9" fmla="*/ 0 h 6128085"/>
              <a:gd name="connsiteX10" fmla="*/ 7283115 w 7283115"/>
              <a:gd name="connsiteY10" fmla="*/ 0 h 6128085"/>
              <a:gd name="connsiteX11" fmla="*/ 7283115 w 7283115"/>
              <a:gd name="connsiteY11" fmla="*/ 721895 h 6128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283115" h="6128085">
                <a:moveTo>
                  <a:pt x="7283115" y="48127"/>
                </a:moveTo>
                <a:lnTo>
                  <a:pt x="7283115" y="6128085"/>
                </a:lnTo>
                <a:lnTo>
                  <a:pt x="0" y="6128085"/>
                </a:lnTo>
                <a:lnTo>
                  <a:pt x="0" y="5277853"/>
                </a:lnTo>
                <a:lnTo>
                  <a:pt x="4106779" y="5277853"/>
                </a:lnTo>
                <a:lnTo>
                  <a:pt x="4106779" y="2149643"/>
                </a:lnTo>
                <a:lnTo>
                  <a:pt x="16042" y="2149643"/>
                </a:lnTo>
                <a:lnTo>
                  <a:pt x="16042" y="1315453"/>
                </a:lnTo>
                <a:lnTo>
                  <a:pt x="3785937" y="1315453"/>
                </a:lnTo>
                <a:lnTo>
                  <a:pt x="3785937" y="0"/>
                </a:lnTo>
                <a:lnTo>
                  <a:pt x="7283115" y="0"/>
                </a:lnTo>
                <a:lnTo>
                  <a:pt x="7283115" y="721895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6" name="Group 15"/>
          <p:cNvGrpSpPr/>
          <p:nvPr/>
        </p:nvGrpSpPr>
        <p:grpSpPr>
          <a:xfrm>
            <a:off x="569903" y="1080644"/>
            <a:ext cx="1349406" cy="5421603"/>
            <a:chOff x="1523999" y="1104349"/>
            <a:chExt cx="901149" cy="3020667"/>
          </a:xfrm>
        </p:grpSpPr>
        <p:sp>
          <p:nvSpPr>
            <p:cNvPr id="3" name="TextBox 2"/>
            <p:cNvSpPr txBox="1"/>
            <p:nvPr/>
          </p:nvSpPr>
          <p:spPr>
            <a:xfrm>
              <a:off x="1524001" y="1104349"/>
              <a:ext cx="901147" cy="668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a	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524000" y="1530628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b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23999" y="1956907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c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23999" y="2387844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d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524001" y="2809465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e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24000" y="3235744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x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23999" y="3662023"/>
              <a:ext cx="901147" cy="462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Sisältö f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125231" y="1081096"/>
            <a:ext cx="1312756" cy="5057196"/>
            <a:chOff x="2661468" y="962605"/>
            <a:chExt cx="1064596" cy="2814680"/>
          </a:xfrm>
        </p:grpSpPr>
        <p:sp>
          <p:nvSpPr>
            <p:cNvPr id="17" name="TextBox 16"/>
            <p:cNvSpPr txBox="1"/>
            <p:nvPr/>
          </p:nvSpPr>
          <p:spPr>
            <a:xfrm>
              <a:off x="2663682" y="962605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1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63682" y="1379568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3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63682" y="1813783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7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63682" y="2239639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4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663682" y="2648399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3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663682" y="3096588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8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661468" y="3520336"/>
              <a:ext cx="1062382" cy="256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Tavoite 1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24487" y="405269"/>
            <a:ext cx="1077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Sisältö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125231" y="404970"/>
            <a:ext cx="1225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Tavoite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625552" y="418641"/>
            <a:ext cx="3210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Formatiivinen arviointi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480211" y="418641"/>
            <a:ext cx="3375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Summatiivinen arviointi</a:t>
            </a:r>
            <a:endParaRPr kumimoji="0" lang="fi-FI" sz="24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268968" y="3401002"/>
            <a:ext cx="22267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</a:t>
            </a: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irjallinen koe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268968" y="4906148"/>
            <a:ext cx="24551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rojektin tuotos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717329" y="1830263"/>
            <a:ext cx="4973251" cy="4308029"/>
            <a:chOff x="3136439" y="1654816"/>
            <a:chExt cx="3707064" cy="4308029"/>
          </a:xfrm>
        </p:grpSpPr>
        <p:sp>
          <p:nvSpPr>
            <p:cNvPr id="31" name="TextBox 30"/>
            <p:cNvSpPr txBox="1"/>
            <p:nvPr/>
          </p:nvSpPr>
          <p:spPr>
            <a:xfrm>
              <a:off x="3136439" y="1654816"/>
              <a:ext cx="163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sähköinen testi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36439" y="2449882"/>
              <a:ext cx="1636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itsearviointi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51422" y="3190356"/>
              <a:ext cx="2924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tutkimustyön vertaisarviointi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217779" y="3919434"/>
              <a:ext cx="36257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i-FI" sz="2400" dirty="0">
                  <a:solidFill>
                    <a:schemeClr val="accent3">
                      <a:lumMod val="50000"/>
                    </a:schemeClr>
                  </a:solidFill>
                  <a:latin typeface="Calibri" panose="020F0502020204030204"/>
                </a:rPr>
                <a:t>k</a:t>
              </a:r>
              <a:r>
                <a:rPr lang="fi-FI" sz="2400" dirty="0" smtClean="0">
                  <a:solidFill>
                    <a:schemeClr val="accent3">
                      <a:lumMod val="50000"/>
                    </a:schemeClr>
                  </a:solidFill>
                  <a:latin typeface="Calibri" panose="020F0502020204030204"/>
                </a:rPr>
                <a:t>okeen palautuskeskustelu</a:t>
              </a:r>
              <a:endPara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217779" y="5501180"/>
              <a:ext cx="13848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itsearviointi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a</a:t>
            </a:r>
            <a:r>
              <a:rPr lang="fi-FI" sz="5400" dirty="0" smtClean="0">
                <a:solidFill>
                  <a:schemeClr val="bg1"/>
                </a:solidFill>
              </a:rPr>
              <a:t>rvioinnin merkitys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65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70" accel="50000">
                                          <p:stCondLst>
                                            <p:cond delay="273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733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67">
                                          <p:stCondLst>
                                            <p:cond delay="2733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70" accel="50000">
                                          <p:stCondLst>
                                            <p:cond delay="273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39">
                                          <p:stCondLst>
                                            <p:cond delay="93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249" decel="50000">
                                          <p:stCondLst>
                                            <p:cond delay="96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Arvioinnin merkitys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Clr>
                <a:srgbClr val="6F6F74"/>
              </a:buClr>
            </a:pPr>
            <a:r>
              <a:rPr lang="fi-FI" sz="2800" dirty="0">
                <a:solidFill>
                  <a:srgbClr val="000000"/>
                </a:solidFill>
              </a:rPr>
              <a:t>Arviointi on </a:t>
            </a:r>
            <a:r>
              <a:rPr lang="fi-FI" sz="2800" b="1" dirty="0">
                <a:solidFill>
                  <a:srgbClr val="000000"/>
                </a:solidFill>
              </a:rPr>
              <a:t>oppimista</a:t>
            </a:r>
            <a:r>
              <a:rPr lang="fi-FI" sz="2800" dirty="0">
                <a:solidFill>
                  <a:srgbClr val="000000"/>
                </a:solidFill>
              </a:rPr>
              <a:t> edistävää ja tukevaa toimintaa</a:t>
            </a:r>
          </a:p>
          <a:p>
            <a:pPr lvl="0">
              <a:buClr>
                <a:srgbClr val="6F6F74"/>
              </a:buClr>
            </a:pPr>
            <a:r>
              <a:rPr lang="fi-FI" sz="2800" dirty="0">
                <a:solidFill>
                  <a:srgbClr val="000000"/>
                </a:solidFill>
              </a:rPr>
              <a:t>Arviointi tekee </a:t>
            </a:r>
            <a:r>
              <a:rPr lang="fi-FI" sz="2800" b="1" dirty="0">
                <a:solidFill>
                  <a:srgbClr val="000000"/>
                </a:solidFill>
              </a:rPr>
              <a:t>osaamista</a:t>
            </a:r>
            <a:r>
              <a:rPr lang="fi-FI" sz="2800" dirty="0">
                <a:solidFill>
                  <a:srgbClr val="000000"/>
                </a:solidFill>
              </a:rPr>
              <a:t> näkyväksi</a:t>
            </a:r>
          </a:p>
          <a:p>
            <a:pPr lvl="0">
              <a:buClr>
                <a:srgbClr val="6F6F74"/>
              </a:buClr>
            </a:pPr>
            <a:r>
              <a:rPr lang="fi-FI" sz="2800" dirty="0" smtClean="0">
                <a:solidFill>
                  <a:srgbClr val="000000"/>
                </a:solidFill>
              </a:rPr>
              <a:t>Arviointi on </a:t>
            </a:r>
            <a:r>
              <a:rPr lang="fi-FI" sz="2800" dirty="0">
                <a:solidFill>
                  <a:srgbClr val="000000"/>
                </a:solidFill>
              </a:rPr>
              <a:t>aina kiinnityttävä </a:t>
            </a:r>
            <a:r>
              <a:rPr lang="fi-FI" sz="2800" dirty="0" smtClean="0">
                <a:solidFill>
                  <a:srgbClr val="000000"/>
                </a:solidFill>
              </a:rPr>
              <a:t>tavoitteisiin </a:t>
            </a:r>
          </a:p>
          <a:p>
            <a:pPr lvl="0">
              <a:buClr>
                <a:srgbClr val="6F6F74"/>
              </a:buClr>
            </a:pPr>
            <a:r>
              <a:rPr lang="fi-FI" sz="2800" dirty="0">
                <a:solidFill>
                  <a:srgbClr val="000000"/>
                </a:solidFill>
              </a:rPr>
              <a:t>O</a:t>
            </a:r>
            <a:r>
              <a:rPr lang="fi-FI" sz="2800" dirty="0" smtClean="0">
                <a:solidFill>
                  <a:srgbClr val="000000"/>
                </a:solidFill>
              </a:rPr>
              <a:t>ppilaan </a:t>
            </a:r>
            <a:r>
              <a:rPr lang="fi-FI" sz="2800" dirty="0">
                <a:solidFill>
                  <a:srgbClr val="000000"/>
                </a:solidFill>
              </a:rPr>
              <a:t>on ymmärrettävä arvioinnin eri tarkoitukset </a:t>
            </a:r>
            <a:endParaRPr lang="fi-FI" sz="2800" dirty="0" smtClean="0">
              <a:solidFill>
                <a:srgbClr val="000000"/>
              </a:solidFill>
            </a:endParaRPr>
          </a:p>
          <a:p>
            <a:pPr lvl="1">
              <a:buClr>
                <a:srgbClr val="6F6F74"/>
              </a:buClr>
            </a:pPr>
            <a:r>
              <a:rPr lang="fi-FI" sz="2600" dirty="0" smtClean="0">
                <a:solidFill>
                  <a:srgbClr val="000000"/>
                </a:solidFill>
              </a:rPr>
              <a:t>miten </a:t>
            </a:r>
            <a:r>
              <a:rPr lang="fi-FI" sz="2600" dirty="0">
                <a:solidFill>
                  <a:srgbClr val="000000"/>
                </a:solidFill>
              </a:rPr>
              <a:t>oppiminen </a:t>
            </a:r>
            <a:r>
              <a:rPr lang="fi-FI" sz="2600" dirty="0" smtClean="0">
                <a:solidFill>
                  <a:srgbClr val="000000"/>
                </a:solidFill>
              </a:rPr>
              <a:t>edistyy</a:t>
            </a:r>
          </a:p>
          <a:p>
            <a:pPr lvl="1">
              <a:buClr>
                <a:srgbClr val="6F6F74"/>
              </a:buClr>
            </a:pPr>
            <a:r>
              <a:rPr lang="fi-FI" sz="2600" dirty="0" smtClean="0">
                <a:solidFill>
                  <a:srgbClr val="000000"/>
                </a:solidFill>
              </a:rPr>
              <a:t>mitä </a:t>
            </a:r>
            <a:r>
              <a:rPr lang="fi-FI" sz="2600" dirty="0">
                <a:solidFill>
                  <a:srgbClr val="000000"/>
                </a:solidFill>
              </a:rPr>
              <a:t>vielä pitää tehdä saavuttaakseen </a:t>
            </a:r>
            <a:r>
              <a:rPr lang="fi-FI" sz="2600" dirty="0" smtClean="0">
                <a:solidFill>
                  <a:srgbClr val="000000"/>
                </a:solidFill>
              </a:rPr>
              <a:t>tavoitteet</a:t>
            </a:r>
            <a:r>
              <a:rPr lang="fi-FI" sz="2600" dirty="0">
                <a:solidFill>
                  <a:srgbClr val="000000"/>
                </a:solidFill>
              </a:rPr>
              <a:t> </a:t>
            </a:r>
            <a:endParaRPr lang="fi-FI" sz="2600" dirty="0" smtClean="0">
              <a:solidFill>
                <a:srgbClr val="000000"/>
              </a:solidFill>
            </a:endParaRPr>
          </a:p>
          <a:p>
            <a:pPr lvl="1">
              <a:buClr>
                <a:srgbClr val="6F6F74"/>
              </a:buClr>
            </a:pPr>
            <a:r>
              <a:rPr lang="fi-FI" sz="2600" dirty="0" smtClean="0">
                <a:solidFill>
                  <a:srgbClr val="000000"/>
                </a:solidFill>
              </a:rPr>
              <a:t>mitä </a:t>
            </a:r>
            <a:r>
              <a:rPr lang="fi-FI" sz="2600" dirty="0">
                <a:solidFill>
                  <a:srgbClr val="000000"/>
                </a:solidFill>
              </a:rPr>
              <a:t>lopulta </a:t>
            </a:r>
            <a:r>
              <a:rPr lang="fi-FI" sz="2600" dirty="0" smtClean="0">
                <a:solidFill>
                  <a:srgbClr val="000000"/>
                </a:solidFill>
              </a:rPr>
              <a:t>osaa</a:t>
            </a:r>
            <a:endParaRPr lang="fi-FI" sz="2600" dirty="0">
              <a:solidFill>
                <a:srgbClr val="000000"/>
              </a:solidFill>
            </a:endParaRPr>
          </a:p>
          <a:p>
            <a:endParaRPr lang="fi-FI" sz="2800" dirty="0"/>
          </a:p>
        </p:txBody>
      </p:sp>
      <p:sp>
        <p:nvSpPr>
          <p:cNvPr id="4" name="TextBox 3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a</a:t>
            </a:r>
            <a:r>
              <a:rPr lang="fi-FI" sz="5400" dirty="0" smtClean="0">
                <a:solidFill>
                  <a:schemeClr val="bg1"/>
                </a:solidFill>
              </a:rPr>
              <a:t>rvioinnin merkitys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28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Tavoite, sisältö, arviointi</a:t>
            </a:r>
            <a:endParaRPr lang="fi-FI" dirty="0"/>
          </a:p>
        </p:txBody>
      </p:sp>
      <p:sp>
        <p:nvSpPr>
          <p:cNvPr id="3" name="Rounded Rectangle 2"/>
          <p:cNvSpPr/>
          <p:nvPr/>
        </p:nvSpPr>
        <p:spPr>
          <a:xfrm>
            <a:off x="203200" y="1826736"/>
            <a:ext cx="10909300" cy="41021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i-FI" sz="3200" b="1" dirty="0" smtClean="0"/>
              <a:t>						Sisältö</a:t>
            </a:r>
            <a:endParaRPr lang="fi-FI" sz="3200" b="1" dirty="0"/>
          </a:p>
        </p:txBody>
      </p:sp>
      <p:sp>
        <p:nvSpPr>
          <p:cNvPr id="4" name="Right Arrow 3"/>
          <p:cNvSpPr/>
          <p:nvPr/>
        </p:nvSpPr>
        <p:spPr>
          <a:xfrm>
            <a:off x="38100" y="6064250"/>
            <a:ext cx="11315700" cy="692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2800" b="1" dirty="0" smtClean="0"/>
              <a:t>aika</a:t>
            </a:r>
            <a:endParaRPr lang="fi-FI" sz="28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31878" y="2028904"/>
            <a:ext cx="2273222" cy="36977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/>
              <a:t>Tavoite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559800" y="2024768"/>
            <a:ext cx="2296843" cy="37019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/>
              <a:t>Tavoitteen </a:t>
            </a:r>
            <a:r>
              <a:rPr lang="fi-FI" sz="2800" b="1" dirty="0" smtClean="0"/>
              <a:t>arviointi</a:t>
            </a:r>
            <a:endParaRPr lang="fi-FI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2140311" y="2921610"/>
            <a:ext cx="6806479" cy="19082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TOTEUTUS</a:t>
            </a:r>
            <a:endParaRPr lang="en-US" sz="11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t</a:t>
            </a:r>
            <a:r>
              <a:rPr lang="fi-FI" sz="5400" dirty="0" smtClean="0">
                <a:solidFill>
                  <a:schemeClr val="bg1"/>
                </a:solidFill>
              </a:rPr>
              <a:t>avoite &amp; sisältö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41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Tavoite, sisältö, arviointi (fysiikka)</a:t>
            </a:r>
            <a:endParaRPr lang="fi-FI" dirty="0"/>
          </a:p>
        </p:txBody>
      </p:sp>
      <p:sp>
        <p:nvSpPr>
          <p:cNvPr id="3" name="Rounded Rectangle 2"/>
          <p:cNvSpPr/>
          <p:nvPr/>
        </p:nvSpPr>
        <p:spPr>
          <a:xfrm>
            <a:off x="203200" y="1826736"/>
            <a:ext cx="10909300" cy="41021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i-FI" sz="3200" b="1" dirty="0" smtClean="0"/>
              <a:t>					  	Sisältö: </a:t>
            </a:r>
            <a:br>
              <a:rPr lang="fi-FI" sz="3200" b="1" dirty="0" smtClean="0"/>
            </a:br>
            <a:r>
              <a:rPr lang="fi-FI" sz="3200" b="1" dirty="0" smtClean="0"/>
              <a:t>						</a:t>
            </a:r>
            <a:r>
              <a:rPr lang="fi-FI" sz="3200" dirty="0"/>
              <a:t>L</a:t>
            </a:r>
            <a:r>
              <a:rPr lang="fi-FI" sz="3200" dirty="0" smtClean="0"/>
              <a:t>ämpöilmiöt</a:t>
            </a:r>
            <a:endParaRPr lang="fi-FI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431878" y="2028904"/>
            <a:ext cx="2273222" cy="36977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 smtClean="0"/>
              <a:t>Tavoite: </a:t>
            </a:r>
          </a:p>
          <a:p>
            <a:pPr algn="ctr"/>
            <a:endParaRPr lang="fi-FI" sz="2800" b="1" dirty="0"/>
          </a:p>
          <a:p>
            <a:pPr algn="ctr"/>
            <a:r>
              <a:rPr lang="fi-FI" sz="2800" dirty="0" smtClean="0"/>
              <a:t>Mallien käyttäminen ilmiön kuvaamisessa</a:t>
            </a:r>
            <a:endParaRPr lang="fi-FI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8559800" y="2024768"/>
            <a:ext cx="2296843" cy="37019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 smtClean="0"/>
              <a:t>Tavoitteen arviointi: </a:t>
            </a:r>
          </a:p>
          <a:p>
            <a:pPr algn="ctr"/>
            <a:r>
              <a:rPr lang="fi-FI" sz="2800" dirty="0" smtClean="0"/>
              <a:t>Miten oppilas selittää tapahtumia lämpöopin mallien avulla?</a:t>
            </a:r>
            <a:endParaRPr lang="fi-FI" sz="2800" dirty="0"/>
          </a:p>
        </p:txBody>
      </p:sp>
      <p:sp>
        <p:nvSpPr>
          <p:cNvPr id="8" name="TextBox 7"/>
          <p:cNvSpPr txBox="1"/>
          <p:nvPr/>
        </p:nvSpPr>
        <p:spPr>
          <a:xfrm rot="5400000">
            <a:off x="8374438" y="3033378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t</a:t>
            </a:r>
            <a:r>
              <a:rPr lang="fi-FI" sz="5400" dirty="0" smtClean="0">
                <a:solidFill>
                  <a:schemeClr val="bg1"/>
                </a:solidFill>
              </a:rPr>
              <a:t>avoite &amp; sisältö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60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Tavoite, sisältö, arviointi (matematiikka)</a:t>
            </a:r>
            <a:endParaRPr lang="fi-FI" dirty="0"/>
          </a:p>
        </p:txBody>
      </p:sp>
      <p:sp>
        <p:nvSpPr>
          <p:cNvPr id="3" name="Rounded Rectangle 2"/>
          <p:cNvSpPr/>
          <p:nvPr/>
        </p:nvSpPr>
        <p:spPr>
          <a:xfrm>
            <a:off x="203200" y="1826736"/>
            <a:ext cx="10909300" cy="41021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i-FI" sz="3200" b="1" dirty="0" smtClean="0"/>
              <a:t>					  	Sisältö: </a:t>
            </a:r>
          </a:p>
          <a:p>
            <a:r>
              <a:rPr lang="fi-FI" sz="3200" b="1" dirty="0"/>
              <a:t>	</a:t>
            </a:r>
            <a:r>
              <a:rPr lang="fi-FI" sz="3200" b="1" dirty="0" smtClean="0"/>
              <a:t>					</a:t>
            </a:r>
            <a:r>
              <a:rPr lang="fi-FI" sz="3200" dirty="0"/>
              <a:t>P</a:t>
            </a:r>
            <a:r>
              <a:rPr lang="fi-FI" sz="3200" dirty="0" smtClean="0"/>
              <a:t>rosenttilasku</a:t>
            </a:r>
            <a:endParaRPr lang="fi-FI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431878" y="2028904"/>
            <a:ext cx="2273222" cy="36977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 smtClean="0"/>
              <a:t>Tavoite: </a:t>
            </a:r>
          </a:p>
          <a:p>
            <a:pPr algn="ctr"/>
            <a:endParaRPr lang="fi-FI" sz="2800" b="1" dirty="0"/>
          </a:p>
          <a:p>
            <a:pPr algn="ctr"/>
            <a:r>
              <a:rPr lang="fi-FI" sz="2800" dirty="0"/>
              <a:t>T</a:t>
            </a:r>
            <a:r>
              <a:rPr lang="fi-FI" sz="2800" dirty="0" smtClean="0"/>
              <a:t>äsmällinen kirjallinen </a:t>
            </a:r>
            <a:r>
              <a:rPr lang="fi-FI" sz="2800" dirty="0" err="1" smtClean="0"/>
              <a:t>matemaat-tinen</a:t>
            </a:r>
            <a:r>
              <a:rPr lang="fi-FI" sz="2800" dirty="0" smtClean="0"/>
              <a:t> ilmaisu</a:t>
            </a:r>
            <a:endParaRPr lang="fi-FI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8559800" y="2024768"/>
            <a:ext cx="2296843" cy="37019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 smtClean="0"/>
              <a:t>Tavoitteen arviointi: </a:t>
            </a:r>
          </a:p>
          <a:p>
            <a:pPr algn="ctr"/>
            <a:endParaRPr lang="fi-FI" sz="2800" b="1" dirty="0" smtClean="0"/>
          </a:p>
          <a:p>
            <a:pPr algn="ctr"/>
            <a:r>
              <a:rPr lang="fi-FI" sz="2800" dirty="0" smtClean="0"/>
              <a:t>Miten oppilas ilmaisee </a:t>
            </a:r>
            <a:r>
              <a:rPr lang="fi-FI" sz="2800" dirty="0" err="1" smtClean="0"/>
              <a:t>matemaattis-ta</a:t>
            </a:r>
            <a:r>
              <a:rPr lang="fi-FI" sz="2800" dirty="0" smtClean="0"/>
              <a:t> ajatteluaan kirjallisesti?</a:t>
            </a:r>
            <a:endParaRPr lang="fi-FI" sz="2800" dirty="0"/>
          </a:p>
        </p:txBody>
      </p:sp>
      <p:sp>
        <p:nvSpPr>
          <p:cNvPr id="8" name="TextBox 7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t</a:t>
            </a:r>
            <a:r>
              <a:rPr lang="fi-FI" sz="5400" dirty="0" smtClean="0">
                <a:solidFill>
                  <a:schemeClr val="bg1"/>
                </a:solidFill>
              </a:rPr>
              <a:t>avoite &amp; sisältö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56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Tavoite, sisältö, arviointi (biologia)</a:t>
            </a:r>
            <a:endParaRPr lang="fi-FI" dirty="0"/>
          </a:p>
        </p:txBody>
      </p:sp>
      <p:sp>
        <p:nvSpPr>
          <p:cNvPr id="3" name="Rounded Rectangle 2"/>
          <p:cNvSpPr/>
          <p:nvPr/>
        </p:nvSpPr>
        <p:spPr>
          <a:xfrm>
            <a:off x="203200" y="1826736"/>
            <a:ext cx="10909300" cy="41021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i-FI" sz="3200" b="1" dirty="0" smtClean="0"/>
              <a:t>						Sisältö: </a:t>
            </a:r>
          </a:p>
          <a:p>
            <a:r>
              <a:rPr lang="fi-FI" sz="3200" b="1" dirty="0"/>
              <a:t>	</a:t>
            </a:r>
            <a:r>
              <a:rPr lang="fi-FI" sz="3200" b="1" dirty="0" smtClean="0"/>
              <a:t>					</a:t>
            </a:r>
            <a:r>
              <a:rPr lang="fi-FI" sz="3200" dirty="0" smtClean="0"/>
              <a:t>Metsäekosysteemi</a:t>
            </a:r>
            <a:endParaRPr lang="fi-FI" sz="3200" dirty="0"/>
          </a:p>
        </p:txBody>
      </p:sp>
      <p:sp>
        <p:nvSpPr>
          <p:cNvPr id="5" name="Rounded Rectangle 4"/>
          <p:cNvSpPr/>
          <p:nvPr/>
        </p:nvSpPr>
        <p:spPr>
          <a:xfrm>
            <a:off x="431878" y="2028904"/>
            <a:ext cx="2273222" cy="369776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 smtClean="0"/>
              <a:t>Tavoite: </a:t>
            </a:r>
          </a:p>
          <a:p>
            <a:pPr algn="ctr"/>
            <a:endParaRPr lang="fi-FI" sz="2800" b="1" dirty="0"/>
          </a:p>
          <a:p>
            <a:pPr algn="ctr"/>
            <a:r>
              <a:rPr lang="fi-FI" sz="2800" dirty="0" smtClean="0"/>
              <a:t>Biologisen tutkimuksen tekeminen</a:t>
            </a:r>
          </a:p>
          <a:p>
            <a:pPr algn="ctr"/>
            <a:endParaRPr lang="fi-FI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8559800" y="2024768"/>
            <a:ext cx="2296843" cy="37019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i-FI" sz="2800" b="1" dirty="0" smtClean="0"/>
              <a:t>Tavoitteen arviointi: </a:t>
            </a:r>
          </a:p>
          <a:p>
            <a:pPr algn="ctr"/>
            <a:r>
              <a:rPr lang="fi-FI" sz="2800" dirty="0" smtClean="0"/>
              <a:t>Miten oppilas havainnoi ja tallentaa maastossa keräämäänsä tietoa</a:t>
            </a:r>
            <a:r>
              <a:rPr lang="fi-FI" sz="2800" dirty="0"/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t</a:t>
            </a:r>
            <a:r>
              <a:rPr lang="fi-FI" sz="5400" dirty="0" smtClean="0">
                <a:solidFill>
                  <a:schemeClr val="bg1"/>
                </a:solidFill>
              </a:rPr>
              <a:t>avoite &amp; sisältö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98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Taitotasotaulukon taustoja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/>
              <a:t>Taitotasotaulukoilla on </a:t>
            </a:r>
            <a:r>
              <a:rPr lang="fi-FI" sz="2800" dirty="0" smtClean="0"/>
              <a:t>haluttu</a:t>
            </a:r>
          </a:p>
          <a:p>
            <a:r>
              <a:rPr lang="fi-FI" sz="2800" dirty="0"/>
              <a:t>kohdistaa arviointi tavoitteisiin</a:t>
            </a:r>
          </a:p>
          <a:p>
            <a:r>
              <a:rPr lang="fi-FI" sz="2800" dirty="0" smtClean="0"/>
              <a:t>yhdenmukaistaa </a:t>
            </a:r>
            <a:r>
              <a:rPr lang="fi-FI" sz="2800" dirty="0"/>
              <a:t>oppimisen ja osaamisen arviointia </a:t>
            </a:r>
          </a:p>
          <a:p>
            <a:r>
              <a:rPr lang="fi-FI" sz="2800" dirty="0"/>
              <a:t>sanallistaa oppimispolkua eli kuvata taitojen kehittymistä 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/>
              <a:t>Taitokuvaukset on johdettu </a:t>
            </a:r>
            <a:r>
              <a:rPr lang="fi-FI" sz="2800" dirty="0" err="1"/>
              <a:t>OPS:in</a:t>
            </a:r>
            <a:r>
              <a:rPr lang="fi-FI" sz="2800" dirty="0"/>
              <a:t> tavoitteesta ja hyvän osaamisen kriteeristä, apuna </a:t>
            </a:r>
            <a:r>
              <a:rPr lang="fi-FI" sz="2800" dirty="0" err="1"/>
              <a:t>OPH:n</a:t>
            </a:r>
            <a:r>
              <a:rPr lang="fi-FI" sz="2800" dirty="0"/>
              <a:t> </a:t>
            </a:r>
            <a:r>
              <a:rPr lang="fi-FI" sz="2800" dirty="0" smtClean="0"/>
              <a:t>tukimateriaaleja</a:t>
            </a:r>
            <a:endParaRPr lang="fi-FI" sz="2800" dirty="0"/>
          </a:p>
        </p:txBody>
      </p:sp>
      <p:sp>
        <p:nvSpPr>
          <p:cNvPr id="6" name="TextBox 5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t</a:t>
            </a:r>
            <a:r>
              <a:rPr lang="fi-FI" sz="5400" dirty="0" smtClean="0">
                <a:solidFill>
                  <a:schemeClr val="bg1"/>
                </a:solidFill>
              </a:rPr>
              <a:t>aitotasotaulukko</a:t>
            </a:r>
            <a:endParaRPr lang="fi-FI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84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497" y="222941"/>
            <a:ext cx="9310386" cy="2552158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687967"/>
              </p:ext>
            </p:extLst>
          </p:nvPr>
        </p:nvGraphicFramePr>
        <p:xfrm>
          <a:off x="1074820" y="2896806"/>
          <a:ext cx="9282063" cy="375917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26009">
                  <a:extLst>
                    <a:ext uri="{9D8B030D-6E8A-4147-A177-3AD203B41FA5}">
                      <a16:colId xmlns:a16="http://schemas.microsoft.com/office/drawing/2014/main" val="2847726826"/>
                    </a:ext>
                  </a:extLst>
                </a:gridCol>
                <a:gridCol w="1326009">
                  <a:extLst>
                    <a:ext uri="{9D8B030D-6E8A-4147-A177-3AD203B41FA5}">
                      <a16:colId xmlns:a16="http://schemas.microsoft.com/office/drawing/2014/main" val="336875865"/>
                    </a:ext>
                  </a:extLst>
                </a:gridCol>
                <a:gridCol w="1326009">
                  <a:extLst>
                    <a:ext uri="{9D8B030D-6E8A-4147-A177-3AD203B41FA5}">
                      <a16:colId xmlns:a16="http://schemas.microsoft.com/office/drawing/2014/main" val="3620870056"/>
                    </a:ext>
                  </a:extLst>
                </a:gridCol>
                <a:gridCol w="1326009">
                  <a:extLst>
                    <a:ext uri="{9D8B030D-6E8A-4147-A177-3AD203B41FA5}">
                      <a16:colId xmlns:a16="http://schemas.microsoft.com/office/drawing/2014/main" val="3548224107"/>
                    </a:ext>
                  </a:extLst>
                </a:gridCol>
                <a:gridCol w="1326009">
                  <a:extLst>
                    <a:ext uri="{9D8B030D-6E8A-4147-A177-3AD203B41FA5}">
                      <a16:colId xmlns:a16="http://schemas.microsoft.com/office/drawing/2014/main" val="3854295933"/>
                    </a:ext>
                  </a:extLst>
                </a:gridCol>
                <a:gridCol w="1326009">
                  <a:extLst>
                    <a:ext uri="{9D8B030D-6E8A-4147-A177-3AD203B41FA5}">
                      <a16:colId xmlns:a16="http://schemas.microsoft.com/office/drawing/2014/main" val="3787035452"/>
                    </a:ext>
                  </a:extLst>
                </a:gridCol>
                <a:gridCol w="1326009">
                  <a:extLst>
                    <a:ext uri="{9D8B030D-6E8A-4147-A177-3AD203B41FA5}">
                      <a16:colId xmlns:a16="http://schemas.microsoft.com/office/drawing/2014/main" val="383238796"/>
                    </a:ext>
                  </a:extLst>
                </a:gridCol>
              </a:tblGrid>
              <a:tr h="37591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i="1" dirty="0">
                          <a:effectLst/>
                        </a:rPr>
                        <a:t>T11 ohjata oppilasta käyttämään erilaisia malleja ilmiöiden kuvaamisessa ja selittämisessä sekä ennusteiden tekemisessä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i="1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i="1" dirty="0">
                          <a:effectLst/>
                        </a:rPr>
                        <a:t>Mallien käyttäminen</a:t>
                      </a:r>
                      <a:endParaRPr lang="fi-FI" sz="13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1" marR="460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effectLst/>
                        </a:rPr>
                        <a:t>Oppilas tietää, että fysiikan malli kuvaa todellisuutta tietyin rajoituksin.</a:t>
                      </a:r>
                      <a:endParaRPr lang="fi-FI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1" marR="460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effectLst/>
                        </a:rPr>
                        <a:t>Oppilas tunnistaa erilaisia fysiikan malleja (esim. kuvaaja, laskukaava, aurinkokunnan malli, simulaatiot)</a:t>
                      </a:r>
                      <a:endParaRPr lang="fi-FI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1" marR="460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>
                          <a:effectLst/>
                        </a:rPr>
                        <a:t>Oppilas osaa tulkita erilaisia malleja (esim. kuvaaja, laskukaava, aurinkokunnan malli, simulaatiot)</a:t>
                      </a:r>
                      <a:endParaRPr lang="fi-FI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1" marR="460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effectLst/>
                        </a:rPr>
                        <a:t>Oppilas osaa käyttää yksinkertaisia malleja ja tehdä ennusteita sekä harjoittelee yksinkertaisten mallien muodostamista mittaustuloksista.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b="1" dirty="0">
                          <a:effectLst/>
                        </a:rPr>
                        <a:t>Oppilas osaa kuvata mallia ja nimetä mallin rajoituksia ja puutteita.</a:t>
                      </a:r>
                      <a:endParaRPr lang="fi-FI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1" marR="460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effectLst/>
                        </a:rPr>
                        <a:t>Oppilas muodostaa mallin mittaustulosten perusteella. </a:t>
                      </a:r>
                      <a:br>
                        <a:rPr lang="fi-FI" sz="1300" dirty="0">
                          <a:effectLst/>
                        </a:rPr>
                      </a:br>
                      <a:r>
                        <a:rPr lang="fi-FI" sz="1300" dirty="0">
                          <a:effectLst/>
                        </a:rPr>
                        <a:t>(esim. kuvaaja, animaatio, havainnollistava kuva)</a:t>
                      </a:r>
                      <a:endParaRPr lang="fi-FI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1" marR="460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300" dirty="0">
                          <a:effectLst/>
                        </a:rPr>
                        <a:t>Oppilas arvioi itse muodostamansa mallin toimivuutta.</a:t>
                      </a:r>
                      <a:endParaRPr lang="fi-FI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011" marR="460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1967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t</a:t>
            </a:r>
            <a:r>
              <a:rPr lang="fi-FI" sz="5400" dirty="0" smtClean="0">
                <a:solidFill>
                  <a:schemeClr val="bg1"/>
                </a:solidFill>
              </a:rPr>
              <a:t>aitotasotaulukko</a:t>
            </a:r>
            <a:endParaRPr lang="fi-FI" sz="5400" dirty="0">
              <a:solidFill>
                <a:schemeClr val="bg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6617777" y="1270861"/>
            <a:ext cx="3723608" cy="1488740"/>
          </a:xfrm>
          <a:prstGeom prst="roundRect">
            <a:avLst/>
          </a:prstGeom>
          <a:noFill/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Rounded Rectangle 5"/>
          <p:cNvSpPr/>
          <p:nvPr/>
        </p:nvSpPr>
        <p:spPr>
          <a:xfrm>
            <a:off x="6351723" y="2881308"/>
            <a:ext cx="1350935" cy="3550490"/>
          </a:xfrm>
          <a:prstGeom prst="roundRect">
            <a:avLst/>
          </a:prstGeom>
          <a:noFill/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ounded Rectangle 6"/>
          <p:cNvSpPr/>
          <p:nvPr/>
        </p:nvSpPr>
        <p:spPr>
          <a:xfrm>
            <a:off x="1030999" y="1301858"/>
            <a:ext cx="3417015" cy="1100379"/>
          </a:xfrm>
          <a:prstGeom prst="roundRect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Rounded Rectangle 8"/>
          <p:cNvSpPr/>
          <p:nvPr/>
        </p:nvSpPr>
        <p:spPr>
          <a:xfrm>
            <a:off x="1046497" y="2881306"/>
            <a:ext cx="1350935" cy="2031657"/>
          </a:xfrm>
          <a:prstGeom prst="roundRect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ounded Rectangle 9"/>
          <p:cNvSpPr/>
          <p:nvPr/>
        </p:nvSpPr>
        <p:spPr>
          <a:xfrm>
            <a:off x="5300419" y="1301857"/>
            <a:ext cx="1193371" cy="604435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ounded Rectangle 10"/>
          <p:cNvSpPr/>
          <p:nvPr/>
        </p:nvSpPr>
        <p:spPr>
          <a:xfrm>
            <a:off x="1080074" y="4943960"/>
            <a:ext cx="1167180" cy="619932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34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B96A95-DF5C-42D5-9AE1-B09D6C08E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+mj-lt"/>
              </a:rPr>
              <a:t>Taitotasotaulukko</a:t>
            </a:r>
            <a:endParaRPr lang="fi-FI" dirty="0">
              <a:latin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BA6EE2-171F-4974-93A0-BD42A53EC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i-FI"/>
          </a:p>
          <a:p>
            <a:pPr>
              <a:buNone/>
            </a:pPr>
            <a:endParaRPr lang="fi-FI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31" y="1828800"/>
            <a:ext cx="11120175" cy="48165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5400000">
            <a:off x="8374438" y="3013500"/>
            <a:ext cx="6857997" cy="830997"/>
          </a:xfrm>
          <a:prstGeom prst="rect">
            <a:avLst/>
          </a:prstGeom>
          <a:noFill/>
        </p:spPr>
        <p:txBody>
          <a:bodyPr wrap="square" lIns="0" tIns="0" rIns="36000" bIns="0" rtlCol="0" anchor="ctr" anchorCtr="0">
            <a:spAutoFit/>
          </a:bodyPr>
          <a:lstStyle/>
          <a:p>
            <a:pPr algn="ctr"/>
            <a:r>
              <a:rPr lang="fi-FI" sz="5400" dirty="0">
                <a:solidFill>
                  <a:schemeClr val="bg1"/>
                </a:solidFill>
              </a:rPr>
              <a:t>t</a:t>
            </a:r>
            <a:r>
              <a:rPr lang="fi-FI" sz="5400" dirty="0" smtClean="0">
                <a:solidFill>
                  <a:schemeClr val="bg1"/>
                </a:solidFill>
              </a:rPr>
              <a:t>aitotasotaulukko</a:t>
            </a:r>
            <a:endParaRPr lang="fi-FI" sz="54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4431" y="1828800"/>
            <a:ext cx="3877637" cy="550189"/>
          </a:xfrm>
          <a:prstGeom prst="roundRect">
            <a:avLst/>
          </a:prstGeom>
          <a:noFill/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093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869CD8A43E2E499F073301C86C307A" ma:contentTypeVersion="4" ma:contentTypeDescription="Create a new document." ma:contentTypeScope="" ma:versionID="a467808619dc2ff1681d773120486246">
  <xsd:schema xmlns:xsd="http://www.w3.org/2001/XMLSchema" xmlns:xs="http://www.w3.org/2001/XMLSchema" xmlns:p="http://schemas.microsoft.com/office/2006/metadata/properties" xmlns:ns2="dc9ec528-d42a-45a0-85b6-115ea67caa27" xmlns:ns3="1e9a0ae4-7343-47e9-8227-14a774bac33f" targetNamespace="http://schemas.microsoft.com/office/2006/metadata/properties" ma:root="true" ma:fieldsID="e1b7b049fcd269e63f2bd723b8e975ec" ns2:_="" ns3:_="">
    <xsd:import namespace="dc9ec528-d42a-45a0-85b6-115ea67caa27"/>
    <xsd:import namespace="1e9a0ae4-7343-47e9-8227-14a774bac33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9ec528-d42a-45a0-85b6-115ea67caa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9a0ae4-7343-47e9-8227-14a774bac3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C00729D3-A155-4028-8495-5FEE39732259}">
  <ds:schemaRefs>
    <ds:schemaRef ds:uri="1e9a0ae4-7343-47e9-8227-14a774bac33f"/>
    <ds:schemaRef ds:uri="dc9ec528-d42a-45a0-85b6-115ea67caa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2033A4-FF2A-4B3D-A7DF-5E05238199C0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dc9ec528-d42a-45a0-85b6-115ea67caa27"/>
    <ds:schemaRef ds:uri="http://schemas.microsoft.com/office/2006/documentManagement/types"/>
    <ds:schemaRef ds:uri="1e9a0ae4-7343-47e9-8227-14a774bac33f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10846</TotalTime>
  <Words>609</Words>
  <Application>Microsoft Office PowerPoint</Application>
  <PresentationFormat>Widescreen</PresentationFormat>
  <Paragraphs>309</Paragraphs>
  <Slides>23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ＭＳ Ｐゴシック</vt:lpstr>
      <vt:lpstr>Arial</vt:lpstr>
      <vt:lpstr>Calibri</vt:lpstr>
      <vt:lpstr>Segoe UI</vt:lpstr>
      <vt:lpstr>Times New Roman</vt:lpstr>
      <vt:lpstr>Wingdings 2</vt:lpstr>
      <vt:lpstr>View</vt:lpstr>
      <vt:lpstr>Opetussuunnitelman tavoitteet</vt:lpstr>
      <vt:lpstr>Opetussuunnitelman sisällöt</vt:lpstr>
      <vt:lpstr>Tavoite, sisältö, arviointi</vt:lpstr>
      <vt:lpstr>Tavoite, sisältö, arviointi (fysiikka)</vt:lpstr>
      <vt:lpstr>Tavoite, sisältö, arviointi (matematiikka)</vt:lpstr>
      <vt:lpstr>Tavoite, sisältö, arviointi (biologia)</vt:lpstr>
      <vt:lpstr>Taitotasotaulukon taustoja</vt:lpstr>
      <vt:lpstr>PowerPoint Presentation</vt:lpstr>
      <vt:lpstr>Taitotasotaulukko</vt:lpstr>
      <vt:lpstr>Arvosana tavoitteiden perusteella</vt:lpstr>
      <vt:lpstr>Arvosana tavoitteiden perusteella</vt:lpstr>
      <vt:lpstr>Arvosana tavoitteiden perusteella</vt:lpstr>
      <vt:lpstr>Näyttöjen suunnittelu</vt:lpstr>
      <vt:lpstr>Näyttöjen suunnittelu</vt:lpstr>
      <vt:lpstr>Oppilaan näytöt</vt:lpstr>
      <vt:lpstr>PowerPoint Presentation</vt:lpstr>
      <vt:lpstr>Formatiivinen ja summatiivinen arviointi</vt:lpstr>
      <vt:lpstr>Formatiivinen arviointi</vt:lpstr>
      <vt:lpstr>Summatiivinen arviointi</vt:lpstr>
      <vt:lpstr>Formatiivinen</vt:lpstr>
      <vt:lpstr>PowerPoint Presentation</vt:lpstr>
      <vt:lpstr>PowerPoint Presentation</vt:lpstr>
      <vt:lpstr>Arvioinnin merkitys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2016 koulujen vanhempainiltoihin</dc:title>
  <dc:creator>JKL</dc:creator>
  <cp:lastModifiedBy>Ketonen, Laura</cp:lastModifiedBy>
  <cp:revision>409</cp:revision>
  <dcterms:created xsi:type="dcterms:W3CDTF">1601-01-01T00:00:00Z</dcterms:created>
  <dcterms:modified xsi:type="dcterms:W3CDTF">2018-10-06T05:07:10Z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0x01010073869CD8A43E2E499F073301C86C307A</vt:lpwstr>
  </property>
</Properties>
</file>