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028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097280"/>
            <a:ext cx="11094415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VEA4 · Mielipidekirjoitus YO-kokeessa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BD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VEA4 · YO-koe, pitkä venäjä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Mielipidekirjoitus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Mitä pitää ottaa huomioon?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4023360"/>
            <a:ext cx="3657600" cy="0"/>
          </a:xfrm>
          <a:prstGeom prst="line">
            <a:avLst/>
          </a:prstGeom>
          <a:noFill/>
          <a:ln w="381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Text 4"/>
          <p:cNvSpPr txBox="1"/>
          <p:nvPr/>
        </p:nvSpPr>
        <p:spPr>
          <a:xfrm>
            <a:off x="548640" y="42976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i="1" dirty="0">
                <a:solidFill>
                  <a:srgbClr val="BD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считаю, что … · Во-первых, … · Таким образом, …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YTL:n määräykset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Perustiedot YO-kokeesta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651760" cy="3291840"/>
          </a:xfrm>
          <a:prstGeom prst="roundRect">
            <a:avLst>
              <a:gd name="adj" fmla="val 275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5603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kirjoitustehtävä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10896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Valitset yhden useista vaihtoehdoista.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364992" y="1463040"/>
            <a:ext cx="2651760" cy="3291840"/>
          </a:xfrm>
          <a:prstGeom prst="roundRect">
            <a:avLst>
              <a:gd name="adj" fmla="val 275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Text 7"/>
          <p:cNvSpPr txBox="1"/>
          <p:nvPr/>
        </p:nvSpPr>
        <p:spPr>
          <a:xfrm>
            <a:off x="3364992" y="16459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700–1100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3364992" y="25603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merkkiä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547872" y="310896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Välilyöntejä ja rivinvaihtoja ei lasketa. Abitti laskee merkit.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81344" y="1463040"/>
            <a:ext cx="2651760" cy="3291840"/>
          </a:xfrm>
          <a:prstGeom prst="roundRect">
            <a:avLst>
              <a:gd name="adj" fmla="val 275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Text 11"/>
          <p:cNvSpPr txBox="1"/>
          <p:nvPr/>
        </p:nvSpPr>
        <p:spPr>
          <a:xfrm>
            <a:off x="6181344" y="16459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6181344" y="25603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pistettä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364224" y="310896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Arvioidaan YTL:n kriteeritaulukolla.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997696" y="1463040"/>
            <a:ext cx="2651760" cy="3291840"/>
          </a:xfrm>
          <a:prstGeom prst="roundRect">
            <a:avLst>
              <a:gd name="adj" fmla="val 2759"/>
            </a:avLst>
          </a:prstGeom>
          <a:solidFill>
            <a:srgbClr val="FBE5D6"/>
          </a:solidFill>
          <a:ln w="12700">
            <a:solidFill>
              <a:srgbClr val="F4B18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" name="Text 15"/>
          <p:cNvSpPr txBox="1"/>
          <p:nvPr/>
        </p:nvSpPr>
        <p:spPr>
          <a:xfrm>
            <a:off x="8997696" y="16459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−9</a:t>
            </a:r>
            <a:endParaRPr lang="en-US" sz="4400" dirty="0"/>
          </a:p>
        </p:txBody>
      </p:sp>
      <p:sp>
        <p:nvSpPr>
          <p:cNvPr id="18" name="Text 16"/>
          <p:cNvSpPr txBox="1"/>
          <p:nvPr/>
        </p:nvSpPr>
        <p:spPr>
          <a:xfrm>
            <a:off x="8997696" y="25603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pistettä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180576" y="3108960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Jos teksti on yli 1100 merkkiä – jo yksi merkki liikaa riittää.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8640" y="5029200"/>
            <a:ext cx="11094415" cy="1097280"/>
          </a:xfrm>
          <a:prstGeom prst="roundRect">
            <a:avLst>
              <a:gd name="adj" fmla="val 6667"/>
            </a:avLst>
          </a:prstGeom>
          <a:solidFill>
            <a:srgbClr val="DEEBF7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1" name="Text 19"/>
          <p:cNvSpPr txBox="1"/>
          <p:nvPr/>
        </p:nvSpPr>
        <p:spPr>
          <a:xfrm>
            <a:off x="822960" y="507492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Liian lyhyt</a:t>
            </a: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teksti ei saa erillistä vähennystä, mutta sisältö ja kielen laajuus jäävät helposti suppeiksi. </a:t>
            </a: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Tavoite: noin 900–1100 merkkiä.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Lue tarkasti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Tehtävänanto on sitova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8640" cy="54864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3716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Kenelle?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4206240" y="137160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lehden toimitus, blogin lukijat, foorumi, ystävä → puhuttelu ja tyyli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240280"/>
            <a:ext cx="548640" cy="54864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Text 7"/>
          <p:cNvSpPr txBox="1"/>
          <p:nvPr/>
        </p:nvSpPr>
        <p:spPr>
          <a:xfrm>
            <a:off x="54864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Miksi?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4206240" y="224028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mikä on kirjoittamisen tilanne ja tarkoitus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3108960"/>
            <a:ext cx="548640" cy="54864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Text 11"/>
          <p:cNvSpPr txBox="1"/>
          <p:nvPr/>
        </p:nvSpPr>
        <p:spPr>
          <a:xfrm>
            <a:off x="548640" y="3108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31089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Mikä tekstilaji?</a:t>
            </a:r>
            <a:endParaRPr lang="en-US" sz="21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310896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kirje lehteen, blogikirjoitus, foorumiviesti, puhe …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3977640"/>
            <a:ext cx="548640" cy="54864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" name="Text 15"/>
          <p:cNvSpPr txBox="1"/>
          <p:nvPr/>
        </p:nvSpPr>
        <p:spPr>
          <a:xfrm>
            <a:off x="548640" y="3977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39776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Mitä sisältökohtia?</a:t>
            </a:r>
            <a:endParaRPr lang="en-US" sz="2100" dirty="0"/>
          </a:p>
        </p:txBody>
      </p:sp>
      <p:sp>
        <p:nvSpPr>
          <p:cNvPr id="19" name="Text 17"/>
          <p:cNvSpPr txBox="1"/>
          <p:nvPr/>
        </p:nvSpPr>
        <p:spPr>
          <a:xfrm>
            <a:off x="4206240" y="397764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käsittele jokainen tehtävänannon kohta – alleviivaa ne ennen kirjoittamista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548640" y="4937760"/>
            <a:ext cx="11094415" cy="1188720"/>
          </a:xfrm>
          <a:prstGeom prst="roundRect">
            <a:avLst>
              <a:gd name="adj" fmla="val 6154"/>
            </a:avLst>
          </a:prstGeom>
          <a:solidFill>
            <a:srgbClr val="FBE5D6"/>
          </a:solidFill>
          <a:ln w="12700">
            <a:solidFill>
              <a:srgbClr val="F4B18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1" name="Text 19"/>
          <p:cNvSpPr txBox="1"/>
          <p:nvPr/>
        </p:nvSpPr>
        <p:spPr>
          <a:xfrm>
            <a:off x="822960" y="502920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Älä kopioi kokonaisia lauseita tehtävänannosta</a:t>
            </a: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– se laskee pisteitä.</a:t>
            </a:r>
            <a:endParaRPr lang="en-US" sz="1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Yksittäisiä sanoja ja ilmauksia saa käyttää, kun ne sopivat omaan tekstiin.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YTL:n viisi kriteeriä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Näin teksti arvioidaan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109728" cy="77724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868680" y="13258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Viestinnällisyys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029200" y="132588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Välittyykö viesti selkeästi ja sujuvasti? – PÄÄKRITEERI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240280"/>
            <a:ext cx="109728" cy="77724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" name="Text 6"/>
          <p:cNvSpPr txBox="1"/>
          <p:nvPr/>
        </p:nvSpPr>
        <p:spPr>
          <a:xfrm>
            <a:off x="868680" y="22402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Sisältö ja aiheen käsittely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029200" y="224028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Kuinka monipuolisesti käsittelet aihetta?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109728" cy="77724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Text 9"/>
          <p:cNvSpPr txBox="1"/>
          <p:nvPr/>
        </p:nvSpPr>
        <p:spPr>
          <a:xfrm>
            <a:off x="868680" y="31546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Tekstilajin mukainen rakenne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029200" y="315468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Onko teksti johdonmukainen ja sidosteinen?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4069080"/>
            <a:ext cx="109728" cy="77724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4" name="Text 12"/>
          <p:cNvSpPr txBox="1"/>
          <p:nvPr/>
        </p:nvSpPr>
        <p:spPr>
          <a:xfrm>
            <a:off x="868680" y="40690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Kielellinen laajuus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0" y="406908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Kuinka monipuolista ja idiomaattista sanasto ja rakenteet ovat?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4983480"/>
            <a:ext cx="109728" cy="77724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" name="Text 15"/>
          <p:cNvSpPr txBox="1"/>
          <p:nvPr/>
        </p:nvSpPr>
        <p:spPr>
          <a:xfrm>
            <a:off x="868680" y="49834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Oikeakielisyys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0" y="498348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Kuinka paljon virheitä on ja haittaavatko ne viestiä?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9893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Viestinnällisyys ratkaisee kokonaisarvion – muut kriteerit tarkentavat sitä.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Rakenne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Mielipidekirjoituksen rakenne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3611880" cy="82296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Aloitus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105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n. 150 merkkiä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194560"/>
            <a:ext cx="3611880" cy="3108960"/>
          </a:xfrm>
          <a:prstGeom prst="roundRect">
            <a:avLst>
              <a:gd name="adj" fmla="val 2353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31546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Puhuttelu (tekstilajin mukaan)</a:t>
            </a:r>
            <a:endParaRPr lang="en-US" sz="17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Esittele aihe lyhyesti</a:t>
            </a:r>
            <a:endParaRPr lang="en-US" sz="17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Kerro oma kantasi heti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297680" y="1371600"/>
            <a:ext cx="3611880" cy="82296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0" name="Text 8"/>
          <p:cNvSpPr txBox="1"/>
          <p:nvPr/>
        </p:nvSpPr>
        <p:spPr>
          <a:xfrm>
            <a:off x="4526280" y="1371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Käsittely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18105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n. 650 merkkiä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97680" y="2194560"/>
            <a:ext cx="3611880" cy="3108960"/>
          </a:xfrm>
          <a:prstGeom prst="roundRect">
            <a:avLst>
              <a:gd name="adj" fmla="val 2353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Text 11"/>
          <p:cNvSpPr txBox="1"/>
          <p:nvPr/>
        </p:nvSpPr>
        <p:spPr>
          <a:xfrm>
            <a:off x="4526280" y="2377440"/>
            <a:ext cx="31546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2–3 perustelua, kukin omaan kappaleeseen</a:t>
            </a:r>
            <a:endParaRPr lang="en-US" sz="17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Esimerkki jokaiseen perusteluun</a:t>
            </a:r>
            <a:endParaRPr lang="en-US" sz="17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Vasta-argumentti + miksi olet silti eri mieltä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046720" y="1371600"/>
            <a:ext cx="3611880" cy="822960"/>
          </a:xfrm>
          <a:prstGeom prst="rect">
            <a:avLst/>
          </a:prstGeom>
          <a:solidFill>
            <a:srgbClr val="548235"/>
          </a:solidFill>
          <a:ln w="12700">
            <a:solidFill>
              <a:srgbClr val="54823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5" name="Text 13"/>
          <p:cNvSpPr txBox="1"/>
          <p:nvPr/>
        </p:nvSpPr>
        <p:spPr>
          <a:xfrm>
            <a:off x="8275320" y="1371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Lopetus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8275320" y="181051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n. 200 merkkiä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046720" y="2194560"/>
            <a:ext cx="3611880" cy="3108960"/>
          </a:xfrm>
          <a:prstGeom prst="roundRect">
            <a:avLst>
              <a:gd name="adj" fmla="val 2353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8" name="Text 16"/>
          <p:cNvSpPr txBox="1"/>
          <p:nvPr/>
        </p:nvSpPr>
        <p:spPr>
          <a:xfrm>
            <a:off x="8275320" y="2377440"/>
            <a:ext cx="31546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Tiivistä kantasi uusin sanoin</a:t>
            </a:r>
            <a:endParaRPr lang="en-US" sz="17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Ehdotus, toive tai kysymys lukijalle</a:t>
            </a:r>
            <a:endParaRPr lang="en-US" sz="17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Lopputervehdys ja nimi (kirje)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5321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Merkkimäärät ovat suuntaa antavia – kokonaisuus 900–1100 merkkiä.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Tyyli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Tekstilaji ja vastaanottaja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4415" cy="329184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Tekstilaji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Aloitus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Lopetus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Huomaa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Kirje lehteen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Уважаемая редакция!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 уважением, Anna Virtanen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Teitittely (вы), asiallinen tyyli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Blogikirjoitus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Дорогие читатели!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Пишите в комментариях, что вы думаете!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Persoonallinen, mutta perusteleva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Foorumiviesti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Здравствуйте! / Привет всем!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Буду рад(а) вашим ответам.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Vastaa keskusteluun, viittaa kysymykseen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4937760"/>
            <a:ext cx="11094415" cy="1097280"/>
          </a:xfrm>
          <a:prstGeom prst="roundRect">
            <a:avLst>
              <a:gd name="adj" fmla="val 6667"/>
            </a:avLst>
          </a:prstGeom>
          <a:solidFill>
            <a:srgbClr val="DEEBF7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Text 3"/>
          <p:cNvSpPr txBox="1"/>
          <p:nvPr/>
        </p:nvSpPr>
        <p:spPr>
          <a:xfrm>
            <a:off x="822960" y="498348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Muista:</a:t>
            </a: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tehtävänanto kertoo tekstilajin. Jos tehtävä on kirje lehteen, teksti ilman puhuttelua ja lopputervehdystä ei vastaa tekstilajia.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Fraasit 1/3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Näin ilmaiset mielipiteen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4415" cy="4224528"/>
        </p:xfrm>
        <a:graphic>
          <a:graphicData uri="http://schemas.openxmlformats.org/drawingml/2006/table">
            <a:tbl>
              <a:tblPr/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2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Venäjä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Suomi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По-моему,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Minun mielestäni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 мой взгляд,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Minun näkemykseni mukaan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Я считаю, что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Olen sitä mieltä, että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Мне кажется, что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Minusta tuntuu, että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Я (не) согласен / согласна с тем, что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Olen (en ole) samaa mieltä siitä, että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Я уверен(а), что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Olen varma, että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Многие считают, что …, но я думаю иначе.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Monet ajattelevat, että …, mutta minä ajattelen toisin.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Fraasit 2/3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Näin perustelet ja jäsennät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4415" cy="4096512"/>
        </p:xfrm>
        <a:graphic>
          <a:graphicData uri="http://schemas.openxmlformats.org/drawingml/2006/table">
            <a:tbl>
              <a:tblPr/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2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Venäjä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Suomi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Во-первых, … Во-вторых, … В-третьих,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Ensinnäkin … Toiseksi … Kolmanneksi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Кроме того,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Lisäksi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Например,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Esimerkiksi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…, потому что … / …, так как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…, koska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Поэтому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Siksi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Благодаря этому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Tämän ansiosta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Дело в том, что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Asia on niin, että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Fraasit 3/3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Vasta-argumentti ja lopetus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4415" cy="4096512"/>
        </p:xfrm>
        <a:graphic>
          <a:graphicData uri="http://schemas.openxmlformats.org/drawingml/2006/table">
            <a:tbl>
              <a:tblPr/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2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Venäjä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Suomi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 одной стороны, … С другой стороны,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Toisaalta … toisaalta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Конечно, …, но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Tietenkin …, mutta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Однако … / Тем не менее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Kuitenkin … / Siitä huolimatta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Некоторые говорят, что … Но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Jotkut sanovat, että … Mutta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Таким образом,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Näin ollen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Подводя итоги, можно сказать, что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Yhteenvetona voi sanoa, että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 заключение хочу сказать, что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Lopuksi haluan sanoa, että …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Kielioppi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Pilkut johdantosanojen jälkeen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822960" y="1371600"/>
            <a:ext cx="105457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По-моему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это хорошая идея.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" name="Text 5"/>
          <p:cNvSpPr txBox="1"/>
          <p:nvPr/>
        </p:nvSpPr>
        <p:spPr>
          <a:xfrm>
            <a:off x="822960" y="2084832"/>
            <a:ext cx="105457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это дорого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во-вторых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это опасно.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2798064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Text 7"/>
          <p:cNvSpPr txBox="1"/>
          <p:nvPr/>
        </p:nvSpPr>
        <p:spPr>
          <a:xfrm>
            <a:off x="822960" y="2798064"/>
            <a:ext cx="105457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 Финляндии …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Text 9"/>
          <p:cNvSpPr txBox="1"/>
          <p:nvPr/>
        </p:nvSpPr>
        <p:spPr>
          <a:xfrm>
            <a:off x="822960" y="3511296"/>
            <a:ext cx="105457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я считаю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что …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48640" y="4224528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Text 11"/>
          <p:cNvSpPr txBox="1"/>
          <p:nvPr/>
        </p:nvSpPr>
        <p:spPr>
          <a:xfrm>
            <a:off x="822960" y="4224528"/>
            <a:ext cx="105457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думаю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что … (что-sivulauseen eteen pilkku)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937760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5" name="Text 13"/>
          <p:cNvSpPr txBox="1"/>
          <p:nvPr/>
        </p:nvSpPr>
        <p:spPr>
          <a:xfrm>
            <a:off x="822960" y="4937760"/>
            <a:ext cx="105457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Подводя итоги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можно сказать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что … (gerundirakenne!)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Suomessa johdantosanan jälkeen ei yleensä tule pilkkua – venäjässä tulee aina.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Tarkistuslista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Tarkista ennen palautusta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 txBox="1"/>
          <p:nvPr/>
        </p:nvSpPr>
        <p:spPr>
          <a:xfrm>
            <a:off x="731520" y="1371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371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Vastasinko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kaikkiin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tehtävänannon kohtiin?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" name="Text 6"/>
          <p:cNvSpPr txBox="1"/>
          <p:nvPr/>
        </p:nvSpPr>
        <p:spPr>
          <a:xfrm>
            <a:off x="731520" y="2514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514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Sopiiko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puhuttelu ja tyyli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vastaanottajalle (вы / ты)?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3657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Text 9"/>
          <p:cNvSpPr txBox="1"/>
          <p:nvPr/>
        </p:nvSpPr>
        <p:spPr>
          <a:xfrm>
            <a:off x="731520" y="3657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3657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Onko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oma kanta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selvä heti alussa ja lopussa?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48640" y="4800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4" name="Text 12"/>
          <p:cNvSpPr txBox="1"/>
          <p:nvPr/>
        </p:nvSpPr>
        <p:spPr>
          <a:xfrm>
            <a:off x="731520" y="4800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4800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Onko jokaisella perustelulla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esimerkki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172200" y="1371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" name="Text 15"/>
          <p:cNvSpPr txBox="1"/>
          <p:nvPr/>
        </p:nvSpPr>
        <p:spPr>
          <a:xfrm>
            <a:off x="6355080" y="1371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1371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Käytinkö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sidossanoja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 vaihtelevaa sanastoa?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172200" y="2514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0" name="Text 18"/>
          <p:cNvSpPr txBox="1"/>
          <p:nvPr/>
        </p:nvSpPr>
        <p:spPr>
          <a:xfrm>
            <a:off x="6355080" y="2514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903720" y="2514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Ovatko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verbien aspektit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sijamuodot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oikein (esim. согласен с + instr.)?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6172200" y="3657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3" name="Text 21"/>
          <p:cNvSpPr txBox="1"/>
          <p:nvPr/>
        </p:nvSpPr>
        <p:spPr>
          <a:xfrm>
            <a:off x="6355080" y="3657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24" name="Text 22"/>
          <p:cNvSpPr txBox="1"/>
          <p:nvPr/>
        </p:nvSpPr>
        <p:spPr>
          <a:xfrm>
            <a:off x="6903720" y="3657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Ovatko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pilkut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johdantosanojen ja что-, который-lauseiden ympärillä?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172200" y="4800600"/>
            <a:ext cx="5440680" cy="960120"/>
          </a:xfrm>
          <a:prstGeom prst="roundRect">
            <a:avLst>
              <a:gd name="adj" fmla="val 7619"/>
            </a:avLst>
          </a:prstGeom>
          <a:solidFill>
            <a:srgbClr val="F3F8FD"/>
          </a:solidFill>
          <a:ln w="12700">
            <a:solidFill>
              <a:srgbClr val="DEEBF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6" name="Text 24"/>
          <p:cNvSpPr txBox="1"/>
          <p:nvPr/>
        </p:nvSpPr>
        <p:spPr>
          <a:xfrm>
            <a:off x="6355080" y="480060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75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6903720" y="48006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Onko merkkimäärä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700–1100</a:t>
            </a: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7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295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95959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821</Words>
  <Application>Microsoft Office PowerPoint</Application>
  <PresentationFormat>Laajakuva</PresentationFormat>
  <Paragraphs>187</Paragraphs>
  <Slides>11</Slides>
  <Notes>11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Mielipidekirjoitus YO-kokeessa – pitkä venäjä</dc:title>
  <dc:subject>PptxGenJS Presentation</dc:subject>
  <dc:creator>PptxGenJS</dc:creator>
  <cp:lastModifiedBy>Lukkari Valeria</cp:lastModifiedBy>
  <cp:revision>2</cp:revision>
  <dcterms:created xsi:type="dcterms:W3CDTF">2026-10-16T08:21:50Z</dcterms:created>
  <dcterms:modified xsi:type="dcterms:W3CDTF">2026-10-16T08:33:55Z</dcterms:modified>
</cp:coreProperties>
</file>