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256" r:id="rId2"/>
    <p:sldId id="311" r:id="rId3"/>
    <p:sldId id="263" r:id="rId4"/>
    <p:sldId id="308" r:id="rId5"/>
    <p:sldId id="264" r:id="rId6"/>
    <p:sldId id="265" r:id="rId7"/>
    <p:sldId id="266" r:id="rId8"/>
    <p:sldId id="267" r:id="rId9"/>
    <p:sldId id="268" r:id="rId10"/>
    <p:sldId id="269" r:id="rId11"/>
    <p:sldId id="257" r:id="rId12"/>
    <p:sldId id="270" r:id="rId13"/>
    <p:sldId id="271" r:id="rId14"/>
    <p:sldId id="274" r:id="rId15"/>
    <p:sldId id="288" r:id="rId16"/>
    <p:sldId id="286" r:id="rId17"/>
    <p:sldId id="287" r:id="rId18"/>
    <p:sldId id="273" r:id="rId19"/>
    <p:sldId id="277" r:id="rId20"/>
    <p:sldId id="285" r:id="rId21"/>
    <p:sldId id="278" r:id="rId22"/>
    <p:sldId id="280" r:id="rId23"/>
    <p:sldId id="279" r:id="rId24"/>
    <p:sldId id="281" r:id="rId25"/>
    <p:sldId id="290" r:id="rId26"/>
    <p:sldId id="293" r:id="rId27"/>
    <p:sldId id="292" r:id="rId28"/>
    <p:sldId id="303" r:id="rId29"/>
    <p:sldId id="289" r:id="rId30"/>
    <p:sldId id="295" r:id="rId31"/>
    <p:sldId id="314" r:id="rId32"/>
    <p:sldId id="296" r:id="rId33"/>
    <p:sldId id="297" r:id="rId34"/>
    <p:sldId id="298" r:id="rId35"/>
    <p:sldId id="294" r:id="rId36"/>
    <p:sldId id="302" r:id="rId37"/>
    <p:sldId id="300" r:id="rId38"/>
    <p:sldId id="301" r:id="rId39"/>
    <p:sldId id="337" r:id="rId40"/>
    <p:sldId id="338" r:id="rId41"/>
    <p:sldId id="339" r:id="rId42"/>
    <p:sldId id="340" r:id="rId43"/>
    <p:sldId id="341" r:id="rId44"/>
    <p:sldId id="342" r:id="rId45"/>
    <p:sldId id="343" r:id="rId46"/>
    <p:sldId id="344" r:id="rId47"/>
    <p:sldId id="345" r:id="rId48"/>
    <p:sldId id="346" r:id="rId49"/>
    <p:sldId id="347" r:id="rId5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9"/>
    <p:restoredTop sz="86438"/>
  </p:normalViewPr>
  <p:slideViewPr>
    <p:cSldViewPr snapToGrid="0" snapToObjects="1">
      <p:cViewPr varScale="1">
        <p:scale>
          <a:sx n="81" d="100"/>
          <a:sy n="81" d="100"/>
        </p:scale>
        <p:origin x="192" y="376"/>
      </p:cViewPr>
      <p:guideLst/>
    </p:cSldViewPr>
  </p:slideViewPr>
  <p:outlineViewPr>
    <p:cViewPr>
      <p:scale>
        <a:sx n="33" d="100"/>
        <a:sy n="33" d="100"/>
      </p:scale>
      <p:origin x="0" y="-67144"/>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53731E-972A-7D45-8376-5E603035C7E7}" type="datetimeFigureOut">
              <a:rPr lang="fi-FI" smtClean="0"/>
              <a:t>16.3.2019</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B7BB9B-F72F-3A44-B092-06AC316EC134}" type="slidenum">
              <a:rPr lang="fi-FI" smtClean="0"/>
              <a:t>‹#›</a:t>
            </a:fld>
            <a:endParaRPr lang="fi-FI"/>
          </a:p>
        </p:txBody>
      </p:sp>
    </p:spTree>
    <p:extLst>
      <p:ext uri="{BB962C8B-B14F-4D97-AF65-F5344CB8AC3E}">
        <p14:creationId xmlns:p14="http://schemas.microsoft.com/office/powerpoint/2010/main" val="4013052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55B7BB9B-F72F-3A44-B092-06AC316EC134}" type="slidenum">
              <a:rPr lang="fi-FI" smtClean="0"/>
              <a:t>1</a:t>
            </a:fld>
            <a:endParaRPr lang="fi-FI"/>
          </a:p>
        </p:txBody>
      </p:sp>
    </p:spTree>
    <p:extLst>
      <p:ext uri="{BB962C8B-B14F-4D97-AF65-F5344CB8AC3E}">
        <p14:creationId xmlns:p14="http://schemas.microsoft.com/office/powerpoint/2010/main" val="3130630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C4F5CF02-1E2E-034B-B952-42C82E179FED}" type="slidenum">
              <a:rPr lang="fi-FI" smtClean="0"/>
              <a:t>10</a:t>
            </a:fld>
            <a:endParaRPr lang="fi-FI"/>
          </a:p>
        </p:txBody>
      </p:sp>
    </p:spTree>
    <p:extLst>
      <p:ext uri="{BB962C8B-B14F-4D97-AF65-F5344CB8AC3E}">
        <p14:creationId xmlns:p14="http://schemas.microsoft.com/office/powerpoint/2010/main" val="582359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55B7BB9B-F72F-3A44-B092-06AC316EC134}" type="slidenum">
              <a:rPr lang="fi-FI" smtClean="0"/>
              <a:t>11</a:t>
            </a:fld>
            <a:endParaRPr lang="fi-FI"/>
          </a:p>
        </p:txBody>
      </p:sp>
    </p:spTree>
    <p:extLst>
      <p:ext uri="{BB962C8B-B14F-4D97-AF65-F5344CB8AC3E}">
        <p14:creationId xmlns:p14="http://schemas.microsoft.com/office/powerpoint/2010/main" val="1716115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C4F5CF02-1E2E-034B-B952-42C82E179FED}" type="slidenum">
              <a:rPr lang="fi-FI" smtClean="0"/>
              <a:t>12</a:t>
            </a:fld>
            <a:endParaRPr lang="fi-FI"/>
          </a:p>
        </p:txBody>
      </p:sp>
    </p:spTree>
    <p:extLst>
      <p:ext uri="{BB962C8B-B14F-4D97-AF65-F5344CB8AC3E}">
        <p14:creationId xmlns:p14="http://schemas.microsoft.com/office/powerpoint/2010/main" val="1054966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C4F5CF02-1E2E-034B-B952-42C82E179FED}" type="slidenum">
              <a:rPr lang="fi-FI" smtClean="0"/>
              <a:t>13</a:t>
            </a:fld>
            <a:endParaRPr lang="fi-FI"/>
          </a:p>
        </p:txBody>
      </p:sp>
    </p:spTree>
    <p:extLst>
      <p:ext uri="{BB962C8B-B14F-4D97-AF65-F5344CB8AC3E}">
        <p14:creationId xmlns:p14="http://schemas.microsoft.com/office/powerpoint/2010/main" val="3707085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C4F5CF02-1E2E-034B-B952-42C82E179FED}" type="slidenum">
              <a:rPr lang="fi-FI" smtClean="0"/>
              <a:t>14</a:t>
            </a:fld>
            <a:endParaRPr lang="fi-FI"/>
          </a:p>
        </p:txBody>
      </p:sp>
    </p:spTree>
    <p:extLst>
      <p:ext uri="{BB962C8B-B14F-4D97-AF65-F5344CB8AC3E}">
        <p14:creationId xmlns:p14="http://schemas.microsoft.com/office/powerpoint/2010/main" val="1170909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C4F5CF02-1E2E-034B-B952-42C82E179FED}" type="slidenum">
              <a:rPr lang="fi-FI" smtClean="0"/>
              <a:t>15</a:t>
            </a:fld>
            <a:endParaRPr lang="fi-FI"/>
          </a:p>
        </p:txBody>
      </p:sp>
    </p:spTree>
    <p:extLst>
      <p:ext uri="{BB962C8B-B14F-4D97-AF65-F5344CB8AC3E}">
        <p14:creationId xmlns:p14="http://schemas.microsoft.com/office/powerpoint/2010/main" val="3663214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C4F5CF02-1E2E-034B-B952-42C82E179FED}" type="slidenum">
              <a:rPr lang="fi-FI" smtClean="0"/>
              <a:t>16</a:t>
            </a:fld>
            <a:endParaRPr lang="fi-FI"/>
          </a:p>
        </p:txBody>
      </p:sp>
    </p:spTree>
    <p:extLst>
      <p:ext uri="{BB962C8B-B14F-4D97-AF65-F5344CB8AC3E}">
        <p14:creationId xmlns:p14="http://schemas.microsoft.com/office/powerpoint/2010/main" val="1902244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C4F5CF02-1E2E-034B-B952-42C82E179FED}" type="slidenum">
              <a:rPr lang="fi-FI" smtClean="0"/>
              <a:t>17</a:t>
            </a:fld>
            <a:endParaRPr lang="fi-FI"/>
          </a:p>
        </p:txBody>
      </p:sp>
    </p:spTree>
    <p:extLst>
      <p:ext uri="{BB962C8B-B14F-4D97-AF65-F5344CB8AC3E}">
        <p14:creationId xmlns:p14="http://schemas.microsoft.com/office/powerpoint/2010/main" val="2259234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C4F5CF02-1E2E-034B-B952-42C82E179FED}" type="slidenum">
              <a:rPr lang="fi-FI" smtClean="0"/>
              <a:t>18</a:t>
            </a:fld>
            <a:endParaRPr lang="fi-FI"/>
          </a:p>
        </p:txBody>
      </p:sp>
    </p:spTree>
    <p:extLst>
      <p:ext uri="{BB962C8B-B14F-4D97-AF65-F5344CB8AC3E}">
        <p14:creationId xmlns:p14="http://schemas.microsoft.com/office/powerpoint/2010/main" val="3323792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C4F5CF02-1E2E-034B-B952-42C82E179FED}" type="slidenum">
              <a:rPr lang="fi-FI" smtClean="0"/>
              <a:t>19</a:t>
            </a:fld>
            <a:endParaRPr lang="fi-FI"/>
          </a:p>
        </p:txBody>
      </p:sp>
    </p:spTree>
    <p:extLst>
      <p:ext uri="{BB962C8B-B14F-4D97-AF65-F5344CB8AC3E}">
        <p14:creationId xmlns:p14="http://schemas.microsoft.com/office/powerpoint/2010/main" val="1845573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C4F5CF02-1E2E-034B-B952-42C82E179FED}" type="slidenum">
              <a:rPr lang="fi-FI" smtClean="0"/>
              <a:t>2</a:t>
            </a:fld>
            <a:endParaRPr lang="fi-FI"/>
          </a:p>
        </p:txBody>
      </p:sp>
    </p:spTree>
    <p:extLst>
      <p:ext uri="{BB962C8B-B14F-4D97-AF65-F5344CB8AC3E}">
        <p14:creationId xmlns:p14="http://schemas.microsoft.com/office/powerpoint/2010/main" val="11223660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C4F5CF02-1E2E-034B-B952-42C82E179FED}" type="slidenum">
              <a:rPr lang="fi-FI" smtClean="0"/>
              <a:t>20</a:t>
            </a:fld>
            <a:endParaRPr lang="fi-FI"/>
          </a:p>
        </p:txBody>
      </p:sp>
    </p:spTree>
    <p:extLst>
      <p:ext uri="{BB962C8B-B14F-4D97-AF65-F5344CB8AC3E}">
        <p14:creationId xmlns:p14="http://schemas.microsoft.com/office/powerpoint/2010/main" val="952137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C4F5CF02-1E2E-034B-B952-42C82E179FED}" type="slidenum">
              <a:rPr lang="fi-FI" smtClean="0"/>
              <a:t>21</a:t>
            </a:fld>
            <a:endParaRPr lang="fi-FI"/>
          </a:p>
        </p:txBody>
      </p:sp>
    </p:spTree>
    <p:extLst>
      <p:ext uri="{BB962C8B-B14F-4D97-AF65-F5344CB8AC3E}">
        <p14:creationId xmlns:p14="http://schemas.microsoft.com/office/powerpoint/2010/main" val="11998924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C4F5CF02-1E2E-034B-B952-42C82E179FED}" type="slidenum">
              <a:rPr lang="fi-FI" smtClean="0"/>
              <a:t>22</a:t>
            </a:fld>
            <a:endParaRPr lang="fi-FI"/>
          </a:p>
        </p:txBody>
      </p:sp>
    </p:spTree>
    <p:extLst>
      <p:ext uri="{BB962C8B-B14F-4D97-AF65-F5344CB8AC3E}">
        <p14:creationId xmlns:p14="http://schemas.microsoft.com/office/powerpoint/2010/main" val="521048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C4F5CF02-1E2E-034B-B952-42C82E179FED}" type="slidenum">
              <a:rPr lang="fi-FI" smtClean="0"/>
              <a:t>23</a:t>
            </a:fld>
            <a:endParaRPr lang="fi-FI"/>
          </a:p>
        </p:txBody>
      </p:sp>
    </p:spTree>
    <p:extLst>
      <p:ext uri="{BB962C8B-B14F-4D97-AF65-F5344CB8AC3E}">
        <p14:creationId xmlns:p14="http://schemas.microsoft.com/office/powerpoint/2010/main" val="29959787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C4F5CF02-1E2E-034B-B952-42C82E179FED}" type="slidenum">
              <a:rPr lang="fi-FI" smtClean="0"/>
              <a:t>24</a:t>
            </a:fld>
            <a:endParaRPr lang="fi-FI"/>
          </a:p>
        </p:txBody>
      </p:sp>
    </p:spTree>
    <p:extLst>
      <p:ext uri="{BB962C8B-B14F-4D97-AF65-F5344CB8AC3E}">
        <p14:creationId xmlns:p14="http://schemas.microsoft.com/office/powerpoint/2010/main" val="30266583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C4F5CF02-1E2E-034B-B952-42C82E179FED}" type="slidenum">
              <a:rPr lang="fi-FI" smtClean="0"/>
              <a:t>25</a:t>
            </a:fld>
            <a:endParaRPr lang="fi-FI"/>
          </a:p>
        </p:txBody>
      </p:sp>
    </p:spTree>
    <p:extLst>
      <p:ext uri="{BB962C8B-B14F-4D97-AF65-F5344CB8AC3E}">
        <p14:creationId xmlns:p14="http://schemas.microsoft.com/office/powerpoint/2010/main" val="10983935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C4F5CF02-1E2E-034B-B952-42C82E179FED}" type="slidenum">
              <a:rPr lang="fi-FI" smtClean="0"/>
              <a:t>26</a:t>
            </a:fld>
            <a:endParaRPr lang="fi-FI"/>
          </a:p>
        </p:txBody>
      </p:sp>
    </p:spTree>
    <p:extLst>
      <p:ext uri="{BB962C8B-B14F-4D97-AF65-F5344CB8AC3E}">
        <p14:creationId xmlns:p14="http://schemas.microsoft.com/office/powerpoint/2010/main" val="21258089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C4F5CF02-1E2E-034B-B952-42C82E179FED}" type="slidenum">
              <a:rPr lang="fi-FI" smtClean="0"/>
              <a:t>27</a:t>
            </a:fld>
            <a:endParaRPr lang="fi-FI"/>
          </a:p>
        </p:txBody>
      </p:sp>
    </p:spTree>
    <p:extLst>
      <p:ext uri="{BB962C8B-B14F-4D97-AF65-F5344CB8AC3E}">
        <p14:creationId xmlns:p14="http://schemas.microsoft.com/office/powerpoint/2010/main" val="16882669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C4F5CF02-1E2E-034B-B952-42C82E179FED}" type="slidenum">
              <a:rPr lang="fi-FI" smtClean="0"/>
              <a:t>28</a:t>
            </a:fld>
            <a:endParaRPr lang="fi-FI"/>
          </a:p>
        </p:txBody>
      </p:sp>
    </p:spTree>
    <p:extLst>
      <p:ext uri="{BB962C8B-B14F-4D97-AF65-F5344CB8AC3E}">
        <p14:creationId xmlns:p14="http://schemas.microsoft.com/office/powerpoint/2010/main" val="38904919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C4F5CF02-1E2E-034B-B952-42C82E179FED}" type="slidenum">
              <a:rPr lang="fi-FI" smtClean="0"/>
              <a:t>29</a:t>
            </a:fld>
            <a:endParaRPr lang="fi-FI"/>
          </a:p>
        </p:txBody>
      </p:sp>
    </p:spTree>
    <p:extLst>
      <p:ext uri="{BB962C8B-B14F-4D97-AF65-F5344CB8AC3E}">
        <p14:creationId xmlns:p14="http://schemas.microsoft.com/office/powerpoint/2010/main" val="3099463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C4F5CF02-1E2E-034B-B952-42C82E179FED}" type="slidenum">
              <a:rPr lang="fi-FI" smtClean="0"/>
              <a:t>3</a:t>
            </a:fld>
            <a:endParaRPr lang="fi-FI"/>
          </a:p>
        </p:txBody>
      </p:sp>
    </p:spTree>
    <p:extLst>
      <p:ext uri="{BB962C8B-B14F-4D97-AF65-F5344CB8AC3E}">
        <p14:creationId xmlns:p14="http://schemas.microsoft.com/office/powerpoint/2010/main" val="15034001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C4F5CF02-1E2E-034B-B952-42C82E179FED}" type="slidenum">
              <a:rPr lang="fi-FI" smtClean="0"/>
              <a:t>30</a:t>
            </a:fld>
            <a:endParaRPr lang="fi-FI"/>
          </a:p>
        </p:txBody>
      </p:sp>
    </p:spTree>
    <p:extLst>
      <p:ext uri="{BB962C8B-B14F-4D97-AF65-F5344CB8AC3E}">
        <p14:creationId xmlns:p14="http://schemas.microsoft.com/office/powerpoint/2010/main" val="22112315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C4F5CF02-1E2E-034B-B952-42C82E179FED}" type="slidenum">
              <a:rPr lang="fi-FI" smtClean="0"/>
              <a:t>31</a:t>
            </a:fld>
            <a:endParaRPr lang="fi-FI"/>
          </a:p>
        </p:txBody>
      </p:sp>
    </p:spTree>
    <p:extLst>
      <p:ext uri="{BB962C8B-B14F-4D97-AF65-F5344CB8AC3E}">
        <p14:creationId xmlns:p14="http://schemas.microsoft.com/office/powerpoint/2010/main" val="27237923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C4F5CF02-1E2E-034B-B952-42C82E179FED}" type="slidenum">
              <a:rPr lang="fi-FI" smtClean="0"/>
              <a:t>32</a:t>
            </a:fld>
            <a:endParaRPr lang="fi-FI"/>
          </a:p>
        </p:txBody>
      </p:sp>
    </p:spTree>
    <p:extLst>
      <p:ext uri="{BB962C8B-B14F-4D97-AF65-F5344CB8AC3E}">
        <p14:creationId xmlns:p14="http://schemas.microsoft.com/office/powerpoint/2010/main" val="7869571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C4F5CF02-1E2E-034B-B952-42C82E179FED}" type="slidenum">
              <a:rPr lang="fi-FI" smtClean="0"/>
              <a:t>33</a:t>
            </a:fld>
            <a:endParaRPr lang="fi-FI"/>
          </a:p>
        </p:txBody>
      </p:sp>
    </p:spTree>
    <p:extLst>
      <p:ext uri="{BB962C8B-B14F-4D97-AF65-F5344CB8AC3E}">
        <p14:creationId xmlns:p14="http://schemas.microsoft.com/office/powerpoint/2010/main" val="28911030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C4F5CF02-1E2E-034B-B952-42C82E179FED}" type="slidenum">
              <a:rPr lang="fi-FI" smtClean="0"/>
              <a:t>34</a:t>
            </a:fld>
            <a:endParaRPr lang="fi-FI"/>
          </a:p>
        </p:txBody>
      </p:sp>
    </p:spTree>
    <p:extLst>
      <p:ext uri="{BB962C8B-B14F-4D97-AF65-F5344CB8AC3E}">
        <p14:creationId xmlns:p14="http://schemas.microsoft.com/office/powerpoint/2010/main" val="14037614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C4F5CF02-1E2E-034B-B952-42C82E179FED}" type="slidenum">
              <a:rPr lang="fi-FI" smtClean="0"/>
              <a:t>35</a:t>
            </a:fld>
            <a:endParaRPr lang="fi-FI"/>
          </a:p>
        </p:txBody>
      </p:sp>
    </p:spTree>
    <p:extLst>
      <p:ext uri="{BB962C8B-B14F-4D97-AF65-F5344CB8AC3E}">
        <p14:creationId xmlns:p14="http://schemas.microsoft.com/office/powerpoint/2010/main" val="38699758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C4F5CF02-1E2E-034B-B952-42C82E179FED}" type="slidenum">
              <a:rPr lang="fi-FI" smtClean="0"/>
              <a:t>36</a:t>
            </a:fld>
            <a:endParaRPr lang="fi-FI"/>
          </a:p>
        </p:txBody>
      </p:sp>
    </p:spTree>
    <p:extLst>
      <p:ext uri="{BB962C8B-B14F-4D97-AF65-F5344CB8AC3E}">
        <p14:creationId xmlns:p14="http://schemas.microsoft.com/office/powerpoint/2010/main" val="38644475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C4F5CF02-1E2E-034B-B952-42C82E179FED}" type="slidenum">
              <a:rPr lang="fi-FI" smtClean="0"/>
              <a:t>37</a:t>
            </a:fld>
            <a:endParaRPr lang="fi-FI"/>
          </a:p>
        </p:txBody>
      </p:sp>
    </p:spTree>
    <p:extLst>
      <p:ext uri="{BB962C8B-B14F-4D97-AF65-F5344CB8AC3E}">
        <p14:creationId xmlns:p14="http://schemas.microsoft.com/office/powerpoint/2010/main" val="12672648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C4F5CF02-1E2E-034B-B952-42C82E179FED}" type="slidenum">
              <a:rPr lang="fi-FI" smtClean="0"/>
              <a:t>38</a:t>
            </a:fld>
            <a:endParaRPr lang="fi-FI"/>
          </a:p>
        </p:txBody>
      </p:sp>
    </p:spTree>
    <p:extLst>
      <p:ext uri="{BB962C8B-B14F-4D97-AF65-F5344CB8AC3E}">
        <p14:creationId xmlns:p14="http://schemas.microsoft.com/office/powerpoint/2010/main" val="5364458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C4F5CF02-1E2E-034B-B952-42C82E179FED}" type="slidenum">
              <a:rPr lang="fi-FI" smtClean="0"/>
              <a:t>39</a:t>
            </a:fld>
            <a:endParaRPr lang="fi-FI"/>
          </a:p>
        </p:txBody>
      </p:sp>
    </p:spTree>
    <p:extLst>
      <p:ext uri="{BB962C8B-B14F-4D97-AF65-F5344CB8AC3E}">
        <p14:creationId xmlns:p14="http://schemas.microsoft.com/office/powerpoint/2010/main" val="134705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C4F5CF02-1E2E-034B-B952-42C82E179FED}" type="slidenum">
              <a:rPr lang="fi-FI" smtClean="0"/>
              <a:t>4</a:t>
            </a:fld>
            <a:endParaRPr lang="fi-FI"/>
          </a:p>
        </p:txBody>
      </p:sp>
    </p:spTree>
    <p:extLst>
      <p:ext uri="{BB962C8B-B14F-4D97-AF65-F5344CB8AC3E}">
        <p14:creationId xmlns:p14="http://schemas.microsoft.com/office/powerpoint/2010/main" val="2748416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C4F5CF02-1E2E-034B-B952-42C82E179FED}" type="slidenum">
              <a:rPr lang="fi-FI" smtClean="0"/>
              <a:t>40</a:t>
            </a:fld>
            <a:endParaRPr lang="fi-FI"/>
          </a:p>
        </p:txBody>
      </p:sp>
    </p:spTree>
    <p:extLst>
      <p:ext uri="{BB962C8B-B14F-4D97-AF65-F5344CB8AC3E}">
        <p14:creationId xmlns:p14="http://schemas.microsoft.com/office/powerpoint/2010/main" val="42080907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C4F5CF02-1E2E-034B-B952-42C82E179FED}" type="slidenum">
              <a:rPr lang="fi-FI" smtClean="0"/>
              <a:t>41</a:t>
            </a:fld>
            <a:endParaRPr lang="fi-FI"/>
          </a:p>
        </p:txBody>
      </p:sp>
    </p:spTree>
    <p:extLst>
      <p:ext uri="{BB962C8B-B14F-4D97-AF65-F5344CB8AC3E}">
        <p14:creationId xmlns:p14="http://schemas.microsoft.com/office/powerpoint/2010/main" val="38640601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C4F5CF02-1E2E-034B-B952-42C82E179FED}" type="slidenum">
              <a:rPr lang="fi-FI" smtClean="0"/>
              <a:t>42</a:t>
            </a:fld>
            <a:endParaRPr lang="fi-FI"/>
          </a:p>
        </p:txBody>
      </p:sp>
    </p:spTree>
    <p:extLst>
      <p:ext uri="{BB962C8B-B14F-4D97-AF65-F5344CB8AC3E}">
        <p14:creationId xmlns:p14="http://schemas.microsoft.com/office/powerpoint/2010/main" val="31690382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C4F5CF02-1E2E-034B-B952-42C82E179FED}" type="slidenum">
              <a:rPr lang="fi-FI" smtClean="0"/>
              <a:t>43</a:t>
            </a:fld>
            <a:endParaRPr lang="fi-FI"/>
          </a:p>
        </p:txBody>
      </p:sp>
    </p:spTree>
    <p:extLst>
      <p:ext uri="{BB962C8B-B14F-4D97-AF65-F5344CB8AC3E}">
        <p14:creationId xmlns:p14="http://schemas.microsoft.com/office/powerpoint/2010/main" val="7424556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C4F5CF02-1E2E-034B-B952-42C82E179FED}" type="slidenum">
              <a:rPr lang="fi-FI" smtClean="0"/>
              <a:t>44</a:t>
            </a:fld>
            <a:endParaRPr lang="fi-FI"/>
          </a:p>
        </p:txBody>
      </p:sp>
    </p:spTree>
    <p:extLst>
      <p:ext uri="{BB962C8B-B14F-4D97-AF65-F5344CB8AC3E}">
        <p14:creationId xmlns:p14="http://schemas.microsoft.com/office/powerpoint/2010/main" val="13513749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C4F5CF02-1E2E-034B-B952-42C82E179FED}" type="slidenum">
              <a:rPr lang="fi-FI" smtClean="0"/>
              <a:t>45</a:t>
            </a:fld>
            <a:endParaRPr lang="fi-FI"/>
          </a:p>
        </p:txBody>
      </p:sp>
    </p:spTree>
    <p:extLst>
      <p:ext uri="{BB962C8B-B14F-4D97-AF65-F5344CB8AC3E}">
        <p14:creationId xmlns:p14="http://schemas.microsoft.com/office/powerpoint/2010/main" val="517097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C4F5CF02-1E2E-034B-B952-42C82E179FED}" type="slidenum">
              <a:rPr lang="fi-FI" smtClean="0"/>
              <a:t>46</a:t>
            </a:fld>
            <a:endParaRPr lang="fi-FI"/>
          </a:p>
        </p:txBody>
      </p:sp>
    </p:spTree>
    <p:extLst>
      <p:ext uri="{BB962C8B-B14F-4D97-AF65-F5344CB8AC3E}">
        <p14:creationId xmlns:p14="http://schemas.microsoft.com/office/powerpoint/2010/main" val="24718460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C4F5CF02-1E2E-034B-B952-42C82E179FED}" type="slidenum">
              <a:rPr lang="fi-FI" smtClean="0"/>
              <a:t>47</a:t>
            </a:fld>
            <a:endParaRPr lang="fi-FI"/>
          </a:p>
        </p:txBody>
      </p:sp>
    </p:spTree>
    <p:extLst>
      <p:ext uri="{BB962C8B-B14F-4D97-AF65-F5344CB8AC3E}">
        <p14:creationId xmlns:p14="http://schemas.microsoft.com/office/powerpoint/2010/main" val="1171144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C4F5CF02-1E2E-034B-B952-42C82E179FED}" type="slidenum">
              <a:rPr lang="fi-FI" smtClean="0"/>
              <a:t>48</a:t>
            </a:fld>
            <a:endParaRPr lang="fi-FI"/>
          </a:p>
        </p:txBody>
      </p:sp>
    </p:spTree>
    <p:extLst>
      <p:ext uri="{BB962C8B-B14F-4D97-AF65-F5344CB8AC3E}">
        <p14:creationId xmlns:p14="http://schemas.microsoft.com/office/powerpoint/2010/main" val="31015378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C4F5CF02-1E2E-034B-B952-42C82E179FED}" type="slidenum">
              <a:rPr lang="fi-FI" smtClean="0"/>
              <a:t>49</a:t>
            </a:fld>
            <a:endParaRPr lang="fi-FI"/>
          </a:p>
        </p:txBody>
      </p:sp>
    </p:spTree>
    <p:extLst>
      <p:ext uri="{BB962C8B-B14F-4D97-AF65-F5344CB8AC3E}">
        <p14:creationId xmlns:p14="http://schemas.microsoft.com/office/powerpoint/2010/main" val="2529891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C4F5CF02-1E2E-034B-B952-42C82E179FED}" type="slidenum">
              <a:rPr lang="fi-FI" smtClean="0"/>
              <a:t>5</a:t>
            </a:fld>
            <a:endParaRPr lang="fi-FI"/>
          </a:p>
        </p:txBody>
      </p:sp>
    </p:spTree>
    <p:extLst>
      <p:ext uri="{BB962C8B-B14F-4D97-AF65-F5344CB8AC3E}">
        <p14:creationId xmlns:p14="http://schemas.microsoft.com/office/powerpoint/2010/main" val="1003073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C4F5CF02-1E2E-034B-B952-42C82E179FED}" type="slidenum">
              <a:rPr lang="fi-FI" smtClean="0"/>
              <a:t>6</a:t>
            </a:fld>
            <a:endParaRPr lang="fi-FI"/>
          </a:p>
        </p:txBody>
      </p:sp>
    </p:spTree>
    <p:extLst>
      <p:ext uri="{BB962C8B-B14F-4D97-AF65-F5344CB8AC3E}">
        <p14:creationId xmlns:p14="http://schemas.microsoft.com/office/powerpoint/2010/main" val="3429495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C4F5CF02-1E2E-034B-B952-42C82E179FED}" type="slidenum">
              <a:rPr lang="fi-FI" smtClean="0"/>
              <a:t>7</a:t>
            </a:fld>
            <a:endParaRPr lang="fi-FI"/>
          </a:p>
        </p:txBody>
      </p:sp>
    </p:spTree>
    <p:extLst>
      <p:ext uri="{BB962C8B-B14F-4D97-AF65-F5344CB8AC3E}">
        <p14:creationId xmlns:p14="http://schemas.microsoft.com/office/powerpoint/2010/main" val="2379668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C4F5CF02-1E2E-034B-B952-42C82E179FED}" type="slidenum">
              <a:rPr lang="fi-FI" smtClean="0"/>
              <a:t>8</a:t>
            </a:fld>
            <a:endParaRPr lang="fi-FI"/>
          </a:p>
        </p:txBody>
      </p:sp>
    </p:spTree>
    <p:extLst>
      <p:ext uri="{BB962C8B-B14F-4D97-AF65-F5344CB8AC3E}">
        <p14:creationId xmlns:p14="http://schemas.microsoft.com/office/powerpoint/2010/main" val="222782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C4F5CF02-1E2E-034B-B952-42C82E179FED}" type="slidenum">
              <a:rPr lang="fi-FI" smtClean="0"/>
              <a:t>9</a:t>
            </a:fld>
            <a:endParaRPr lang="fi-FI"/>
          </a:p>
        </p:txBody>
      </p:sp>
    </p:spTree>
    <p:extLst>
      <p:ext uri="{BB962C8B-B14F-4D97-AF65-F5344CB8AC3E}">
        <p14:creationId xmlns:p14="http://schemas.microsoft.com/office/powerpoint/2010/main" val="3456881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D007778-8401-D04C-B11B-5A134760C50C}"/>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B534A2CA-3BF9-DB43-9FCA-B36BA80C4A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532A7BDE-BC5E-4744-A672-F67B35813D2C}"/>
              </a:ext>
            </a:extLst>
          </p:cNvPr>
          <p:cNvSpPr>
            <a:spLocks noGrp="1"/>
          </p:cNvSpPr>
          <p:nvPr>
            <p:ph type="dt" sz="half" idx="10"/>
          </p:nvPr>
        </p:nvSpPr>
        <p:spPr/>
        <p:txBody>
          <a:bodyPr/>
          <a:lstStyle/>
          <a:p>
            <a:fld id="{FB7519B8-9DA6-3847-B5C9-609B9F0A545E}" type="datetimeFigureOut">
              <a:rPr lang="fi-FI" smtClean="0"/>
              <a:t>16.3.2019</a:t>
            </a:fld>
            <a:endParaRPr lang="fi-FI"/>
          </a:p>
        </p:txBody>
      </p:sp>
      <p:sp>
        <p:nvSpPr>
          <p:cNvPr id="5" name="Alatunnisteen paikkamerkki 4">
            <a:extLst>
              <a:ext uri="{FF2B5EF4-FFF2-40B4-BE49-F238E27FC236}">
                <a16:creationId xmlns:a16="http://schemas.microsoft.com/office/drawing/2014/main" id="{FAE26AB8-57C4-7249-84C5-39A55D45D4C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C312F4A-6C0D-3842-85A7-FC511A241ADF}"/>
              </a:ext>
            </a:extLst>
          </p:cNvPr>
          <p:cNvSpPr>
            <a:spLocks noGrp="1"/>
          </p:cNvSpPr>
          <p:nvPr>
            <p:ph type="sldNum" sz="quarter" idx="12"/>
          </p:nvPr>
        </p:nvSpPr>
        <p:spPr/>
        <p:txBody>
          <a:bodyPr/>
          <a:lstStyle/>
          <a:p>
            <a:fld id="{A31333B4-611C-1B47-BE3A-67EF75833D8D}" type="slidenum">
              <a:rPr lang="fi-FI" smtClean="0"/>
              <a:t>‹#›</a:t>
            </a:fld>
            <a:endParaRPr lang="fi-FI"/>
          </a:p>
        </p:txBody>
      </p:sp>
    </p:spTree>
    <p:extLst>
      <p:ext uri="{BB962C8B-B14F-4D97-AF65-F5344CB8AC3E}">
        <p14:creationId xmlns:p14="http://schemas.microsoft.com/office/powerpoint/2010/main" val="3537416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1610C9-268B-BB4B-BF09-93F07C49A989}"/>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D11D7557-CE65-B444-A16D-99AABED9A8A4}"/>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5AD3B09-7E21-E741-A04A-565EEE69D73A}"/>
              </a:ext>
            </a:extLst>
          </p:cNvPr>
          <p:cNvSpPr>
            <a:spLocks noGrp="1"/>
          </p:cNvSpPr>
          <p:nvPr>
            <p:ph type="dt" sz="half" idx="10"/>
          </p:nvPr>
        </p:nvSpPr>
        <p:spPr/>
        <p:txBody>
          <a:bodyPr/>
          <a:lstStyle/>
          <a:p>
            <a:fld id="{FB7519B8-9DA6-3847-B5C9-609B9F0A545E}" type="datetimeFigureOut">
              <a:rPr lang="fi-FI" smtClean="0"/>
              <a:t>16.3.2019</a:t>
            </a:fld>
            <a:endParaRPr lang="fi-FI"/>
          </a:p>
        </p:txBody>
      </p:sp>
      <p:sp>
        <p:nvSpPr>
          <p:cNvPr id="5" name="Alatunnisteen paikkamerkki 4">
            <a:extLst>
              <a:ext uri="{FF2B5EF4-FFF2-40B4-BE49-F238E27FC236}">
                <a16:creationId xmlns:a16="http://schemas.microsoft.com/office/drawing/2014/main" id="{7B4FA81E-AB27-1B4C-9653-D812806F103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4D3AD48-3354-044D-898B-15704D98DEF4}"/>
              </a:ext>
            </a:extLst>
          </p:cNvPr>
          <p:cNvSpPr>
            <a:spLocks noGrp="1"/>
          </p:cNvSpPr>
          <p:nvPr>
            <p:ph type="sldNum" sz="quarter" idx="12"/>
          </p:nvPr>
        </p:nvSpPr>
        <p:spPr/>
        <p:txBody>
          <a:bodyPr/>
          <a:lstStyle/>
          <a:p>
            <a:fld id="{A31333B4-611C-1B47-BE3A-67EF75833D8D}" type="slidenum">
              <a:rPr lang="fi-FI" smtClean="0"/>
              <a:t>‹#›</a:t>
            </a:fld>
            <a:endParaRPr lang="fi-FI"/>
          </a:p>
        </p:txBody>
      </p:sp>
    </p:spTree>
    <p:extLst>
      <p:ext uri="{BB962C8B-B14F-4D97-AF65-F5344CB8AC3E}">
        <p14:creationId xmlns:p14="http://schemas.microsoft.com/office/powerpoint/2010/main" val="200873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90A92503-C27B-4247-BE09-0646ABAF0B1E}"/>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5AF5935C-C073-4849-A269-D8AEA67B1BD6}"/>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E6E4231-CA76-8B41-99D5-5CE151EBBD53}"/>
              </a:ext>
            </a:extLst>
          </p:cNvPr>
          <p:cNvSpPr>
            <a:spLocks noGrp="1"/>
          </p:cNvSpPr>
          <p:nvPr>
            <p:ph type="dt" sz="half" idx="10"/>
          </p:nvPr>
        </p:nvSpPr>
        <p:spPr/>
        <p:txBody>
          <a:bodyPr/>
          <a:lstStyle/>
          <a:p>
            <a:fld id="{FB7519B8-9DA6-3847-B5C9-609B9F0A545E}" type="datetimeFigureOut">
              <a:rPr lang="fi-FI" smtClean="0"/>
              <a:t>16.3.2019</a:t>
            </a:fld>
            <a:endParaRPr lang="fi-FI"/>
          </a:p>
        </p:txBody>
      </p:sp>
      <p:sp>
        <p:nvSpPr>
          <p:cNvPr id="5" name="Alatunnisteen paikkamerkki 4">
            <a:extLst>
              <a:ext uri="{FF2B5EF4-FFF2-40B4-BE49-F238E27FC236}">
                <a16:creationId xmlns:a16="http://schemas.microsoft.com/office/drawing/2014/main" id="{F36894EB-E1B8-4A45-B662-EEE5F9AB534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AAB7E04-B1D4-2449-BF8B-BAAF1A756A26}"/>
              </a:ext>
            </a:extLst>
          </p:cNvPr>
          <p:cNvSpPr>
            <a:spLocks noGrp="1"/>
          </p:cNvSpPr>
          <p:nvPr>
            <p:ph type="sldNum" sz="quarter" idx="12"/>
          </p:nvPr>
        </p:nvSpPr>
        <p:spPr/>
        <p:txBody>
          <a:bodyPr/>
          <a:lstStyle/>
          <a:p>
            <a:fld id="{A31333B4-611C-1B47-BE3A-67EF75833D8D}" type="slidenum">
              <a:rPr lang="fi-FI" smtClean="0"/>
              <a:t>‹#›</a:t>
            </a:fld>
            <a:endParaRPr lang="fi-FI"/>
          </a:p>
        </p:txBody>
      </p:sp>
    </p:spTree>
    <p:extLst>
      <p:ext uri="{BB962C8B-B14F-4D97-AF65-F5344CB8AC3E}">
        <p14:creationId xmlns:p14="http://schemas.microsoft.com/office/powerpoint/2010/main" val="3791939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32D5EC6-C07A-FF42-9149-F15178D1D4F2}"/>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4749833C-9EE0-314A-BA3A-6D1D8A9C2102}"/>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47EB970-7834-CD44-8404-509D34E75E2C}"/>
              </a:ext>
            </a:extLst>
          </p:cNvPr>
          <p:cNvSpPr>
            <a:spLocks noGrp="1"/>
          </p:cNvSpPr>
          <p:nvPr>
            <p:ph type="dt" sz="half" idx="10"/>
          </p:nvPr>
        </p:nvSpPr>
        <p:spPr/>
        <p:txBody>
          <a:bodyPr/>
          <a:lstStyle/>
          <a:p>
            <a:fld id="{FB7519B8-9DA6-3847-B5C9-609B9F0A545E}" type="datetimeFigureOut">
              <a:rPr lang="fi-FI" smtClean="0"/>
              <a:t>16.3.2019</a:t>
            </a:fld>
            <a:endParaRPr lang="fi-FI"/>
          </a:p>
        </p:txBody>
      </p:sp>
      <p:sp>
        <p:nvSpPr>
          <p:cNvPr id="5" name="Alatunnisteen paikkamerkki 4">
            <a:extLst>
              <a:ext uri="{FF2B5EF4-FFF2-40B4-BE49-F238E27FC236}">
                <a16:creationId xmlns:a16="http://schemas.microsoft.com/office/drawing/2014/main" id="{DA306B53-64DC-084D-8B59-6EC626A5B81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95D5596-2108-9C46-90FC-43E721F13B95}"/>
              </a:ext>
            </a:extLst>
          </p:cNvPr>
          <p:cNvSpPr>
            <a:spLocks noGrp="1"/>
          </p:cNvSpPr>
          <p:nvPr>
            <p:ph type="sldNum" sz="quarter" idx="12"/>
          </p:nvPr>
        </p:nvSpPr>
        <p:spPr/>
        <p:txBody>
          <a:bodyPr/>
          <a:lstStyle/>
          <a:p>
            <a:fld id="{A31333B4-611C-1B47-BE3A-67EF75833D8D}" type="slidenum">
              <a:rPr lang="fi-FI" smtClean="0"/>
              <a:t>‹#›</a:t>
            </a:fld>
            <a:endParaRPr lang="fi-FI"/>
          </a:p>
        </p:txBody>
      </p:sp>
    </p:spTree>
    <p:extLst>
      <p:ext uri="{BB962C8B-B14F-4D97-AF65-F5344CB8AC3E}">
        <p14:creationId xmlns:p14="http://schemas.microsoft.com/office/powerpoint/2010/main" val="169400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DEC52C-4117-C04B-ABBC-5458CE99C39C}"/>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D17A468D-D7C4-C147-A73A-C915A729D5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98F3D62F-9A6D-CE43-9F78-D90309096713}"/>
              </a:ext>
            </a:extLst>
          </p:cNvPr>
          <p:cNvSpPr>
            <a:spLocks noGrp="1"/>
          </p:cNvSpPr>
          <p:nvPr>
            <p:ph type="dt" sz="half" idx="10"/>
          </p:nvPr>
        </p:nvSpPr>
        <p:spPr/>
        <p:txBody>
          <a:bodyPr/>
          <a:lstStyle/>
          <a:p>
            <a:fld id="{FB7519B8-9DA6-3847-B5C9-609B9F0A545E}" type="datetimeFigureOut">
              <a:rPr lang="fi-FI" smtClean="0"/>
              <a:t>16.3.2019</a:t>
            </a:fld>
            <a:endParaRPr lang="fi-FI"/>
          </a:p>
        </p:txBody>
      </p:sp>
      <p:sp>
        <p:nvSpPr>
          <p:cNvPr id="5" name="Alatunnisteen paikkamerkki 4">
            <a:extLst>
              <a:ext uri="{FF2B5EF4-FFF2-40B4-BE49-F238E27FC236}">
                <a16:creationId xmlns:a16="http://schemas.microsoft.com/office/drawing/2014/main" id="{942D37B0-34A2-2146-A137-CB01B631F1A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C5142C0-2401-434D-A2C0-70CD434EB47E}"/>
              </a:ext>
            </a:extLst>
          </p:cNvPr>
          <p:cNvSpPr>
            <a:spLocks noGrp="1"/>
          </p:cNvSpPr>
          <p:nvPr>
            <p:ph type="sldNum" sz="quarter" idx="12"/>
          </p:nvPr>
        </p:nvSpPr>
        <p:spPr/>
        <p:txBody>
          <a:bodyPr/>
          <a:lstStyle/>
          <a:p>
            <a:fld id="{A31333B4-611C-1B47-BE3A-67EF75833D8D}" type="slidenum">
              <a:rPr lang="fi-FI" smtClean="0"/>
              <a:t>‹#›</a:t>
            </a:fld>
            <a:endParaRPr lang="fi-FI"/>
          </a:p>
        </p:txBody>
      </p:sp>
    </p:spTree>
    <p:extLst>
      <p:ext uri="{BB962C8B-B14F-4D97-AF65-F5344CB8AC3E}">
        <p14:creationId xmlns:p14="http://schemas.microsoft.com/office/powerpoint/2010/main" val="2321008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172CFA1-30CD-D740-85AA-D4C30A40848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08E68741-02C8-8D4D-8C91-1FB89B0349A9}"/>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6BDAC789-9B28-8748-B14F-331EE0820724}"/>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AB9E86C3-66E3-6042-9B8E-EC0BBB8A7BF5}"/>
              </a:ext>
            </a:extLst>
          </p:cNvPr>
          <p:cNvSpPr>
            <a:spLocks noGrp="1"/>
          </p:cNvSpPr>
          <p:nvPr>
            <p:ph type="dt" sz="half" idx="10"/>
          </p:nvPr>
        </p:nvSpPr>
        <p:spPr/>
        <p:txBody>
          <a:bodyPr/>
          <a:lstStyle/>
          <a:p>
            <a:fld id="{FB7519B8-9DA6-3847-B5C9-609B9F0A545E}" type="datetimeFigureOut">
              <a:rPr lang="fi-FI" smtClean="0"/>
              <a:t>16.3.2019</a:t>
            </a:fld>
            <a:endParaRPr lang="fi-FI"/>
          </a:p>
        </p:txBody>
      </p:sp>
      <p:sp>
        <p:nvSpPr>
          <p:cNvPr id="6" name="Alatunnisteen paikkamerkki 5">
            <a:extLst>
              <a:ext uri="{FF2B5EF4-FFF2-40B4-BE49-F238E27FC236}">
                <a16:creationId xmlns:a16="http://schemas.microsoft.com/office/drawing/2014/main" id="{4B0671E4-683D-9F4B-BD52-B312920B4932}"/>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B82C3E10-2F5D-894E-9E74-6E977F4EF99D}"/>
              </a:ext>
            </a:extLst>
          </p:cNvPr>
          <p:cNvSpPr>
            <a:spLocks noGrp="1"/>
          </p:cNvSpPr>
          <p:nvPr>
            <p:ph type="sldNum" sz="quarter" idx="12"/>
          </p:nvPr>
        </p:nvSpPr>
        <p:spPr/>
        <p:txBody>
          <a:bodyPr/>
          <a:lstStyle/>
          <a:p>
            <a:fld id="{A31333B4-611C-1B47-BE3A-67EF75833D8D}" type="slidenum">
              <a:rPr lang="fi-FI" smtClean="0"/>
              <a:t>‹#›</a:t>
            </a:fld>
            <a:endParaRPr lang="fi-FI"/>
          </a:p>
        </p:txBody>
      </p:sp>
    </p:spTree>
    <p:extLst>
      <p:ext uri="{BB962C8B-B14F-4D97-AF65-F5344CB8AC3E}">
        <p14:creationId xmlns:p14="http://schemas.microsoft.com/office/powerpoint/2010/main" val="3613465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84D8DE5-6874-9040-9C52-5C3CFDA306B1}"/>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26A193B2-D91E-CD4D-93C0-24BE468EE5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3584316C-60EC-6C49-A958-69FD24EC30A4}"/>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F8BA1AAE-DA07-6D49-8C9E-EAD773EE6B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2520898C-977A-B941-A7BC-8C5E2F0E0982}"/>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1180414A-2553-9046-8C2E-8ACA2BDB09CC}"/>
              </a:ext>
            </a:extLst>
          </p:cNvPr>
          <p:cNvSpPr>
            <a:spLocks noGrp="1"/>
          </p:cNvSpPr>
          <p:nvPr>
            <p:ph type="dt" sz="half" idx="10"/>
          </p:nvPr>
        </p:nvSpPr>
        <p:spPr/>
        <p:txBody>
          <a:bodyPr/>
          <a:lstStyle/>
          <a:p>
            <a:fld id="{FB7519B8-9DA6-3847-B5C9-609B9F0A545E}" type="datetimeFigureOut">
              <a:rPr lang="fi-FI" smtClean="0"/>
              <a:t>16.3.2019</a:t>
            </a:fld>
            <a:endParaRPr lang="fi-FI"/>
          </a:p>
        </p:txBody>
      </p:sp>
      <p:sp>
        <p:nvSpPr>
          <p:cNvPr id="8" name="Alatunnisteen paikkamerkki 7">
            <a:extLst>
              <a:ext uri="{FF2B5EF4-FFF2-40B4-BE49-F238E27FC236}">
                <a16:creationId xmlns:a16="http://schemas.microsoft.com/office/drawing/2014/main" id="{B0E3C926-3F65-2943-BA3F-55C51CF13F41}"/>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6FB8E888-166C-784B-8A03-BA8E3791777B}"/>
              </a:ext>
            </a:extLst>
          </p:cNvPr>
          <p:cNvSpPr>
            <a:spLocks noGrp="1"/>
          </p:cNvSpPr>
          <p:nvPr>
            <p:ph type="sldNum" sz="quarter" idx="12"/>
          </p:nvPr>
        </p:nvSpPr>
        <p:spPr/>
        <p:txBody>
          <a:bodyPr/>
          <a:lstStyle/>
          <a:p>
            <a:fld id="{A31333B4-611C-1B47-BE3A-67EF75833D8D}" type="slidenum">
              <a:rPr lang="fi-FI" smtClean="0"/>
              <a:t>‹#›</a:t>
            </a:fld>
            <a:endParaRPr lang="fi-FI"/>
          </a:p>
        </p:txBody>
      </p:sp>
    </p:spTree>
    <p:extLst>
      <p:ext uri="{BB962C8B-B14F-4D97-AF65-F5344CB8AC3E}">
        <p14:creationId xmlns:p14="http://schemas.microsoft.com/office/powerpoint/2010/main" val="1306781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A3A208-B62B-8946-8C48-66F3023396CC}"/>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E4DF8F85-BBA0-054A-8A15-35E2DDC880DD}"/>
              </a:ext>
            </a:extLst>
          </p:cNvPr>
          <p:cNvSpPr>
            <a:spLocks noGrp="1"/>
          </p:cNvSpPr>
          <p:nvPr>
            <p:ph type="dt" sz="half" idx="10"/>
          </p:nvPr>
        </p:nvSpPr>
        <p:spPr/>
        <p:txBody>
          <a:bodyPr/>
          <a:lstStyle/>
          <a:p>
            <a:fld id="{FB7519B8-9DA6-3847-B5C9-609B9F0A545E}" type="datetimeFigureOut">
              <a:rPr lang="fi-FI" smtClean="0"/>
              <a:t>16.3.2019</a:t>
            </a:fld>
            <a:endParaRPr lang="fi-FI"/>
          </a:p>
        </p:txBody>
      </p:sp>
      <p:sp>
        <p:nvSpPr>
          <p:cNvPr id="4" name="Alatunnisteen paikkamerkki 3">
            <a:extLst>
              <a:ext uri="{FF2B5EF4-FFF2-40B4-BE49-F238E27FC236}">
                <a16:creationId xmlns:a16="http://schemas.microsoft.com/office/drawing/2014/main" id="{56558912-26FD-4F45-8C2A-292E4EC3E438}"/>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F4CA489A-03C4-3B41-B6B2-79DEA82CFE7F}"/>
              </a:ext>
            </a:extLst>
          </p:cNvPr>
          <p:cNvSpPr>
            <a:spLocks noGrp="1"/>
          </p:cNvSpPr>
          <p:nvPr>
            <p:ph type="sldNum" sz="quarter" idx="12"/>
          </p:nvPr>
        </p:nvSpPr>
        <p:spPr/>
        <p:txBody>
          <a:bodyPr/>
          <a:lstStyle/>
          <a:p>
            <a:fld id="{A31333B4-611C-1B47-BE3A-67EF75833D8D}" type="slidenum">
              <a:rPr lang="fi-FI" smtClean="0"/>
              <a:t>‹#›</a:t>
            </a:fld>
            <a:endParaRPr lang="fi-FI"/>
          </a:p>
        </p:txBody>
      </p:sp>
    </p:spTree>
    <p:extLst>
      <p:ext uri="{BB962C8B-B14F-4D97-AF65-F5344CB8AC3E}">
        <p14:creationId xmlns:p14="http://schemas.microsoft.com/office/powerpoint/2010/main" val="432445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46B98A81-BE53-FF43-ACA5-406C32220A4B}"/>
              </a:ext>
            </a:extLst>
          </p:cNvPr>
          <p:cNvSpPr>
            <a:spLocks noGrp="1"/>
          </p:cNvSpPr>
          <p:nvPr>
            <p:ph type="dt" sz="half" idx="10"/>
          </p:nvPr>
        </p:nvSpPr>
        <p:spPr/>
        <p:txBody>
          <a:bodyPr/>
          <a:lstStyle/>
          <a:p>
            <a:fld id="{FB7519B8-9DA6-3847-B5C9-609B9F0A545E}" type="datetimeFigureOut">
              <a:rPr lang="fi-FI" smtClean="0"/>
              <a:t>16.3.2019</a:t>
            </a:fld>
            <a:endParaRPr lang="fi-FI"/>
          </a:p>
        </p:txBody>
      </p:sp>
      <p:sp>
        <p:nvSpPr>
          <p:cNvPr id="3" name="Alatunnisteen paikkamerkki 2">
            <a:extLst>
              <a:ext uri="{FF2B5EF4-FFF2-40B4-BE49-F238E27FC236}">
                <a16:creationId xmlns:a16="http://schemas.microsoft.com/office/drawing/2014/main" id="{830FD938-34FE-6946-9393-7E6162D7B445}"/>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7D1F4F1B-44F7-3B43-B3DD-04CE94EB9550}"/>
              </a:ext>
            </a:extLst>
          </p:cNvPr>
          <p:cNvSpPr>
            <a:spLocks noGrp="1"/>
          </p:cNvSpPr>
          <p:nvPr>
            <p:ph type="sldNum" sz="quarter" idx="12"/>
          </p:nvPr>
        </p:nvSpPr>
        <p:spPr/>
        <p:txBody>
          <a:bodyPr/>
          <a:lstStyle/>
          <a:p>
            <a:fld id="{A31333B4-611C-1B47-BE3A-67EF75833D8D}" type="slidenum">
              <a:rPr lang="fi-FI" smtClean="0"/>
              <a:t>‹#›</a:t>
            </a:fld>
            <a:endParaRPr lang="fi-FI"/>
          </a:p>
        </p:txBody>
      </p:sp>
    </p:spTree>
    <p:extLst>
      <p:ext uri="{BB962C8B-B14F-4D97-AF65-F5344CB8AC3E}">
        <p14:creationId xmlns:p14="http://schemas.microsoft.com/office/powerpoint/2010/main" val="2954460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D1887F-F55B-EB4F-B8F2-286A152CF639}"/>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908D0A30-7BA8-054A-AE83-C2B223DAE5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BD1B039A-DB74-704D-A96E-4877D2FFC1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C08B0513-9051-F943-A70A-C1A9D8297A6B}"/>
              </a:ext>
            </a:extLst>
          </p:cNvPr>
          <p:cNvSpPr>
            <a:spLocks noGrp="1"/>
          </p:cNvSpPr>
          <p:nvPr>
            <p:ph type="dt" sz="half" idx="10"/>
          </p:nvPr>
        </p:nvSpPr>
        <p:spPr/>
        <p:txBody>
          <a:bodyPr/>
          <a:lstStyle/>
          <a:p>
            <a:fld id="{FB7519B8-9DA6-3847-B5C9-609B9F0A545E}" type="datetimeFigureOut">
              <a:rPr lang="fi-FI" smtClean="0"/>
              <a:t>16.3.2019</a:t>
            </a:fld>
            <a:endParaRPr lang="fi-FI"/>
          </a:p>
        </p:txBody>
      </p:sp>
      <p:sp>
        <p:nvSpPr>
          <p:cNvPr id="6" name="Alatunnisteen paikkamerkki 5">
            <a:extLst>
              <a:ext uri="{FF2B5EF4-FFF2-40B4-BE49-F238E27FC236}">
                <a16:creationId xmlns:a16="http://schemas.microsoft.com/office/drawing/2014/main" id="{6E44B7C7-B3A7-CE49-A410-274C779CB818}"/>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06CC987C-05BE-A046-A170-9CFFB6344401}"/>
              </a:ext>
            </a:extLst>
          </p:cNvPr>
          <p:cNvSpPr>
            <a:spLocks noGrp="1"/>
          </p:cNvSpPr>
          <p:nvPr>
            <p:ph type="sldNum" sz="quarter" idx="12"/>
          </p:nvPr>
        </p:nvSpPr>
        <p:spPr/>
        <p:txBody>
          <a:bodyPr/>
          <a:lstStyle/>
          <a:p>
            <a:fld id="{A31333B4-611C-1B47-BE3A-67EF75833D8D}" type="slidenum">
              <a:rPr lang="fi-FI" smtClean="0"/>
              <a:t>‹#›</a:t>
            </a:fld>
            <a:endParaRPr lang="fi-FI"/>
          </a:p>
        </p:txBody>
      </p:sp>
    </p:spTree>
    <p:extLst>
      <p:ext uri="{BB962C8B-B14F-4D97-AF65-F5344CB8AC3E}">
        <p14:creationId xmlns:p14="http://schemas.microsoft.com/office/powerpoint/2010/main" val="1767338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3EDEC9-9A00-FE47-9253-2311D2EEF770}"/>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8EA62159-35B6-5D4C-B868-6D90A1A9AA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02DEE5FC-446D-5449-91DF-853DC12882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86B337E8-6A59-9F4C-A80B-4496114789A3}"/>
              </a:ext>
            </a:extLst>
          </p:cNvPr>
          <p:cNvSpPr>
            <a:spLocks noGrp="1"/>
          </p:cNvSpPr>
          <p:nvPr>
            <p:ph type="dt" sz="half" idx="10"/>
          </p:nvPr>
        </p:nvSpPr>
        <p:spPr/>
        <p:txBody>
          <a:bodyPr/>
          <a:lstStyle/>
          <a:p>
            <a:fld id="{FB7519B8-9DA6-3847-B5C9-609B9F0A545E}" type="datetimeFigureOut">
              <a:rPr lang="fi-FI" smtClean="0"/>
              <a:t>16.3.2019</a:t>
            </a:fld>
            <a:endParaRPr lang="fi-FI"/>
          </a:p>
        </p:txBody>
      </p:sp>
      <p:sp>
        <p:nvSpPr>
          <p:cNvPr id="6" name="Alatunnisteen paikkamerkki 5">
            <a:extLst>
              <a:ext uri="{FF2B5EF4-FFF2-40B4-BE49-F238E27FC236}">
                <a16:creationId xmlns:a16="http://schemas.microsoft.com/office/drawing/2014/main" id="{C21746F0-725D-D245-A504-69D8B372C8DC}"/>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7A266772-A78F-C74C-A29D-344DFDF40752}"/>
              </a:ext>
            </a:extLst>
          </p:cNvPr>
          <p:cNvSpPr>
            <a:spLocks noGrp="1"/>
          </p:cNvSpPr>
          <p:nvPr>
            <p:ph type="sldNum" sz="quarter" idx="12"/>
          </p:nvPr>
        </p:nvSpPr>
        <p:spPr/>
        <p:txBody>
          <a:bodyPr/>
          <a:lstStyle/>
          <a:p>
            <a:fld id="{A31333B4-611C-1B47-BE3A-67EF75833D8D}" type="slidenum">
              <a:rPr lang="fi-FI" smtClean="0"/>
              <a:t>‹#›</a:t>
            </a:fld>
            <a:endParaRPr lang="fi-FI"/>
          </a:p>
        </p:txBody>
      </p:sp>
    </p:spTree>
    <p:extLst>
      <p:ext uri="{BB962C8B-B14F-4D97-AF65-F5344CB8AC3E}">
        <p14:creationId xmlns:p14="http://schemas.microsoft.com/office/powerpoint/2010/main" val="1264570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53AE2BC4-8C19-5148-8F03-E364A3DDDF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AFA3D7EE-A186-FA4B-91F3-C3F511E051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9932F7F-CA29-444E-96C0-A5DA51D8EC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7519B8-9DA6-3847-B5C9-609B9F0A545E}" type="datetimeFigureOut">
              <a:rPr lang="fi-FI" smtClean="0"/>
              <a:t>16.3.2019</a:t>
            </a:fld>
            <a:endParaRPr lang="fi-FI"/>
          </a:p>
        </p:txBody>
      </p:sp>
      <p:sp>
        <p:nvSpPr>
          <p:cNvPr id="5" name="Alatunnisteen paikkamerkki 4">
            <a:extLst>
              <a:ext uri="{FF2B5EF4-FFF2-40B4-BE49-F238E27FC236}">
                <a16:creationId xmlns:a16="http://schemas.microsoft.com/office/drawing/2014/main" id="{7F735E1E-C593-8E4F-A218-5278718040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05E9294D-F08F-4747-ABAB-F3F3903D85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1333B4-611C-1B47-BE3A-67EF75833D8D}" type="slidenum">
              <a:rPr lang="fi-FI" smtClean="0"/>
              <a:t>‹#›</a:t>
            </a:fld>
            <a:endParaRPr lang="fi-FI"/>
          </a:p>
        </p:txBody>
      </p:sp>
    </p:spTree>
    <p:extLst>
      <p:ext uri="{BB962C8B-B14F-4D97-AF65-F5344CB8AC3E}">
        <p14:creationId xmlns:p14="http://schemas.microsoft.com/office/powerpoint/2010/main" val="399131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1HRa4X07jd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youtube.com/watch?v=Ux0GQGGGbUs" TargetMode="External"/><Relationship Id="rId4" Type="http://schemas.openxmlformats.org/officeDocument/2006/relationships/hyperlink" Target="https://www.youtube.com/watch?v=O5APc0z49w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youtube.com/watch?v=B7YhWIzd-gc"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youtube.com/watch?v=1CUdTS64RGI"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www.youtube.com/watch?v=0B6-U_-6K7Y" TargetMode="External"/><Relationship Id="rId4" Type="http://schemas.openxmlformats.org/officeDocument/2006/relationships/hyperlink" Target="https://www.youtube.com/watch?v=WeiOFZy1dx4"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BmEwtWBte84"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youtube.com/watch?v=_Cbx7k3jCwU"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D1ZYhVpdXbQ"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youtube.com/watch?v=BcYyxk_CAV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UjW_yvrC0c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youtube.com/watch?v=2C9CoAbwxy0"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W71t1BAlm3A"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youtube.com/watch?v=Yn1PDCaobA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youtube.com/watch?v=eQdyDlSie0Q"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youtube.com/watch?v=q5fW7sERw7I"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www.youtube.com/watch?v=15qLxn53kh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www.youtube.com/watch?v=LDiYawcpYkA"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zdkWyH7qGd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www.youtube.com/watch?v=scg7rNsdeE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www.youtube.com/watch?v=hmNfPfxhtXM"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www.youtube.com/watch?v=dFaG8sKS3e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s://www.youtube.com/watch?v=S_CIUFAyk4s" TargetMode="External"/><Relationship Id="rId4" Type="http://schemas.openxmlformats.org/officeDocument/2006/relationships/hyperlink" Target="https://www.youtube.com/watch?v=_62pKiiVSI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s://www.youtube.com/watch?v=RBHZFYpQ6nc" TargetMode="External"/><Relationship Id="rId4" Type="http://schemas.openxmlformats.org/officeDocument/2006/relationships/hyperlink" Target="https://www.youtube.com/watch?v=59Hj7bp38f8"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www.youtube.com/watch?v=0IagRZBvLtw"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www.youtube.com/watch?v=kG6O4N3wxf8"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www.youtube.com/watch?v=NzeP5jA6hpg"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hyperlink" Target="https://www.youtube.com/watch?v=MbrauBwvmEY"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www.youtube.com/watch?v=5aCa3Tf_tDA" TargetMode="External"/><Relationship Id="rId5" Type="http://schemas.openxmlformats.org/officeDocument/2006/relationships/hyperlink" Target="https://www.youtube.com/watch?v=029ulO8Shjc" TargetMode="External"/><Relationship Id="rId4" Type="http://schemas.openxmlformats.org/officeDocument/2006/relationships/hyperlink" Target="https://www.youtube.com/watch?v=vr8DeX0EFXE"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s://www.youtube.com/watch?v=UvXEQ4lZt8k" TargetMode="External"/><Relationship Id="rId5" Type="http://schemas.openxmlformats.org/officeDocument/2006/relationships/hyperlink" Target="https://www.youtube.com/watch?v=1OycU8c40HM" TargetMode="External"/><Relationship Id="rId4" Type="http://schemas.openxmlformats.org/officeDocument/2006/relationships/hyperlink" Target="https://www.youtube.com/watch?v=KrEmscHU64Q"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s://www.youtube.com/watch?v=noJz7le7LdI" TargetMode="External"/><Relationship Id="rId5" Type="http://schemas.openxmlformats.org/officeDocument/2006/relationships/hyperlink" Target="https://www.youtube.com/watch?v=fvLh_3KoARc" TargetMode="External"/><Relationship Id="rId4" Type="http://schemas.openxmlformats.org/officeDocument/2006/relationships/hyperlink" Target="https://www.youtube.com/watch?v=w9BFNhhr8JE"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hyperlink" Target="https://www.youtube.com/watch?v=lMIdI5Lyb6M" TargetMode="External"/><Relationship Id="rId4" Type="http://schemas.openxmlformats.org/officeDocument/2006/relationships/hyperlink" Target="https://www.youtube.com/watch?v=Nkrontwcp-w"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hyperlink" Target="https://www.youtube.com/watch?v=mJygfE15A_0" TargetMode="External"/><Relationship Id="rId4" Type="http://schemas.openxmlformats.org/officeDocument/2006/relationships/hyperlink" Target="https://www.youtube.com/watch?v=iz8J9EEixPo"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s://www.youtube.com/watch?v=YsHflVxyGKQ"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s://www.youtube.com/watch?v=LFgMowOwek0" TargetMode="External"/><Relationship Id="rId5" Type="http://schemas.openxmlformats.org/officeDocument/2006/relationships/hyperlink" Target="https://www.youtube.com/watch?v=aasECsxrSzQ" TargetMode="External"/><Relationship Id="rId4" Type="http://schemas.openxmlformats.org/officeDocument/2006/relationships/hyperlink" Target="https://www.youtube.com/watch?v=CqwzUVsihs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youtube.com/watch?v=b08pCRpSdq4" TargetMode="External"/><Relationship Id="rId4" Type="http://schemas.openxmlformats.org/officeDocument/2006/relationships/hyperlink" Target="https://www.youtube.com/watch?v=apiq3VN2Ra8"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mSvQtAnh_CI"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youtube.com/watch?v=pBmGCn81Qc8"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youtube.com/watch?v=ILxo-TUkzO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B8033F-CAEA-C94F-9CB1-DE4D134E47A2}"/>
              </a:ext>
            </a:extLst>
          </p:cNvPr>
          <p:cNvSpPr>
            <a:spLocks noGrp="1"/>
          </p:cNvSpPr>
          <p:nvPr>
            <p:ph type="ctrTitle"/>
          </p:nvPr>
        </p:nvSpPr>
        <p:spPr/>
        <p:txBody>
          <a:bodyPr/>
          <a:lstStyle/>
          <a:p>
            <a:r>
              <a:rPr lang="fi-FI" dirty="0"/>
              <a:t>Musikaali</a:t>
            </a:r>
          </a:p>
        </p:txBody>
      </p:sp>
      <p:sp>
        <p:nvSpPr>
          <p:cNvPr id="3" name="Alaotsikko 2">
            <a:extLst>
              <a:ext uri="{FF2B5EF4-FFF2-40B4-BE49-F238E27FC236}">
                <a16:creationId xmlns:a16="http://schemas.microsoft.com/office/drawing/2014/main" id="{3BB86BE5-9B78-244B-8184-2E03F6DB7CC1}"/>
              </a:ext>
            </a:extLst>
          </p:cNvPr>
          <p:cNvSpPr>
            <a:spLocks noGrp="1"/>
          </p:cNvSpPr>
          <p:nvPr>
            <p:ph type="subTitle" idx="1"/>
          </p:nvPr>
        </p:nvSpPr>
        <p:spPr/>
        <p:txBody>
          <a:bodyPr/>
          <a:lstStyle/>
          <a:p>
            <a:endParaRPr lang="fi-FI" dirty="0"/>
          </a:p>
        </p:txBody>
      </p:sp>
    </p:spTree>
    <p:extLst>
      <p:ext uri="{BB962C8B-B14F-4D97-AF65-F5344CB8AC3E}">
        <p14:creationId xmlns:p14="http://schemas.microsoft.com/office/powerpoint/2010/main" val="2023720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30-luvun elokuvamusikaalien tähtiä</a:t>
            </a:r>
          </a:p>
        </p:txBody>
      </p:sp>
      <p:sp>
        <p:nvSpPr>
          <p:cNvPr id="3" name="Sisällön paikkamerkki 2"/>
          <p:cNvSpPr>
            <a:spLocks noGrp="1"/>
          </p:cNvSpPr>
          <p:nvPr>
            <p:ph idx="1"/>
          </p:nvPr>
        </p:nvSpPr>
        <p:spPr/>
        <p:txBody>
          <a:bodyPr>
            <a:normAutofit/>
          </a:bodyPr>
          <a:lstStyle/>
          <a:p>
            <a:r>
              <a:rPr lang="fi-FI" dirty="0"/>
              <a:t>Musikaalit niin suosittuja, että musiikkinumeroita lisättiin myös komedioihin (Marx-veljekset, Laurel &amp; Hardy)</a:t>
            </a:r>
          </a:p>
          <a:p>
            <a:r>
              <a:rPr lang="fi-FI" dirty="0"/>
              <a:t>Judy Garland ja </a:t>
            </a:r>
            <a:r>
              <a:rPr lang="fi-FI" dirty="0" err="1"/>
              <a:t>Mickey</a:t>
            </a:r>
            <a:r>
              <a:rPr lang="fi-FI" dirty="0"/>
              <a:t> </a:t>
            </a:r>
            <a:r>
              <a:rPr lang="fi-FI" dirty="0" err="1"/>
              <a:t>Rooney</a:t>
            </a:r>
            <a:r>
              <a:rPr lang="fi-FI" dirty="0"/>
              <a:t> nuorisotähtinä</a:t>
            </a:r>
          </a:p>
          <a:p>
            <a:r>
              <a:rPr lang="fi-FI" dirty="0" err="1"/>
              <a:t>Shirley</a:t>
            </a:r>
            <a:r>
              <a:rPr lang="fi-FI" dirty="0"/>
              <a:t> </a:t>
            </a:r>
            <a:r>
              <a:rPr lang="fi-FI" dirty="0" err="1"/>
              <a:t>Temple</a:t>
            </a:r>
            <a:r>
              <a:rPr lang="fi-FI" dirty="0"/>
              <a:t> lapsitähti</a:t>
            </a:r>
          </a:p>
          <a:p>
            <a:r>
              <a:rPr lang="fi-FI" dirty="0"/>
              <a:t>James </a:t>
            </a:r>
            <a:r>
              <a:rPr lang="fi-FI" dirty="0" err="1"/>
              <a:t>Cagney</a:t>
            </a:r>
            <a:r>
              <a:rPr lang="fi-FI" dirty="0"/>
              <a:t>, Bing Crosby</a:t>
            </a:r>
          </a:p>
          <a:p>
            <a:r>
              <a:rPr lang="fi-FI" dirty="0"/>
              <a:t>V. 1939 The </a:t>
            </a:r>
            <a:r>
              <a:rPr lang="fi-FI" dirty="0" err="1"/>
              <a:t>Wizard</a:t>
            </a:r>
            <a:r>
              <a:rPr lang="fi-FI" dirty="0"/>
              <a:t> of </a:t>
            </a:r>
            <a:r>
              <a:rPr lang="fi-FI" dirty="0" err="1"/>
              <a:t>Oz</a:t>
            </a:r>
            <a:r>
              <a:rPr lang="fi-FI" dirty="0"/>
              <a:t>, legendaarinen musikaalielokuva</a:t>
            </a:r>
          </a:p>
          <a:p>
            <a:pPr marL="0" indent="0">
              <a:buNone/>
            </a:pPr>
            <a:r>
              <a:rPr lang="fi-FI" dirty="0"/>
              <a:t>-”</a:t>
            </a:r>
            <a:r>
              <a:rPr lang="fi-FI" b="1" dirty="0" err="1"/>
              <a:t>Somewhere</a:t>
            </a:r>
            <a:r>
              <a:rPr lang="fi-FI" b="1" dirty="0"/>
              <a:t> </a:t>
            </a:r>
            <a:r>
              <a:rPr lang="fi-FI" b="1" dirty="0" err="1"/>
              <a:t>over</a:t>
            </a:r>
            <a:r>
              <a:rPr lang="fi-FI" b="1" dirty="0"/>
              <a:t> the </a:t>
            </a:r>
            <a:r>
              <a:rPr lang="fi-FI" b="1" dirty="0" err="1"/>
              <a:t>Rainbow</a:t>
            </a:r>
            <a:r>
              <a:rPr lang="fi-FI" dirty="0"/>
              <a:t>” pääosassa Judy Garland</a:t>
            </a:r>
          </a:p>
        </p:txBody>
      </p:sp>
      <p:sp>
        <p:nvSpPr>
          <p:cNvPr id="4" name="Toimintopainike: Filmi 3">
            <a:hlinkClick r:id="rId3" highlightClick="1"/>
            <a:extLst>
              <a:ext uri="{FF2B5EF4-FFF2-40B4-BE49-F238E27FC236}">
                <a16:creationId xmlns:a16="http://schemas.microsoft.com/office/drawing/2014/main" id="{4B21F4C3-BD46-AF40-86EF-C40CF902AC5F}"/>
              </a:ext>
            </a:extLst>
          </p:cNvPr>
          <p:cNvSpPr/>
          <p:nvPr/>
        </p:nvSpPr>
        <p:spPr>
          <a:xfrm>
            <a:off x="2711670" y="5655755"/>
            <a:ext cx="1042416" cy="104241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715103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0FF5B49-40B5-1441-8EA5-40028C0A3F62}"/>
              </a:ext>
            </a:extLst>
          </p:cNvPr>
          <p:cNvSpPr>
            <a:spLocks noGrp="1"/>
          </p:cNvSpPr>
          <p:nvPr>
            <p:ph type="title"/>
          </p:nvPr>
        </p:nvSpPr>
        <p:spPr/>
        <p:txBody>
          <a:bodyPr/>
          <a:lstStyle/>
          <a:p>
            <a:r>
              <a:rPr lang="fi-FI" dirty="0"/>
              <a:t>1940-50-luvun musikaali</a:t>
            </a:r>
          </a:p>
        </p:txBody>
      </p:sp>
      <p:sp>
        <p:nvSpPr>
          <p:cNvPr id="3" name="Sisällön paikkamerkki 2">
            <a:extLst>
              <a:ext uri="{FF2B5EF4-FFF2-40B4-BE49-F238E27FC236}">
                <a16:creationId xmlns:a16="http://schemas.microsoft.com/office/drawing/2014/main" id="{FFF65A5A-1D58-3645-B06C-BD29FB5B96BD}"/>
              </a:ext>
            </a:extLst>
          </p:cNvPr>
          <p:cNvSpPr>
            <a:spLocks noGrp="1"/>
          </p:cNvSpPr>
          <p:nvPr>
            <p:ph idx="1"/>
          </p:nvPr>
        </p:nvSpPr>
        <p:spPr/>
        <p:txBody>
          <a:bodyPr/>
          <a:lstStyle/>
          <a:p>
            <a:r>
              <a:rPr lang="fi-FI" dirty="0"/>
              <a:t>Amerikkalaisen perinteisen musikaalin kulta-aika</a:t>
            </a:r>
          </a:p>
          <a:p>
            <a:r>
              <a:rPr lang="fi-FI" dirty="0" err="1"/>
              <a:t>Rodgers</a:t>
            </a:r>
            <a:r>
              <a:rPr lang="fi-FI" dirty="0"/>
              <a:t> &amp; </a:t>
            </a:r>
            <a:r>
              <a:rPr lang="fi-FI" dirty="0" err="1"/>
              <a:t>Hammersteinin</a:t>
            </a:r>
            <a:r>
              <a:rPr lang="fi-FI" dirty="0"/>
              <a:t> suuri menestys</a:t>
            </a:r>
          </a:p>
          <a:p>
            <a:r>
              <a:rPr lang="fi-FI" dirty="0" err="1"/>
              <a:t>Rodgers</a:t>
            </a:r>
            <a:r>
              <a:rPr lang="fi-FI" dirty="0"/>
              <a:t>, Cole Porter, Frank </a:t>
            </a:r>
            <a:r>
              <a:rPr lang="fi-FI" dirty="0" err="1"/>
              <a:t>Loesser</a:t>
            </a:r>
            <a:r>
              <a:rPr lang="fi-FI" dirty="0"/>
              <a:t>, Leonard Bernstein tärkeimmät säveltäjät</a:t>
            </a:r>
          </a:p>
          <a:p>
            <a:r>
              <a:rPr lang="fi-FI" dirty="0"/>
              <a:t>Ohjaajat ja koreografit: Stanley </a:t>
            </a:r>
            <a:r>
              <a:rPr lang="fi-FI" dirty="0" err="1"/>
              <a:t>Donen</a:t>
            </a:r>
            <a:r>
              <a:rPr lang="fi-FI" dirty="0"/>
              <a:t> ja </a:t>
            </a:r>
            <a:r>
              <a:rPr lang="fi-FI" dirty="0" err="1"/>
              <a:t>Gene</a:t>
            </a:r>
            <a:r>
              <a:rPr lang="fi-FI" dirty="0"/>
              <a:t> Kelly</a:t>
            </a:r>
          </a:p>
          <a:p>
            <a:r>
              <a:rPr lang="fi-FI" dirty="0"/>
              <a:t>Broadway-musikaalit ja Hollywood-musikaalit</a:t>
            </a:r>
          </a:p>
        </p:txBody>
      </p:sp>
    </p:spTree>
    <p:extLst>
      <p:ext uri="{BB962C8B-B14F-4D97-AF65-F5344CB8AC3E}">
        <p14:creationId xmlns:p14="http://schemas.microsoft.com/office/powerpoint/2010/main" val="56760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r>
              <a:rPr lang="fi-FI" sz="4800" b="1" dirty="0"/>
              <a:t>Oklahoma!</a:t>
            </a:r>
            <a:endParaRPr lang="fi-FI" sz="4800" dirty="0"/>
          </a:p>
        </p:txBody>
      </p:sp>
      <p:sp>
        <p:nvSpPr>
          <p:cNvPr id="3" name="Sisällön paikkamerkki 2"/>
          <p:cNvSpPr>
            <a:spLocks noGrp="1"/>
          </p:cNvSpPr>
          <p:nvPr>
            <p:ph idx="1"/>
          </p:nvPr>
        </p:nvSpPr>
        <p:spPr/>
        <p:txBody>
          <a:bodyPr>
            <a:normAutofit fontScale="85000" lnSpcReduction="10000"/>
          </a:bodyPr>
          <a:lstStyle/>
          <a:p>
            <a:pPr marL="0" indent="0">
              <a:buNone/>
            </a:pPr>
            <a:r>
              <a:rPr lang="fi-FI" dirty="0"/>
              <a:t> </a:t>
            </a:r>
          </a:p>
          <a:p>
            <a:r>
              <a:rPr lang="fi-FI" dirty="0"/>
              <a:t>Musiikki: </a:t>
            </a:r>
            <a:r>
              <a:rPr lang="fi-FI" b="1" dirty="0"/>
              <a:t>Richard </a:t>
            </a:r>
            <a:r>
              <a:rPr lang="fi-FI" b="1" dirty="0" err="1"/>
              <a:t>Rodgers</a:t>
            </a:r>
            <a:endParaRPr lang="fi-FI" b="1" dirty="0"/>
          </a:p>
          <a:p>
            <a:r>
              <a:rPr lang="fi-FI" dirty="0"/>
              <a:t>Libretto ja tekstit: </a:t>
            </a:r>
            <a:r>
              <a:rPr lang="fi-FI" b="1" dirty="0"/>
              <a:t>Oscar </a:t>
            </a:r>
            <a:r>
              <a:rPr lang="fi-FI" b="1" dirty="0" err="1"/>
              <a:t>Hammerstein</a:t>
            </a:r>
            <a:r>
              <a:rPr lang="fi-FI" b="1" dirty="0"/>
              <a:t> II</a:t>
            </a:r>
          </a:p>
          <a:p>
            <a:r>
              <a:rPr lang="fi-FI" dirty="0"/>
              <a:t>Perustui </a:t>
            </a:r>
            <a:r>
              <a:rPr lang="fi-FI" dirty="0" err="1"/>
              <a:t>Lynn</a:t>
            </a:r>
            <a:r>
              <a:rPr lang="fi-FI" dirty="0"/>
              <a:t> </a:t>
            </a:r>
            <a:r>
              <a:rPr lang="fi-FI" dirty="0" err="1"/>
              <a:t>Riggsin</a:t>
            </a:r>
            <a:r>
              <a:rPr lang="fi-FI" dirty="0"/>
              <a:t> näytelmään Green </a:t>
            </a:r>
            <a:r>
              <a:rPr lang="fi-FI" dirty="0" err="1"/>
              <a:t>grow</a:t>
            </a:r>
            <a:r>
              <a:rPr lang="fi-FI" dirty="0"/>
              <a:t> the </a:t>
            </a:r>
            <a:r>
              <a:rPr lang="fi-FI" dirty="0" err="1"/>
              <a:t>Lilacs</a:t>
            </a:r>
            <a:endParaRPr lang="fi-FI" dirty="0"/>
          </a:p>
          <a:p>
            <a:r>
              <a:rPr lang="fi-FI" dirty="0"/>
              <a:t>Tuottaja: </a:t>
            </a:r>
            <a:r>
              <a:rPr lang="fi-FI" dirty="0" err="1"/>
              <a:t>Theatre</a:t>
            </a:r>
            <a:r>
              <a:rPr lang="fi-FI" dirty="0"/>
              <a:t> </a:t>
            </a:r>
            <a:r>
              <a:rPr lang="fi-FI" dirty="0" err="1"/>
              <a:t>Guild</a:t>
            </a:r>
            <a:r>
              <a:rPr lang="fi-FI" dirty="0"/>
              <a:t>, Ohjaaja: Robert </a:t>
            </a:r>
            <a:r>
              <a:rPr lang="fi-FI" dirty="0" err="1"/>
              <a:t>Mamoulian</a:t>
            </a:r>
            <a:r>
              <a:rPr lang="fi-FI" dirty="0"/>
              <a:t>, Koreografi: Agnes de Mille</a:t>
            </a:r>
          </a:p>
          <a:p>
            <a:r>
              <a:rPr lang="fi-FI" dirty="0"/>
              <a:t>Ensi-ilta New Yorkissa/Lontoossa ja esitysten lukumäärä: 3/1943, 2212 esitystä</a:t>
            </a:r>
          </a:p>
          <a:p>
            <a:r>
              <a:rPr lang="fi-FI" dirty="0"/>
              <a:t>Elokuva: 1955, Gordon </a:t>
            </a:r>
            <a:r>
              <a:rPr lang="fi-FI" dirty="0" err="1"/>
              <a:t>McRae</a:t>
            </a:r>
            <a:r>
              <a:rPr lang="fi-FI" dirty="0"/>
              <a:t> ja </a:t>
            </a:r>
            <a:r>
              <a:rPr lang="fi-FI" dirty="0" err="1"/>
              <a:t>Shirley</a:t>
            </a:r>
            <a:r>
              <a:rPr lang="fi-FI" dirty="0"/>
              <a:t> Jones pääosissa</a:t>
            </a:r>
          </a:p>
          <a:p>
            <a:r>
              <a:rPr lang="fi-FI" dirty="0" err="1"/>
              <a:t>Lauluja:”</a:t>
            </a:r>
            <a:r>
              <a:rPr lang="fi-FI" b="1" dirty="0" err="1"/>
              <a:t>Oh</a:t>
            </a:r>
            <a:r>
              <a:rPr lang="fi-FI" b="1" dirty="0"/>
              <a:t>, </a:t>
            </a:r>
            <a:r>
              <a:rPr lang="fi-FI" b="1" dirty="0" err="1"/>
              <a:t>What</a:t>
            </a:r>
            <a:r>
              <a:rPr lang="fi-FI" b="1" dirty="0"/>
              <a:t> a </a:t>
            </a:r>
            <a:r>
              <a:rPr lang="fi-FI" b="1" dirty="0" err="1"/>
              <a:t>beautiful</a:t>
            </a:r>
            <a:r>
              <a:rPr lang="fi-FI" b="1" dirty="0"/>
              <a:t> </a:t>
            </a:r>
            <a:r>
              <a:rPr lang="fi-FI" b="1" dirty="0" err="1"/>
              <a:t>morning</a:t>
            </a:r>
            <a:r>
              <a:rPr lang="fi-FI" dirty="0"/>
              <a:t>”, ”</a:t>
            </a:r>
            <a:r>
              <a:rPr lang="fi-FI" dirty="0" err="1"/>
              <a:t>Surrey</a:t>
            </a:r>
            <a:r>
              <a:rPr lang="fi-FI" dirty="0"/>
              <a:t> with a </a:t>
            </a:r>
            <a:r>
              <a:rPr lang="fi-FI" dirty="0" err="1"/>
              <a:t>Fringe</a:t>
            </a:r>
            <a:r>
              <a:rPr lang="fi-FI" dirty="0"/>
              <a:t> on top”, ”People </a:t>
            </a:r>
            <a:r>
              <a:rPr lang="fi-FI" dirty="0" err="1"/>
              <a:t>will</a:t>
            </a:r>
            <a:r>
              <a:rPr lang="fi-FI" dirty="0"/>
              <a:t> </a:t>
            </a:r>
            <a:r>
              <a:rPr lang="fi-FI" dirty="0" err="1"/>
              <a:t>say</a:t>
            </a:r>
            <a:r>
              <a:rPr lang="fi-FI" dirty="0"/>
              <a:t> </a:t>
            </a:r>
            <a:r>
              <a:rPr lang="fi-FI" dirty="0" err="1"/>
              <a:t>we’re</a:t>
            </a:r>
            <a:r>
              <a:rPr lang="fi-FI" dirty="0"/>
              <a:t> in </a:t>
            </a:r>
            <a:r>
              <a:rPr lang="fi-FI" dirty="0" err="1"/>
              <a:t>love</a:t>
            </a:r>
            <a:r>
              <a:rPr lang="fi-FI" dirty="0"/>
              <a:t>”, ”</a:t>
            </a:r>
            <a:r>
              <a:rPr lang="fi-FI" b="1" dirty="0"/>
              <a:t>Out of my </a:t>
            </a:r>
            <a:r>
              <a:rPr lang="fi-FI" b="1" dirty="0" err="1"/>
              <a:t>Dreams</a:t>
            </a:r>
            <a:r>
              <a:rPr lang="fi-FI" dirty="0"/>
              <a:t>”, ”The </a:t>
            </a:r>
            <a:r>
              <a:rPr lang="fi-FI" dirty="0" err="1"/>
              <a:t>Farmer</a:t>
            </a:r>
            <a:r>
              <a:rPr lang="fi-FI" dirty="0"/>
              <a:t> and the cowboy”, ”Oklahoma OK”</a:t>
            </a:r>
          </a:p>
          <a:p>
            <a:r>
              <a:rPr lang="fi-FI" dirty="0"/>
              <a:t>Aloitti Broadwayn musikaalien ”kultaisen kauden” 40-50-luvuilla</a:t>
            </a:r>
          </a:p>
          <a:p>
            <a:endParaRPr lang="fi-FI" dirty="0"/>
          </a:p>
        </p:txBody>
      </p:sp>
      <p:pic>
        <p:nvPicPr>
          <p:cNvPr id="4" name="Kuva 3"/>
          <p:cNvPicPr>
            <a:picLocks noChangeAspect="1"/>
          </p:cNvPicPr>
          <p:nvPr/>
        </p:nvPicPr>
        <p:blipFill>
          <a:blip r:embed="rId3"/>
          <a:stretch>
            <a:fillRect/>
          </a:stretch>
        </p:blipFill>
        <p:spPr>
          <a:xfrm>
            <a:off x="8497786" y="-4107"/>
            <a:ext cx="2170215" cy="3121860"/>
          </a:xfrm>
          <a:prstGeom prst="rect">
            <a:avLst/>
          </a:prstGeom>
        </p:spPr>
      </p:pic>
      <p:sp>
        <p:nvSpPr>
          <p:cNvPr id="5" name="Toimintopainike: Filmi 4">
            <a:hlinkClick r:id="rId4" highlightClick="1"/>
            <a:extLst>
              <a:ext uri="{FF2B5EF4-FFF2-40B4-BE49-F238E27FC236}">
                <a16:creationId xmlns:a16="http://schemas.microsoft.com/office/drawing/2014/main" id="{0844C8F6-C3DE-6744-AF87-2A4AD50E5C8A}"/>
              </a:ext>
            </a:extLst>
          </p:cNvPr>
          <p:cNvSpPr/>
          <p:nvPr/>
        </p:nvSpPr>
        <p:spPr>
          <a:xfrm>
            <a:off x="4083269" y="662152"/>
            <a:ext cx="1042416" cy="104241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oimintopainike: Filmi 5">
            <a:hlinkClick r:id="rId5" highlightClick="1"/>
            <a:extLst>
              <a:ext uri="{FF2B5EF4-FFF2-40B4-BE49-F238E27FC236}">
                <a16:creationId xmlns:a16="http://schemas.microsoft.com/office/drawing/2014/main" id="{9B6389CF-40D8-DB4B-BBC0-88CD13CC26D0}"/>
              </a:ext>
            </a:extLst>
          </p:cNvPr>
          <p:cNvSpPr/>
          <p:nvPr/>
        </p:nvSpPr>
        <p:spPr>
          <a:xfrm>
            <a:off x="5574792" y="662152"/>
            <a:ext cx="1042416" cy="104241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242375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br>
              <a:rPr lang="fi-FI" b="1" dirty="0"/>
            </a:br>
            <a:r>
              <a:rPr lang="fi-FI" b="1" dirty="0" err="1"/>
              <a:t>Carousel</a:t>
            </a:r>
            <a:br>
              <a:rPr lang="fi-FI" dirty="0"/>
            </a:br>
            <a:endParaRPr lang="fi-FI" dirty="0"/>
          </a:p>
        </p:txBody>
      </p:sp>
      <p:sp>
        <p:nvSpPr>
          <p:cNvPr id="3" name="Sisällön paikkamerkki 2"/>
          <p:cNvSpPr>
            <a:spLocks noGrp="1"/>
          </p:cNvSpPr>
          <p:nvPr>
            <p:ph idx="1"/>
          </p:nvPr>
        </p:nvSpPr>
        <p:spPr/>
        <p:txBody>
          <a:bodyPr>
            <a:normAutofit/>
          </a:bodyPr>
          <a:lstStyle/>
          <a:p>
            <a:r>
              <a:rPr lang="fi-FI" dirty="0"/>
              <a:t>Musiikki: Richard </a:t>
            </a:r>
            <a:r>
              <a:rPr lang="fi-FI" dirty="0" err="1"/>
              <a:t>Rodgers</a:t>
            </a:r>
            <a:endParaRPr lang="fi-FI" dirty="0"/>
          </a:p>
          <a:p>
            <a:r>
              <a:rPr lang="fi-FI" dirty="0"/>
              <a:t>Libretto ja tekstit: Oscar </a:t>
            </a:r>
            <a:r>
              <a:rPr lang="fi-FI" dirty="0" err="1"/>
              <a:t>Hammerstein</a:t>
            </a:r>
            <a:r>
              <a:rPr lang="fi-FI" dirty="0"/>
              <a:t> II </a:t>
            </a:r>
          </a:p>
          <a:p>
            <a:r>
              <a:rPr lang="fi-FI" dirty="0"/>
              <a:t>(</a:t>
            </a:r>
            <a:r>
              <a:rPr lang="fi-FI" dirty="0" err="1"/>
              <a:t>Ferenc</a:t>
            </a:r>
            <a:r>
              <a:rPr lang="fi-FI" dirty="0"/>
              <a:t> </a:t>
            </a:r>
            <a:r>
              <a:rPr lang="fi-FI" dirty="0" err="1"/>
              <a:t>Molnarin</a:t>
            </a:r>
            <a:r>
              <a:rPr lang="fi-FI" dirty="0"/>
              <a:t> </a:t>
            </a:r>
            <a:r>
              <a:rPr lang="fi-FI" dirty="0" err="1"/>
              <a:t>Liliom-näytelmä</a:t>
            </a:r>
            <a:r>
              <a:rPr lang="fi-FI" dirty="0"/>
              <a:t> 1921)</a:t>
            </a:r>
          </a:p>
          <a:p>
            <a:r>
              <a:rPr lang="fi-FI" dirty="0"/>
              <a:t>Tuottaja: </a:t>
            </a:r>
            <a:r>
              <a:rPr lang="fi-FI" dirty="0" err="1"/>
              <a:t>Theatre</a:t>
            </a:r>
            <a:r>
              <a:rPr lang="fi-FI" dirty="0"/>
              <a:t> </a:t>
            </a:r>
            <a:r>
              <a:rPr lang="fi-FI" dirty="0" err="1"/>
              <a:t>Guild</a:t>
            </a:r>
            <a:r>
              <a:rPr lang="fi-FI" dirty="0"/>
              <a:t>, Ohjaaja: </a:t>
            </a:r>
            <a:r>
              <a:rPr lang="fi-FI" dirty="0" err="1"/>
              <a:t>Rouben</a:t>
            </a:r>
            <a:r>
              <a:rPr lang="fi-FI" dirty="0"/>
              <a:t> </a:t>
            </a:r>
            <a:r>
              <a:rPr lang="fi-FI" dirty="0" err="1"/>
              <a:t>Mamoulian</a:t>
            </a:r>
            <a:r>
              <a:rPr lang="fi-FI" dirty="0"/>
              <a:t>, koreografi: Agnes de Mille </a:t>
            </a:r>
          </a:p>
          <a:p>
            <a:r>
              <a:rPr lang="fi-FI" dirty="0"/>
              <a:t>Ensi-ilta New Yorkissa ja esitysten lukumäärä: 4/1945, 890 esitystä</a:t>
            </a:r>
          </a:p>
          <a:p>
            <a:r>
              <a:rPr lang="fi-FI" dirty="0"/>
              <a:t>Elokuva: 1956, Gordon </a:t>
            </a:r>
            <a:r>
              <a:rPr lang="fi-FI" dirty="0" err="1"/>
              <a:t>McRae</a:t>
            </a:r>
            <a:r>
              <a:rPr lang="fi-FI" dirty="0"/>
              <a:t> ja </a:t>
            </a:r>
            <a:r>
              <a:rPr lang="fi-FI" dirty="0" err="1"/>
              <a:t>Shirley</a:t>
            </a:r>
            <a:r>
              <a:rPr lang="fi-FI" dirty="0"/>
              <a:t> Jones</a:t>
            </a:r>
          </a:p>
          <a:p>
            <a:r>
              <a:rPr lang="fi-FI" dirty="0"/>
              <a:t>Lauluja: </a:t>
            </a:r>
            <a:r>
              <a:rPr lang="fi-FI" dirty="0" err="1"/>
              <a:t>Carousel</a:t>
            </a:r>
            <a:r>
              <a:rPr lang="fi-FI" dirty="0"/>
              <a:t> </a:t>
            </a:r>
            <a:r>
              <a:rPr lang="fi-FI" dirty="0" err="1"/>
              <a:t>waltz</a:t>
            </a:r>
            <a:r>
              <a:rPr lang="fi-FI" dirty="0"/>
              <a:t>, ”</a:t>
            </a:r>
            <a:r>
              <a:rPr lang="fi-FI" b="1" dirty="0" err="1"/>
              <a:t>You’ll</a:t>
            </a:r>
            <a:r>
              <a:rPr lang="fi-FI" b="1" dirty="0"/>
              <a:t> </a:t>
            </a:r>
            <a:r>
              <a:rPr lang="fi-FI" b="1" dirty="0" err="1"/>
              <a:t>never</a:t>
            </a:r>
            <a:r>
              <a:rPr lang="fi-FI" b="1" dirty="0"/>
              <a:t> </a:t>
            </a:r>
            <a:r>
              <a:rPr lang="fi-FI" b="1" dirty="0" err="1"/>
              <a:t>walk</a:t>
            </a:r>
            <a:r>
              <a:rPr lang="fi-FI" b="1" dirty="0"/>
              <a:t> </a:t>
            </a:r>
            <a:r>
              <a:rPr lang="fi-FI" b="1" dirty="0" err="1"/>
              <a:t>alone</a:t>
            </a:r>
            <a:r>
              <a:rPr lang="fi-FI" dirty="0"/>
              <a:t>”, ”</a:t>
            </a:r>
            <a:r>
              <a:rPr lang="fi-FI" dirty="0" err="1"/>
              <a:t>If</a:t>
            </a:r>
            <a:r>
              <a:rPr lang="fi-FI" dirty="0"/>
              <a:t> I </a:t>
            </a:r>
            <a:r>
              <a:rPr lang="fi-FI" dirty="0" err="1"/>
              <a:t>Loved</a:t>
            </a:r>
            <a:r>
              <a:rPr lang="fi-FI" dirty="0"/>
              <a:t> </a:t>
            </a:r>
            <a:r>
              <a:rPr lang="fi-FI" dirty="0" err="1"/>
              <a:t>you</a:t>
            </a:r>
            <a:r>
              <a:rPr lang="fi-FI" dirty="0"/>
              <a:t>”, ”</a:t>
            </a:r>
            <a:r>
              <a:rPr lang="fi-FI" dirty="0" err="1"/>
              <a:t>Soliloqui</a:t>
            </a:r>
            <a:r>
              <a:rPr lang="fi-FI" dirty="0"/>
              <a:t>”</a:t>
            </a:r>
          </a:p>
          <a:p>
            <a:endParaRPr lang="fi-FI" dirty="0"/>
          </a:p>
        </p:txBody>
      </p:sp>
      <p:pic>
        <p:nvPicPr>
          <p:cNvPr id="4" name="Kuva 3"/>
          <p:cNvPicPr>
            <a:picLocks noChangeAspect="1"/>
          </p:cNvPicPr>
          <p:nvPr/>
        </p:nvPicPr>
        <p:blipFill>
          <a:blip r:embed="rId3"/>
          <a:stretch>
            <a:fillRect/>
          </a:stretch>
        </p:blipFill>
        <p:spPr>
          <a:xfrm>
            <a:off x="8665116" y="1"/>
            <a:ext cx="2002885" cy="3076255"/>
          </a:xfrm>
          <a:prstGeom prst="rect">
            <a:avLst/>
          </a:prstGeom>
        </p:spPr>
      </p:pic>
      <p:sp>
        <p:nvSpPr>
          <p:cNvPr id="5" name="Toimintopainike: Filmi 4">
            <a:hlinkClick r:id="rId4" highlightClick="1"/>
            <a:extLst>
              <a:ext uri="{FF2B5EF4-FFF2-40B4-BE49-F238E27FC236}">
                <a16:creationId xmlns:a16="http://schemas.microsoft.com/office/drawing/2014/main" id="{414423D1-E0CE-4E4C-8E1E-FCBAC1A56992}"/>
              </a:ext>
            </a:extLst>
          </p:cNvPr>
          <p:cNvSpPr/>
          <p:nvPr/>
        </p:nvSpPr>
        <p:spPr>
          <a:xfrm>
            <a:off x="6096000" y="5790692"/>
            <a:ext cx="1042416" cy="104241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925065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br>
              <a:rPr lang="fi-FI" b="1" dirty="0"/>
            </a:br>
            <a:r>
              <a:rPr lang="fi-FI" b="1" dirty="0"/>
              <a:t>The King and I</a:t>
            </a:r>
            <a:br>
              <a:rPr lang="fi-FI" dirty="0"/>
            </a:br>
            <a:endParaRPr lang="fi-FI" dirty="0"/>
          </a:p>
        </p:txBody>
      </p:sp>
      <p:sp>
        <p:nvSpPr>
          <p:cNvPr id="3" name="Sisällön paikkamerkki 2"/>
          <p:cNvSpPr>
            <a:spLocks noGrp="1"/>
          </p:cNvSpPr>
          <p:nvPr>
            <p:ph idx="1"/>
          </p:nvPr>
        </p:nvSpPr>
        <p:spPr/>
        <p:txBody>
          <a:bodyPr>
            <a:normAutofit fontScale="92500" lnSpcReduction="20000"/>
          </a:bodyPr>
          <a:lstStyle/>
          <a:p>
            <a:r>
              <a:rPr lang="fi-FI" dirty="0"/>
              <a:t>Musiikki: Richard </a:t>
            </a:r>
            <a:r>
              <a:rPr lang="fi-FI" dirty="0" err="1"/>
              <a:t>Rodgers</a:t>
            </a:r>
            <a:endParaRPr lang="fi-FI" dirty="0"/>
          </a:p>
          <a:p>
            <a:r>
              <a:rPr lang="fi-FI" dirty="0"/>
              <a:t>Libretto ja tekstit: Oscar </a:t>
            </a:r>
            <a:r>
              <a:rPr lang="fi-FI" dirty="0" err="1"/>
              <a:t>Hammerstein</a:t>
            </a:r>
            <a:r>
              <a:rPr lang="fi-FI" dirty="0"/>
              <a:t> II</a:t>
            </a:r>
          </a:p>
          <a:p>
            <a:r>
              <a:rPr lang="fi-FI" dirty="0"/>
              <a:t>Tuottaja: </a:t>
            </a:r>
            <a:r>
              <a:rPr lang="fi-FI" dirty="0" err="1"/>
              <a:t>Rodgers</a:t>
            </a:r>
            <a:r>
              <a:rPr lang="fi-FI" dirty="0"/>
              <a:t> &amp; </a:t>
            </a:r>
            <a:r>
              <a:rPr lang="fi-FI" dirty="0" err="1"/>
              <a:t>Hammerstein</a:t>
            </a:r>
            <a:r>
              <a:rPr lang="fi-FI" dirty="0"/>
              <a:t>, Ohjaaja: John van </a:t>
            </a:r>
            <a:r>
              <a:rPr lang="fi-FI" dirty="0" err="1"/>
              <a:t>Druten</a:t>
            </a:r>
            <a:r>
              <a:rPr lang="fi-FI" dirty="0"/>
              <a:t>, </a:t>
            </a:r>
          </a:p>
          <a:p>
            <a:r>
              <a:rPr lang="fi-FI" dirty="0"/>
              <a:t>Esittäjä: </a:t>
            </a:r>
            <a:r>
              <a:rPr lang="fi-FI" b="1" dirty="0" err="1"/>
              <a:t>Gertrude</a:t>
            </a:r>
            <a:r>
              <a:rPr lang="fi-FI" b="1" dirty="0"/>
              <a:t> Lawrence</a:t>
            </a:r>
            <a:r>
              <a:rPr lang="fi-FI" dirty="0"/>
              <a:t> pääosassa. Hän myös ehdotti teosta luettuaan Margaret </a:t>
            </a:r>
            <a:r>
              <a:rPr lang="fi-FI" dirty="0" err="1"/>
              <a:t>Landonin</a:t>
            </a:r>
            <a:r>
              <a:rPr lang="fi-FI" dirty="0"/>
              <a:t> romaanin Cole </a:t>
            </a:r>
            <a:r>
              <a:rPr lang="fi-FI" dirty="0" err="1"/>
              <a:t>Porterille</a:t>
            </a:r>
            <a:r>
              <a:rPr lang="fi-FI" dirty="0"/>
              <a:t> ja  R &amp; H:lle. </a:t>
            </a:r>
            <a:r>
              <a:rPr lang="fi-FI" b="1" dirty="0" err="1"/>
              <a:t>Yul</a:t>
            </a:r>
            <a:r>
              <a:rPr lang="fi-FI" b="1" dirty="0"/>
              <a:t> </a:t>
            </a:r>
            <a:r>
              <a:rPr lang="fi-FI" b="1" dirty="0" err="1"/>
              <a:t>Brynner</a:t>
            </a:r>
            <a:r>
              <a:rPr lang="fi-FI" dirty="0"/>
              <a:t> nousi Siamin kuninkaan roolillaan kuuluisuuteen.</a:t>
            </a:r>
          </a:p>
          <a:p>
            <a:r>
              <a:rPr lang="fi-FI" dirty="0"/>
              <a:t>koreografi: </a:t>
            </a:r>
            <a:r>
              <a:rPr lang="fi-FI" dirty="0" err="1"/>
              <a:t>Jerome</a:t>
            </a:r>
            <a:r>
              <a:rPr lang="fi-FI" dirty="0"/>
              <a:t> </a:t>
            </a:r>
            <a:r>
              <a:rPr lang="fi-FI" dirty="0" err="1"/>
              <a:t>Robbins</a:t>
            </a:r>
            <a:endParaRPr lang="fi-FI" dirty="0"/>
          </a:p>
          <a:p>
            <a:r>
              <a:rPr lang="fi-FI" dirty="0"/>
              <a:t>Ensi-ilta New Yorkissa ja esitysten lukumäärä: 3/1951, 1246 esitystä</a:t>
            </a:r>
          </a:p>
          <a:p>
            <a:r>
              <a:rPr lang="fi-FI" dirty="0"/>
              <a:t>Elokuva: 1956, </a:t>
            </a:r>
            <a:r>
              <a:rPr lang="fi-FI" dirty="0" err="1"/>
              <a:t>Yul</a:t>
            </a:r>
            <a:r>
              <a:rPr lang="fi-FI" dirty="0"/>
              <a:t> </a:t>
            </a:r>
            <a:r>
              <a:rPr lang="fi-FI" dirty="0" err="1"/>
              <a:t>Brynner</a:t>
            </a:r>
            <a:r>
              <a:rPr lang="fi-FI" dirty="0"/>
              <a:t> ja </a:t>
            </a:r>
            <a:r>
              <a:rPr lang="fi-FI" dirty="0" err="1"/>
              <a:t>Deborah</a:t>
            </a:r>
            <a:r>
              <a:rPr lang="fi-FI" dirty="0"/>
              <a:t> </a:t>
            </a:r>
            <a:r>
              <a:rPr lang="fi-FI" dirty="0" err="1"/>
              <a:t>Kerr</a:t>
            </a:r>
            <a:endParaRPr lang="fi-FI" dirty="0"/>
          </a:p>
          <a:p>
            <a:r>
              <a:rPr lang="fi-FI" dirty="0"/>
              <a:t>Laulut: : ”</a:t>
            </a:r>
            <a:r>
              <a:rPr lang="fi-FI" dirty="0" err="1"/>
              <a:t>March</a:t>
            </a:r>
            <a:r>
              <a:rPr lang="fi-FI" dirty="0"/>
              <a:t> of the </a:t>
            </a:r>
            <a:r>
              <a:rPr lang="fi-FI" dirty="0" err="1"/>
              <a:t>Siamese</a:t>
            </a:r>
            <a:r>
              <a:rPr lang="fi-FI" dirty="0"/>
              <a:t> </a:t>
            </a:r>
            <a:r>
              <a:rPr lang="fi-FI" dirty="0" err="1"/>
              <a:t>Children</a:t>
            </a:r>
            <a:r>
              <a:rPr lang="fi-FI" dirty="0"/>
              <a:t>”, ”</a:t>
            </a:r>
            <a:r>
              <a:rPr lang="fi-FI" dirty="0" err="1"/>
              <a:t>Getting</a:t>
            </a:r>
            <a:r>
              <a:rPr lang="fi-FI" dirty="0"/>
              <a:t> to </a:t>
            </a:r>
            <a:r>
              <a:rPr lang="fi-FI" dirty="0" err="1"/>
              <a:t>know</a:t>
            </a:r>
            <a:r>
              <a:rPr lang="fi-FI" dirty="0"/>
              <a:t> </a:t>
            </a:r>
            <a:r>
              <a:rPr lang="fi-FI" dirty="0" err="1"/>
              <a:t>you</a:t>
            </a:r>
            <a:r>
              <a:rPr lang="fi-FI" dirty="0"/>
              <a:t>”, ”</a:t>
            </a:r>
            <a:r>
              <a:rPr lang="fi-FI" b="1" dirty="0" err="1"/>
              <a:t>Shall</a:t>
            </a:r>
            <a:r>
              <a:rPr lang="fi-FI" b="1" dirty="0"/>
              <a:t> </a:t>
            </a:r>
            <a:r>
              <a:rPr lang="fi-FI" b="1" dirty="0" err="1"/>
              <a:t>we</a:t>
            </a:r>
            <a:r>
              <a:rPr lang="fi-FI" b="1" dirty="0"/>
              <a:t> </a:t>
            </a:r>
            <a:r>
              <a:rPr lang="fi-FI" b="1" dirty="0" err="1"/>
              <a:t>dance</a:t>
            </a:r>
            <a:r>
              <a:rPr lang="fi-FI" dirty="0"/>
              <a:t>?”, baletti: ”The </a:t>
            </a:r>
            <a:r>
              <a:rPr lang="fi-FI" dirty="0" err="1"/>
              <a:t>small</a:t>
            </a:r>
            <a:r>
              <a:rPr lang="fi-FI" dirty="0"/>
              <a:t> House of </a:t>
            </a:r>
            <a:r>
              <a:rPr lang="fi-FI" dirty="0" err="1"/>
              <a:t>Uncle</a:t>
            </a:r>
            <a:r>
              <a:rPr lang="fi-FI" dirty="0"/>
              <a:t> Thomas” </a:t>
            </a:r>
          </a:p>
          <a:p>
            <a:endParaRPr lang="fi-FI" dirty="0"/>
          </a:p>
        </p:txBody>
      </p:sp>
      <p:pic>
        <p:nvPicPr>
          <p:cNvPr id="4" name="Kuva 3"/>
          <p:cNvPicPr>
            <a:picLocks noChangeAspect="1"/>
          </p:cNvPicPr>
          <p:nvPr/>
        </p:nvPicPr>
        <p:blipFill>
          <a:blip r:embed="rId3"/>
          <a:stretch>
            <a:fillRect/>
          </a:stretch>
        </p:blipFill>
        <p:spPr>
          <a:xfrm>
            <a:off x="10080742" y="0"/>
            <a:ext cx="1880031" cy="2867047"/>
          </a:xfrm>
          <a:prstGeom prst="rect">
            <a:avLst/>
          </a:prstGeom>
        </p:spPr>
      </p:pic>
      <p:sp>
        <p:nvSpPr>
          <p:cNvPr id="5" name="Toimintopainike: Filmi 4">
            <a:hlinkClick r:id="rId4" highlightClick="1"/>
            <a:extLst>
              <a:ext uri="{FF2B5EF4-FFF2-40B4-BE49-F238E27FC236}">
                <a16:creationId xmlns:a16="http://schemas.microsoft.com/office/drawing/2014/main" id="{3E799168-94D6-0E4F-BFA8-A83564477AE6}"/>
              </a:ext>
            </a:extLst>
          </p:cNvPr>
          <p:cNvSpPr/>
          <p:nvPr/>
        </p:nvSpPr>
        <p:spPr>
          <a:xfrm>
            <a:off x="2569780" y="5815584"/>
            <a:ext cx="1042416" cy="104241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993221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b="1" dirty="0" err="1"/>
              <a:t>Kiss</a:t>
            </a:r>
            <a:r>
              <a:rPr lang="fi-FI" b="1" dirty="0"/>
              <a:t> me Kate</a:t>
            </a:r>
            <a:br>
              <a:rPr lang="fi-FI" dirty="0"/>
            </a:br>
            <a:endParaRPr lang="fi-FI" dirty="0"/>
          </a:p>
        </p:txBody>
      </p:sp>
      <p:sp>
        <p:nvSpPr>
          <p:cNvPr id="3" name="Sisällön paikkamerkki 2"/>
          <p:cNvSpPr>
            <a:spLocks noGrp="1"/>
          </p:cNvSpPr>
          <p:nvPr>
            <p:ph idx="1"/>
          </p:nvPr>
        </p:nvSpPr>
        <p:spPr/>
        <p:txBody>
          <a:bodyPr>
            <a:normAutofit fontScale="85000" lnSpcReduction="20000"/>
          </a:bodyPr>
          <a:lstStyle/>
          <a:p>
            <a:r>
              <a:rPr lang="fi-FI" dirty="0"/>
              <a:t>Musiikki: Cole </a:t>
            </a:r>
            <a:r>
              <a:rPr lang="fi-FI" dirty="0" err="1"/>
              <a:t>Porter</a:t>
            </a:r>
            <a:endParaRPr lang="fi-FI" dirty="0"/>
          </a:p>
          <a:p>
            <a:r>
              <a:rPr lang="fi-FI" dirty="0"/>
              <a:t>Libretto ja tekstit: Samuel &amp; Bella </a:t>
            </a:r>
            <a:r>
              <a:rPr lang="fi-FI" dirty="0" err="1"/>
              <a:t>Spewack</a:t>
            </a:r>
            <a:r>
              <a:rPr lang="fi-FI" dirty="0"/>
              <a:t>, Cole </a:t>
            </a:r>
            <a:r>
              <a:rPr lang="fi-FI" dirty="0" err="1"/>
              <a:t>Porter</a:t>
            </a:r>
            <a:endParaRPr lang="fi-FI" dirty="0"/>
          </a:p>
          <a:p>
            <a:r>
              <a:rPr lang="fi-FI" dirty="0"/>
              <a:t>Ohjaaja: John C. Wilson</a:t>
            </a:r>
          </a:p>
          <a:p>
            <a:r>
              <a:rPr lang="fi-FI" dirty="0"/>
              <a:t>Ensi-ilta New Yorkissa: 1948, yli 1000 esitystä</a:t>
            </a:r>
          </a:p>
          <a:p>
            <a:r>
              <a:rPr lang="fi-FI" dirty="0"/>
              <a:t>Elokuva: 1953</a:t>
            </a:r>
          </a:p>
          <a:p>
            <a:r>
              <a:rPr lang="fi-FI" dirty="0"/>
              <a:t>Juoni: Shakespearen ”Kuinka äkäpussi kesytetään” teatterin ensi-illassa.  Ohjaaja riitelee ex-vaimonsa kanssa. Molemmat ovat myös näytelmän pääpari. Ohjaaja on gangstereille velkaa ja näytelmän tuotto tarvitaan siihen. Näyttämön ulkopuolinen toiminta sotkeutuu lopulta myös Shakespearen hahmojen kohtaloihin.</a:t>
            </a:r>
          </a:p>
          <a:p>
            <a:r>
              <a:rPr lang="fi-FI" dirty="0"/>
              <a:t>Laulut: </a:t>
            </a:r>
            <a:r>
              <a:rPr lang="fi-FI" b="1" dirty="0" err="1"/>
              <a:t>Wunderbar</a:t>
            </a:r>
            <a:r>
              <a:rPr lang="fi-FI" dirty="0"/>
              <a:t>, Niin rakastunut sinuun (</a:t>
            </a:r>
            <a:r>
              <a:rPr lang="fi-FI" b="1" dirty="0" err="1"/>
              <a:t>So</a:t>
            </a:r>
            <a:r>
              <a:rPr lang="fi-FI" b="1" dirty="0"/>
              <a:t> in </a:t>
            </a:r>
            <a:r>
              <a:rPr lang="fi-FI" b="1" dirty="0" err="1"/>
              <a:t>Love</a:t>
            </a:r>
            <a:r>
              <a:rPr lang="fi-FI" dirty="0"/>
              <a:t>), I </a:t>
            </a:r>
            <a:r>
              <a:rPr lang="fi-FI" dirty="0" err="1"/>
              <a:t>hate</a:t>
            </a:r>
            <a:r>
              <a:rPr lang="fi-FI" dirty="0"/>
              <a:t> </a:t>
            </a:r>
            <a:r>
              <a:rPr lang="fi-FI" dirty="0" err="1"/>
              <a:t>men</a:t>
            </a:r>
            <a:r>
              <a:rPr lang="fi-FI" dirty="0"/>
              <a:t>, </a:t>
            </a:r>
            <a:r>
              <a:rPr lang="fi-FI" dirty="0" err="1"/>
              <a:t>It’s</a:t>
            </a:r>
            <a:r>
              <a:rPr lang="fi-FI" dirty="0"/>
              <a:t> </a:t>
            </a:r>
            <a:r>
              <a:rPr lang="fi-FI" dirty="0" err="1"/>
              <a:t>too</a:t>
            </a:r>
            <a:r>
              <a:rPr lang="fi-FI" dirty="0"/>
              <a:t> </a:t>
            </a:r>
            <a:r>
              <a:rPr lang="fi-FI" dirty="0" err="1"/>
              <a:t>Darn</a:t>
            </a:r>
            <a:r>
              <a:rPr lang="fi-FI" dirty="0"/>
              <a:t> Hot, </a:t>
            </a:r>
            <a:r>
              <a:rPr lang="fi-FI" dirty="0" err="1"/>
              <a:t>Always</a:t>
            </a:r>
            <a:r>
              <a:rPr lang="fi-FI" dirty="0"/>
              <a:t> </a:t>
            </a:r>
            <a:r>
              <a:rPr lang="fi-FI" dirty="0" err="1"/>
              <a:t>true</a:t>
            </a:r>
            <a:r>
              <a:rPr lang="fi-FI" dirty="0"/>
              <a:t> to </a:t>
            </a:r>
            <a:r>
              <a:rPr lang="fi-FI" dirty="0" err="1"/>
              <a:t>you</a:t>
            </a:r>
            <a:r>
              <a:rPr lang="fi-FI" dirty="0"/>
              <a:t> in my </a:t>
            </a:r>
            <a:r>
              <a:rPr lang="fi-FI" dirty="0" err="1"/>
              <a:t>fashion</a:t>
            </a:r>
            <a:r>
              <a:rPr lang="fi-FI" dirty="0"/>
              <a:t>, </a:t>
            </a:r>
          </a:p>
          <a:p>
            <a:endParaRPr lang="fi-FI" dirty="0"/>
          </a:p>
        </p:txBody>
      </p:sp>
      <p:pic>
        <p:nvPicPr>
          <p:cNvPr id="4" name="Kuva 3"/>
          <p:cNvPicPr>
            <a:picLocks noChangeAspect="1"/>
          </p:cNvPicPr>
          <p:nvPr/>
        </p:nvPicPr>
        <p:blipFill>
          <a:blip r:embed="rId3"/>
          <a:stretch>
            <a:fillRect/>
          </a:stretch>
        </p:blipFill>
        <p:spPr>
          <a:xfrm>
            <a:off x="8318980" y="107577"/>
            <a:ext cx="2349021" cy="2349021"/>
          </a:xfrm>
          <a:prstGeom prst="rect">
            <a:avLst/>
          </a:prstGeom>
        </p:spPr>
      </p:pic>
      <p:sp>
        <p:nvSpPr>
          <p:cNvPr id="5" name="Toimintopainike: Filmi 4">
            <a:hlinkClick r:id="rId4" highlightClick="1"/>
            <a:extLst>
              <a:ext uri="{FF2B5EF4-FFF2-40B4-BE49-F238E27FC236}">
                <a16:creationId xmlns:a16="http://schemas.microsoft.com/office/drawing/2014/main" id="{41551FF5-AFFC-F74F-96DC-65AF8070AB62}"/>
              </a:ext>
            </a:extLst>
          </p:cNvPr>
          <p:cNvSpPr/>
          <p:nvPr/>
        </p:nvSpPr>
        <p:spPr>
          <a:xfrm>
            <a:off x="6400800" y="5815584"/>
            <a:ext cx="1042416" cy="104241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oimintopainike: Filmi 5">
            <a:hlinkClick r:id="rId5" highlightClick="1"/>
            <a:extLst>
              <a:ext uri="{FF2B5EF4-FFF2-40B4-BE49-F238E27FC236}">
                <a16:creationId xmlns:a16="http://schemas.microsoft.com/office/drawing/2014/main" id="{21CDDD44-E4B4-B24D-B127-EF97627EE36F}"/>
              </a:ext>
            </a:extLst>
          </p:cNvPr>
          <p:cNvSpPr/>
          <p:nvPr/>
        </p:nvSpPr>
        <p:spPr>
          <a:xfrm>
            <a:off x="4493172" y="5790692"/>
            <a:ext cx="1042416" cy="104241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641707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b="1" dirty="0" err="1"/>
              <a:t>Guys</a:t>
            </a:r>
            <a:r>
              <a:rPr lang="fi-FI" b="1" dirty="0"/>
              <a:t>  and </a:t>
            </a:r>
            <a:r>
              <a:rPr lang="fi-FI" b="1" dirty="0" err="1"/>
              <a:t>Dolls</a:t>
            </a:r>
            <a:br>
              <a:rPr lang="fi-FI" dirty="0"/>
            </a:br>
            <a:endParaRPr lang="fi-FI" dirty="0"/>
          </a:p>
        </p:txBody>
      </p:sp>
      <p:sp>
        <p:nvSpPr>
          <p:cNvPr id="3" name="Sisällön paikkamerkki 2"/>
          <p:cNvSpPr>
            <a:spLocks noGrp="1"/>
          </p:cNvSpPr>
          <p:nvPr>
            <p:ph idx="1"/>
          </p:nvPr>
        </p:nvSpPr>
        <p:spPr/>
        <p:txBody>
          <a:bodyPr>
            <a:normAutofit/>
          </a:bodyPr>
          <a:lstStyle/>
          <a:p>
            <a:r>
              <a:rPr lang="fi-FI" dirty="0"/>
              <a:t>Musiikki: Frank </a:t>
            </a:r>
            <a:r>
              <a:rPr lang="fi-FI" dirty="0" err="1"/>
              <a:t>Loesser</a:t>
            </a:r>
            <a:endParaRPr lang="fi-FI" dirty="0"/>
          </a:p>
          <a:p>
            <a:r>
              <a:rPr lang="fi-FI" dirty="0"/>
              <a:t>Libretto ja tekstit: Jo </a:t>
            </a:r>
            <a:r>
              <a:rPr lang="fi-FI" dirty="0" err="1"/>
              <a:t>Swerling</a:t>
            </a:r>
            <a:r>
              <a:rPr lang="fi-FI" dirty="0"/>
              <a:t> &amp; </a:t>
            </a:r>
            <a:r>
              <a:rPr lang="fi-FI" dirty="0" err="1"/>
              <a:t>Abe</a:t>
            </a:r>
            <a:r>
              <a:rPr lang="fi-FI" dirty="0"/>
              <a:t> </a:t>
            </a:r>
            <a:r>
              <a:rPr lang="fi-FI" dirty="0" err="1"/>
              <a:t>Burrows</a:t>
            </a:r>
            <a:endParaRPr lang="fi-FI" dirty="0"/>
          </a:p>
          <a:p>
            <a:r>
              <a:rPr lang="fi-FI" dirty="0" err="1"/>
              <a:t>-perustui</a:t>
            </a:r>
            <a:r>
              <a:rPr lang="fi-FI" dirty="0"/>
              <a:t> Damon </a:t>
            </a:r>
            <a:r>
              <a:rPr lang="fi-FI" dirty="0" err="1"/>
              <a:t>Runyonin</a:t>
            </a:r>
            <a:r>
              <a:rPr lang="fi-FI" dirty="0"/>
              <a:t> New York -tarinoihin</a:t>
            </a:r>
          </a:p>
          <a:p>
            <a:r>
              <a:rPr lang="fi-FI" dirty="0"/>
              <a:t>Ohjaaja: George S. </a:t>
            </a:r>
            <a:r>
              <a:rPr lang="fi-FI" dirty="0" err="1"/>
              <a:t>Kaufman</a:t>
            </a:r>
            <a:r>
              <a:rPr lang="fi-FI" dirty="0"/>
              <a:t>, koreografi: Michael </a:t>
            </a:r>
            <a:r>
              <a:rPr lang="fi-FI" dirty="0" err="1"/>
              <a:t>Kidd</a:t>
            </a:r>
            <a:endParaRPr lang="fi-FI" dirty="0"/>
          </a:p>
          <a:p>
            <a:r>
              <a:rPr lang="fi-FI" dirty="0" err="1"/>
              <a:t>-Tony-palkinto</a:t>
            </a:r>
            <a:r>
              <a:rPr lang="fi-FI" dirty="0"/>
              <a:t> v. 1951 parhaasta </a:t>
            </a:r>
          </a:p>
          <a:p>
            <a:pPr marL="0" indent="0">
              <a:buNone/>
            </a:pPr>
            <a:r>
              <a:rPr lang="fi-FI" dirty="0"/>
              <a:t>    musikaalista</a:t>
            </a:r>
          </a:p>
          <a:p>
            <a:r>
              <a:rPr lang="fi-FI" dirty="0"/>
              <a:t>Ensi-ilta: 11/1950, 1200 esitystä</a:t>
            </a:r>
          </a:p>
          <a:p>
            <a:endParaRPr lang="fi-FI" dirty="0"/>
          </a:p>
        </p:txBody>
      </p:sp>
      <p:pic>
        <p:nvPicPr>
          <p:cNvPr id="4" name="Kuva 3"/>
          <p:cNvPicPr>
            <a:picLocks noChangeAspect="1"/>
          </p:cNvPicPr>
          <p:nvPr/>
        </p:nvPicPr>
        <p:blipFill>
          <a:blip r:embed="rId3"/>
          <a:stretch>
            <a:fillRect/>
          </a:stretch>
        </p:blipFill>
        <p:spPr>
          <a:xfrm>
            <a:off x="10149325" y="0"/>
            <a:ext cx="2042675" cy="3166146"/>
          </a:xfrm>
          <a:prstGeom prst="rect">
            <a:avLst/>
          </a:prstGeom>
        </p:spPr>
      </p:pic>
    </p:spTree>
    <p:extLst>
      <p:ext uri="{BB962C8B-B14F-4D97-AF65-F5344CB8AC3E}">
        <p14:creationId xmlns:p14="http://schemas.microsoft.com/office/powerpoint/2010/main" val="3393575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a:t>Guys</a:t>
            </a:r>
            <a:r>
              <a:rPr lang="fi-FI" dirty="0"/>
              <a:t> and </a:t>
            </a:r>
            <a:r>
              <a:rPr lang="fi-FI" dirty="0" err="1"/>
              <a:t>Dolls</a:t>
            </a:r>
            <a:endParaRPr lang="fi-FI" dirty="0"/>
          </a:p>
        </p:txBody>
      </p:sp>
      <p:sp>
        <p:nvSpPr>
          <p:cNvPr id="3" name="Sisällön paikkamerkki 2"/>
          <p:cNvSpPr>
            <a:spLocks noGrp="1"/>
          </p:cNvSpPr>
          <p:nvPr>
            <p:ph idx="1"/>
          </p:nvPr>
        </p:nvSpPr>
        <p:spPr/>
        <p:txBody>
          <a:bodyPr>
            <a:normAutofit fontScale="85000" lnSpcReduction="20000"/>
          </a:bodyPr>
          <a:lstStyle/>
          <a:p>
            <a:r>
              <a:rPr lang="fi-FI" dirty="0"/>
              <a:t>Elokuva: 1955, pääosissa Frank Sinatra, Marlon Brando, Jean </a:t>
            </a:r>
            <a:r>
              <a:rPr lang="fi-FI" dirty="0" err="1"/>
              <a:t>Simmons</a:t>
            </a:r>
            <a:r>
              <a:rPr lang="fi-FI" dirty="0"/>
              <a:t>, </a:t>
            </a:r>
            <a:r>
              <a:rPr lang="fi-FI" dirty="0" err="1"/>
              <a:t>Vivian</a:t>
            </a:r>
            <a:r>
              <a:rPr lang="fi-FI" dirty="0"/>
              <a:t> </a:t>
            </a:r>
            <a:r>
              <a:rPr lang="fi-FI" dirty="0" err="1"/>
              <a:t>Blaine</a:t>
            </a:r>
            <a:endParaRPr lang="fi-FI" dirty="0"/>
          </a:p>
          <a:p>
            <a:r>
              <a:rPr lang="fi-FI" dirty="0"/>
              <a:t>-ohjaus Joseph L. </a:t>
            </a:r>
            <a:r>
              <a:rPr lang="fi-FI" dirty="0" err="1"/>
              <a:t>Mankiewicz</a:t>
            </a:r>
            <a:r>
              <a:rPr lang="fi-FI" dirty="0"/>
              <a:t>, tuottaja Sam </a:t>
            </a:r>
            <a:r>
              <a:rPr lang="fi-FI" dirty="0" err="1"/>
              <a:t>Goldwyn</a:t>
            </a:r>
            <a:endParaRPr lang="fi-FI" dirty="0"/>
          </a:p>
          <a:p>
            <a:r>
              <a:rPr lang="fi-FI" dirty="0"/>
              <a:t>Juoni: Gangstereiden vedonlyönti kauniin pelastusarmeijan upseerin valloittamisesta. Toinen vedonlyöjistä, Nathan Detroit on vaikeuksissa ja kykenemätön kustantamaan avioliiton ystävättärelleen, yökerhotanssijattarelle Adelaidelle. </a:t>
            </a:r>
            <a:r>
              <a:rPr lang="fi-FI" dirty="0" err="1"/>
              <a:t>Sky</a:t>
            </a:r>
            <a:r>
              <a:rPr lang="fi-FI" dirty="0"/>
              <a:t> </a:t>
            </a:r>
            <a:r>
              <a:rPr lang="fi-FI" dirty="0" err="1"/>
              <a:t>Masterson</a:t>
            </a:r>
            <a:r>
              <a:rPr lang="fi-FI" dirty="0"/>
              <a:t> taas tuntuu onnistuvan jopa mahdottomalta vaikuttavassa tehtävässään, kun sisar </a:t>
            </a:r>
            <a:r>
              <a:rPr lang="fi-FI" dirty="0" err="1"/>
              <a:t>Sarah</a:t>
            </a:r>
            <a:r>
              <a:rPr lang="fi-FI" dirty="0"/>
              <a:t> rakastuu häneen ja seuraa Havannaan. Laiton uhkapeli on Detroitin ainoa mahdollisuus ”lopettaa”. </a:t>
            </a:r>
            <a:r>
              <a:rPr lang="fi-FI" dirty="0" err="1"/>
              <a:t>Masterson</a:t>
            </a:r>
            <a:r>
              <a:rPr lang="fi-FI" dirty="0"/>
              <a:t> pelastaa Detroitin nahan ja samalla pelastusarmeijan toiminnan. Näin hän saa myös anteeksi </a:t>
            </a:r>
            <a:r>
              <a:rPr lang="fi-FI" dirty="0" err="1"/>
              <a:t>Sarahilta</a:t>
            </a:r>
            <a:r>
              <a:rPr lang="fi-FI" dirty="0"/>
              <a:t>. Lopulta seuraa kahdet häät.</a:t>
            </a:r>
          </a:p>
          <a:p>
            <a:r>
              <a:rPr lang="fi-FI" dirty="0" err="1"/>
              <a:t>-Alkusoitto</a:t>
            </a:r>
            <a:r>
              <a:rPr lang="fi-FI" dirty="0"/>
              <a:t> – baletti New Yorkin kaduilta</a:t>
            </a:r>
          </a:p>
          <a:p>
            <a:r>
              <a:rPr lang="fi-FI" dirty="0"/>
              <a:t>Lauluja. ”</a:t>
            </a:r>
            <a:r>
              <a:rPr lang="fi-FI" dirty="0" err="1"/>
              <a:t>Pet</a:t>
            </a:r>
            <a:r>
              <a:rPr lang="fi-FI" dirty="0"/>
              <a:t> me Poppa” (vain filmissä), ”Adelaide”, ”</a:t>
            </a:r>
            <a:r>
              <a:rPr lang="fi-FI" dirty="0" err="1"/>
              <a:t>If</a:t>
            </a:r>
            <a:r>
              <a:rPr lang="fi-FI" dirty="0"/>
              <a:t> I </a:t>
            </a:r>
            <a:r>
              <a:rPr lang="fi-FI" dirty="0" err="1"/>
              <a:t>were</a:t>
            </a:r>
            <a:r>
              <a:rPr lang="fi-FI" dirty="0"/>
              <a:t> Bell”, ”</a:t>
            </a:r>
            <a:r>
              <a:rPr lang="fi-FI" dirty="0" err="1"/>
              <a:t>Your</a:t>
            </a:r>
            <a:r>
              <a:rPr lang="fi-FI" dirty="0"/>
              <a:t> </a:t>
            </a:r>
            <a:r>
              <a:rPr lang="fi-FI" dirty="0" err="1"/>
              <a:t>eyes</a:t>
            </a:r>
            <a:r>
              <a:rPr lang="fi-FI" dirty="0"/>
              <a:t>”, ”</a:t>
            </a:r>
            <a:r>
              <a:rPr lang="fi-FI" dirty="0" err="1"/>
              <a:t>Take</a:t>
            </a:r>
            <a:r>
              <a:rPr lang="fi-FI" dirty="0"/>
              <a:t> </a:t>
            </a:r>
            <a:r>
              <a:rPr lang="fi-FI" dirty="0" err="1"/>
              <a:t>back</a:t>
            </a:r>
            <a:r>
              <a:rPr lang="fi-FI" dirty="0"/>
              <a:t> </a:t>
            </a:r>
            <a:r>
              <a:rPr lang="fi-FI" dirty="0" err="1"/>
              <a:t>your</a:t>
            </a:r>
            <a:r>
              <a:rPr lang="fi-FI" dirty="0"/>
              <a:t> </a:t>
            </a:r>
            <a:r>
              <a:rPr lang="fi-FI" dirty="0" err="1"/>
              <a:t>mink</a:t>
            </a:r>
            <a:r>
              <a:rPr lang="fi-FI" dirty="0"/>
              <a:t>”, ”</a:t>
            </a:r>
            <a:r>
              <a:rPr lang="fi-FI" b="1" dirty="0" err="1"/>
              <a:t>Luck</a:t>
            </a:r>
            <a:r>
              <a:rPr lang="fi-FI" b="1" dirty="0"/>
              <a:t> </a:t>
            </a:r>
            <a:r>
              <a:rPr lang="fi-FI" b="1" dirty="0" err="1"/>
              <a:t>be</a:t>
            </a:r>
            <a:r>
              <a:rPr lang="fi-FI" b="1" dirty="0"/>
              <a:t> a Lady</a:t>
            </a:r>
            <a:r>
              <a:rPr lang="fi-FI" dirty="0"/>
              <a:t>”, ”</a:t>
            </a:r>
            <a:r>
              <a:rPr lang="fi-FI" dirty="0" err="1"/>
              <a:t>Sit</a:t>
            </a:r>
            <a:r>
              <a:rPr lang="fi-FI" dirty="0"/>
              <a:t> </a:t>
            </a:r>
            <a:r>
              <a:rPr lang="fi-FI" dirty="0" err="1"/>
              <a:t>down</a:t>
            </a:r>
            <a:r>
              <a:rPr lang="fi-FI" dirty="0"/>
              <a:t> </a:t>
            </a:r>
            <a:r>
              <a:rPr lang="fi-FI" dirty="0" err="1"/>
              <a:t>you’re</a:t>
            </a:r>
            <a:r>
              <a:rPr lang="fi-FI" dirty="0"/>
              <a:t> </a:t>
            </a:r>
            <a:r>
              <a:rPr lang="fi-FI" dirty="0" err="1"/>
              <a:t>rocking</a:t>
            </a:r>
            <a:r>
              <a:rPr lang="fi-FI" dirty="0"/>
              <a:t> the Boat”</a:t>
            </a:r>
          </a:p>
          <a:p>
            <a:endParaRPr lang="fi-FI" dirty="0"/>
          </a:p>
        </p:txBody>
      </p:sp>
      <p:sp>
        <p:nvSpPr>
          <p:cNvPr id="4" name="Toimintopainike: Filmi 3">
            <a:hlinkClick r:id="rId3" highlightClick="1"/>
            <a:extLst>
              <a:ext uri="{FF2B5EF4-FFF2-40B4-BE49-F238E27FC236}">
                <a16:creationId xmlns:a16="http://schemas.microsoft.com/office/drawing/2014/main" id="{0289EDC8-1446-4D44-8814-5DB4A1B0E480}"/>
              </a:ext>
            </a:extLst>
          </p:cNvPr>
          <p:cNvSpPr/>
          <p:nvPr/>
        </p:nvSpPr>
        <p:spPr>
          <a:xfrm>
            <a:off x="3641834" y="5971667"/>
            <a:ext cx="1042416" cy="104241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630576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br>
              <a:rPr lang="fi-FI" b="1" dirty="0"/>
            </a:br>
            <a:r>
              <a:rPr lang="fi-FI" b="1" dirty="0"/>
              <a:t>On the Town</a:t>
            </a:r>
            <a:br>
              <a:rPr lang="fi-FI" dirty="0"/>
            </a:br>
            <a:endParaRPr lang="fi-FI" dirty="0"/>
          </a:p>
        </p:txBody>
      </p:sp>
      <p:sp>
        <p:nvSpPr>
          <p:cNvPr id="3" name="Sisällön paikkamerkki 2"/>
          <p:cNvSpPr>
            <a:spLocks noGrp="1"/>
          </p:cNvSpPr>
          <p:nvPr>
            <p:ph idx="1"/>
          </p:nvPr>
        </p:nvSpPr>
        <p:spPr/>
        <p:txBody>
          <a:bodyPr>
            <a:normAutofit/>
          </a:bodyPr>
          <a:lstStyle/>
          <a:p>
            <a:r>
              <a:rPr lang="fi-FI" dirty="0"/>
              <a:t>Musiikki: Leonard Bernstein</a:t>
            </a:r>
          </a:p>
          <a:p>
            <a:r>
              <a:rPr lang="fi-FI" dirty="0"/>
              <a:t>Libretto ja tekstit: Betty </a:t>
            </a:r>
            <a:r>
              <a:rPr lang="fi-FI" dirty="0" err="1"/>
              <a:t>Comden</a:t>
            </a:r>
            <a:r>
              <a:rPr lang="fi-FI" dirty="0"/>
              <a:t> &amp; </a:t>
            </a:r>
          </a:p>
          <a:p>
            <a:pPr marL="0" indent="0">
              <a:buNone/>
            </a:pPr>
            <a:r>
              <a:rPr lang="fi-FI" dirty="0"/>
              <a:t>                                </a:t>
            </a:r>
            <a:r>
              <a:rPr lang="fi-FI" dirty="0" err="1"/>
              <a:t>Adolph</a:t>
            </a:r>
            <a:r>
              <a:rPr lang="fi-FI" dirty="0"/>
              <a:t> Green</a:t>
            </a:r>
          </a:p>
          <a:p>
            <a:r>
              <a:rPr lang="fi-FI" dirty="0"/>
              <a:t>Ohjaaja: George Abbott, koreografi: </a:t>
            </a:r>
            <a:r>
              <a:rPr lang="fi-FI" dirty="0" err="1"/>
              <a:t>Jerome</a:t>
            </a:r>
            <a:r>
              <a:rPr lang="fi-FI" dirty="0"/>
              <a:t> </a:t>
            </a:r>
            <a:r>
              <a:rPr lang="fi-FI" dirty="0" err="1"/>
              <a:t>Robbins</a:t>
            </a:r>
            <a:endParaRPr lang="fi-FI" dirty="0"/>
          </a:p>
          <a:p>
            <a:r>
              <a:rPr lang="fi-FI" dirty="0"/>
              <a:t>Ensi-ilta New Yorkissa/Lontoossa ja esitysten lukumäärä: 12/1944, 463 esitystä</a:t>
            </a:r>
          </a:p>
          <a:p>
            <a:r>
              <a:rPr lang="fi-FI" dirty="0"/>
              <a:t>Elokuva: 1949, </a:t>
            </a:r>
            <a:r>
              <a:rPr lang="fi-FI" dirty="0" err="1"/>
              <a:t>Gene</a:t>
            </a:r>
            <a:r>
              <a:rPr lang="fi-FI" dirty="0"/>
              <a:t> Kelly, Vera Ellen, Frank Sinatra, Betty </a:t>
            </a:r>
            <a:r>
              <a:rPr lang="fi-FI" dirty="0" err="1"/>
              <a:t>Garrett</a:t>
            </a:r>
            <a:endParaRPr lang="fi-FI" dirty="0"/>
          </a:p>
          <a:p>
            <a:r>
              <a:rPr lang="fi-FI" dirty="0"/>
              <a:t>Laulut: ”</a:t>
            </a:r>
            <a:r>
              <a:rPr lang="fi-FI" b="1" dirty="0"/>
              <a:t>New York, New York</a:t>
            </a:r>
            <a:r>
              <a:rPr lang="fi-FI" dirty="0"/>
              <a:t>”, ”I </a:t>
            </a:r>
            <a:r>
              <a:rPr lang="fi-FI" dirty="0" err="1"/>
              <a:t>get</a:t>
            </a:r>
            <a:r>
              <a:rPr lang="fi-FI" dirty="0"/>
              <a:t> </a:t>
            </a:r>
            <a:r>
              <a:rPr lang="fi-FI" dirty="0" err="1"/>
              <a:t>carried</a:t>
            </a:r>
            <a:r>
              <a:rPr lang="fi-FI" dirty="0"/>
              <a:t> </a:t>
            </a:r>
            <a:r>
              <a:rPr lang="fi-FI" dirty="0" err="1"/>
              <a:t>away</a:t>
            </a:r>
            <a:r>
              <a:rPr lang="fi-FI" dirty="0"/>
              <a:t>”, elokuvassa vain ensimmäinen Bernsteinin lauluista säilyi.</a:t>
            </a:r>
          </a:p>
          <a:p>
            <a:endParaRPr lang="fi-FI" dirty="0"/>
          </a:p>
          <a:p>
            <a:endParaRPr lang="fi-FI" dirty="0"/>
          </a:p>
        </p:txBody>
      </p:sp>
      <p:pic>
        <p:nvPicPr>
          <p:cNvPr id="4" name="Kuva 3"/>
          <p:cNvPicPr>
            <a:picLocks noChangeAspect="1"/>
          </p:cNvPicPr>
          <p:nvPr/>
        </p:nvPicPr>
        <p:blipFill>
          <a:blip r:embed="rId3"/>
          <a:stretch>
            <a:fillRect/>
          </a:stretch>
        </p:blipFill>
        <p:spPr>
          <a:xfrm>
            <a:off x="8625326" y="0"/>
            <a:ext cx="2042675" cy="3137368"/>
          </a:xfrm>
          <a:prstGeom prst="rect">
            <a:avLst/>
          </a:prstGeom>
        </p:spPr>
      </p:pic>
      <p:sp>
        <p:nvSpPr>
          <p:cNvPr id="5" name="Toimintopainike: Filmi 4">
            <a:hlinkClick r:id="rId4" highlightClick="1"/>
            <a:extLst>
              <a:ext uri="{FF2B5EF4-FFF2-40B4-BE49-F238E27FC236}">
                <a16:creationId xmlns:a16="http://schemas.microsoft.com/office/drawing/2014/main" id="{B95D1CCF-2024-154A-8CE8-7D0CF0693C38}"/>
              </a:ext>
            </a:extLst>
          </p:cNvPr>
          <p:cNvSpPr/>
          <p:nvPr/>
        </p:nvSpPr>
        <p:spPr>
          <a:xfrm>
            <a:off x="10668001" y="5655755"/>
            <a:ext cx="1042416" cy="104241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615352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br>
              <a:rPr lang="fi-FI" b="1" dirty="0"/>
            </a:br>
            <a:r>
              <a:rPr lang="fi-FI" b="1" dirty="0" err="1"/>
              <a:t>Singin</a:t>
            </a:r>
            <a:r>
              <a:rPr lang="fi-FI" b="1" dirty="0"/>
              <a:t>’ in the </a:t>
            </a:r>
            <a:r>
              <a:rPr lang="fi-FI" b="1" dirty="0" err="1"/>
              <a:t>Rain</a:t>
            </a:r>
            <a:br>
              <a:rPr lang="fi-FI" dirty="0"/>
            </a:br>
            <a:endParaRPr lang="fi-FI" dirty="0"/>
          </a:p>
        </p:txBody>
      </p:sp>
      <p:sp>
        <p:nvSpPr>
          <p:cNvPr id="3" name="Sisällön paikkamerkki 2"/>
          <p:cNvSpPr>
            <a:spLocks noGrp="1"/>
          </p:cNvSpPr>
          <p:nvPr>
            <p:ph idx="1"/>
          </p:nvPr>
        </p:nvSpPr>
        <p:spPr/>
        <p:txBody>
          <a:bodyPr>
            <a:normAutofit/>
          </a:bodyPr>
          <a:lstStyle/>
          <a:p>
            <a:r>
              <a:rPr lang="fi-FI" dirty="0"/>
              <a:t>Musiikki: </a:t>
            </a:r>
            <a:r>
              <a:rPr lang="fi-FI" dirty="0" err="1"/>
              <a:t>Nacio</a:t>
            </a:r>
            <a:r>
              <a:rPr lang="fi-FI" dirty="0"/>
              <a:t> </a:t>
            </a:r>
            <a:r>
              <a:rPr lang="fi-FI" dirty="0" err="1"/>
              <a:t>Herb</a:t>
            </a:r>
            <a:r>
              <a:rPr lang="fi-FI" dirty="0"/>
              <a:t> Brown (Hollywoodin filmimusikaaleista 1929-39, myös muita)</a:t>
            </a:r>
          </a:p>
          <a:p>
            <a:r>
              <a:rPr lang="fi-FI" dirty="0"/>
              <a:t>Libretto ja tekstit: Betty </a:t>
            </a:r>
            <a:r>
              <a:rPr lang="fi-FI" dirty="0" err="1"/>
              <a:t>Comden</a:t>
            </a:r>
            <a:r>
              <a:rPr lang="fi-FI" dirty="0"/>
              <a:t> &amp; </a:t>
            </a:r>
            <a:r>
              <a:rPr lang="fi-FI" dirty="0" err="1"/>
              <a:t>Adolph</a:t>
            </a:r>
            <a:r>
              <a:rPr lang="fi-FI" dirty="0"/>
              <a:t> Green, Arthur </a:t>
            </a:r>
            <a:r>
              <a:rPr lang="fi-FI" dirty="0" err="1"/>
              <a:t>Freed</a:t>
            </a:r>
            <a:endParaRPr lang="fi-FI" dirty="0"/>
          </a:p>
          <a:p>
            <a:r>
              <a:rPr lang="fi-FI" dirty="0"/>
              <a:t>Tuottaja: Arthur </a:t>
            </a:r>
            <a:r>
              <a:rPr lang="fi-FI" dirty="0" err="1"/>
              <a:t>Freed</a:t>
            </a:r>
            <a:r>
              <a:rPr lang="fi-FI" dirty="0"/>
              <a:t>, Ohjaaja: </a:t>
            </a:r>
            <a:r>
              <a:rPr lang="fi-FI" dirty="0" err="1"/>
              <a:t>Gene</a:t>
            </a:r>
            <a:r>
              <a:rPr lang="fi-FI" dirty="0"/>
              <a:t> Kelly &amp; Stanley </a:t>
            </a:r>
            <a:r>
              <a:rPr lang="fi-FI" dirty="0" err="1"/>
              <a:t>Donen</a:t>
            </a:r>
            <a:r>
              <a:rPr lang="fi-FI" dirty="0"/>
              <a:t>, </a:t>
            </a:r>
          </a:p>
          <a:p>
            <a:r>
              <a:rPr lang="fi-FI" dirty="0"/>
              <a:t>koreografi: </a:t>
            </a:r>
            <a:r>
              <a:rPr lang="fi-FI" dirty="0" err="1"/>
              <a:t>Gene</a:t>
            </a:r>
            <a:r>
              <a:rPr lang="fi-FI" dirty="0"/>
              <a:t> Kelly, Esittäjät: </a:t>
            </a:r>
            <a:r>
              <a:rPr lang="fi-FI" dirty="0" err="1"/>
              <a:t>Gene</a:t>
            </a:r>
            <a:r>
              <a:rPr lang="fi-FI" dirty="0"/>
              <a:t> Kelly, Donald </a:t>
            </a:r>
            <a:r>
              <a:rPr lang="fi-FI" dirty="0" err="1"/>
              <a:t>O’Connor</a:t>
            </a:r>
            <a:r>
              <a:rPr lang="fi-FI" dirty="0"/>
              <a:t>, </a:t>
            </a:r>
            <a:r>
              <a:rPr lang="fi-FI" dirty="0" err="1"/>
              <a:t>Debbie</a:t>
            </a:r>
            <a:r>
              <a:rPr lang="fi-FI" dirty="0"/>
              <a:t> </a:t>
            </a:r>
            <a:r>
              <a:rPr lang="fi-FI" dirty="0" err="1"/>
              <a:t>Reynolds</a:t>
            </a:r>
            <a:endParaRPr lang="fi-FI" dirty="0"/>
          </a:p>
          <a:p>
            <a:r>
              <a:rPr lang="fi-FI" dirty="0"/>
              <a:t>Ensi-ilta: 1952</a:t>
            </a:r>
          </a:p>
          <a:p>
            <a:endParaRPr lang="fi-FI" dirty="0"/>
          </a:p>
        </p:txBody>
      </p:sp>
      <p:pic>
        <p:nvPicPr>
          <p:cNvPr id="4" name="Kuva 3"/>
          <p:cNvPicPr>
            <a:picLocks noChangeAspect="1"/>
          </p:cNvPicPr>
          <p:nvPr/>
        </p:nvPicPr>
        <p:blipFill>
          <a:blip r:embed="rId3"/>
          <a:stretch>
            <a:fillRect/>
          </a:stretch>
        </p:blipFill>
        <p:spPr>
          <a:xfrm>
            <a:off x="10295789" y="4146331"/>
            <a:ext cx="1649219" cy="2543188"/>
          </a:xfrm>
          <a:prstGeom prst="rect">
            <a:avLst/>
          </a:prstGeom>
        </p:spPr>
      </p:pic>
    </p:spTree>
    <p:extLst>
      <p:ext uri="{BB962C8B-B14F-4D97-AF65-F5344CB8AC3E}">
        <p14:creationId xmlns:p14="http://schemas.microsoft.com/office/powerpoint/2010/main" val="1270718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Musikaali - </a:t>
            </a:r>
            <a:r>
              <a:rPr lang="fi-FI" dirty="0" err="1"/>
              <a:t>Musical</a:t>
            </a:r>
            <a:endParaRPr lang="fi-FI" dirty="0"/>
          </a:p>
        </p:txBody>
      </p:sp>
      <p:sp>
        <p:nvSpPr>
          <p:cNvPr id="3" name="Sisällön paikkamerkki 2"/>
          <p:cNvSpPr>
            <a:spLocks noGrp="1"/>
          </p:cNvSpPr>
          <p:nvPr>
            <p:ph idx="1"/>
          </p:nvPr>
        </p:nvSpPr>
        <p:spPr/>
        <p:txBody>
          <a:bodyPr/>
          <a:lstStyle/>
          <a:p>
            <a:r>
              <a:rPr lang="fi-FI" dirty="0" err="1"/>
              <a:t>Musical</a:t>
            </a:r>
            <a:r>
              <a:rPr lang="fi-FI" dirty="0"/>
              <a:t> </a:t>
            </a:r>
            <a:r>
              <a:rPr lang="fi-FI" dirty="0" err="1"/>
              <a:t>Theatre</a:t>
            </a:r>
            <a:r>
              <a:rPr lang="fi-FI" dirty="0"/>
              <a:t>, </a:t>
            </a:r>
            <a:r>
              <a:rPr lang="fi-FI" dirty="0" err="1"/>
              <a:t>Musical</a:t>
            </a:r>
            <a:r>
              <a:rPr lang="fi-FI" dirty="0"/>
              <a:t> </a:t>
            </a:r>
            <a:r>
              <a:rPr lang="fi-FI" dirty="0" err="1"/>
              <a:t>Comedy</a:t>
            </a:r>
            <a:r>
              <a:rPr lang="fi-FI" dirty="0"/>
              <a:t>, </a:t>
            </a:r>
            <a:r>
              <a:rPr lang="fi-FI" dirty="0" err="1"/>
              <a:t>Musical</a:t>
            </a:r>
            <a:r>
              <a:rPr lang="fi-FI" dirty="0"/>
              <a:t> Play</a:t>
            </a:r>
          </a:p>
          <a:p>
            <a:r>
              <a:rPr lang="fi-FI" dirty="0" err="1"/>
              <a:t>Musical</a:t>
            </a:r>
            <a:r>
              <a:rPr lang="fi-FI" dirty="0"/>
              <a:t> Film</a:t>
            </a:r>
          </a:p>
          <a:p>
            <a:r>
              <a:rPr lang="fi-FI" dirty="0"/>
              <a:t>Osatekijät: libretto, laulutekstit, musiikki, tanssi, lavastus ja puvustus</a:t>
            </a:r>
          </a:p>
          <a:p>
            <a:r>
              <a:rPr lang="fi-FI" dirty="0" err="1"/>
              <a:t>Book</a:t>
            </a:r>
            <a:r>
              <a:rPr lang="fi-FI" dirty="0"/>
              <a:t> – </a:t>
            </a:r>
            <a:r>
              <a:rPr lang="fi-FI" dirty="0" err="1"/>
              <a:t>lyrics</a:t>
            </a:r>
            <a:r>
              <a:rPr lang="fi-FI" dirty="0"/>
              <a:t> – </a:t>
            </a:r>
            <a:r>
              <a:rPr lang="fi-FI" dirty="0" err="1"/>
              <a:t>score</a:t>
            </a:r>
            <a:r>
              <a:rPr lang="fi-FI" dirty="0"/>
              <a:t> – </a:t>
            </a:r>
            <a:r>
              <a:rPr lang="fi-FI" dirty="0" err="1"/>
              <a:t>choreography</a:t>
            </a:r>
            <a:r>
              <a:rPr lang="fi-FI" dirty="0"/>
              <a:t> – design</a:t>
            </a:r>
          </a:p>
          <a:p>
            <a:r>
              <a:rPr lang="fi-FI" dirty="0"/>
              <a:t>Musiikkiteatteriteos, jossa teksti ja musiikki sekä tanssi muodostavat kiinteän kokonaisuuden</a:t>
            </a:r>
          </a:p>
        </p:txBody>
      </p:sp>
    </p:spTree>
    <p:extLst>
      <p:ext uri="{BB962C8B-B14F-4D97-AF65-F5344CB8AC3E}">
        <p14:creationId xmlns:p14="http://schemas.microsoft.com/office/powerpoint/2010/main" val="639431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a:t>Singin</a:t>
            </a:r>
            <a:r>
              <a:rPr lang="fi-FI" dirty="0"/>
              <a:t>’ in the </a:t>
            </a:r>
            <a:r>
              <a:rPr lang="fi-FI" dirty="0" err="1"/>
              <a:t>rain</a:t>
            </a:r>
            <a:endParaRPr lang="fi-FI" dirty="0"/>
          </a:p>
        </p:txBody>
      </p:sp>
      <p:sp>
        <p:nvSpPr>
          <p:cNvPr id="3" name="Sisällön paikkamerkki 2"/>
          <p:cNvSpPr>
            <a:spLocks noGrp="1"/>
          </p:cNvSpPr>
          <p:nvPr>
            <p:ph idx="1"/>
          </p:nvPr>
        </p:nvSpPr>
        <p:spPr/>
        <p:txBody>
          <a:bodyPr>
            <a:normAutofit/>
          </a:bodyPr>
          <a:lstStyle/>
          <a:p>
            <a:r>
              <a:rPr lang="fi-FI" dirty="0"/>
              <a:t>Laulut: Laulaen sateessa (</a:t>
            </a:r>
            <a:r>
              <a:rPr lang="fi-FI" b="1" dirty="0" err="1"/>
              <a:t>Singin</a:t>
            </a:r>
            <a:r>
              <a:rPr lang="fi-FI" b="1" dirty="0"/>
              <a:t> in the </a:t>
            </a:r>
            <a:r>
              <a:rPr lang="fi-FI" b="1" dirty="0" err="1"/>
              <a:t>rain</a:t>
            </a:r>
            <a:r>
              <a:rPr lang="fi-FI" dirty="0"/>
              <a:t>), ”</a:t>
            </a:r>
            <a:r>
              <a:rPr lang="fi-FI" dirty="0" err="1"/>
              <a:t>Make</a:t>
            </a:r>
            <a:r>
              <a:rPr lang="fi-FI" dirty="0"/>
              <a:t> ’</a:t>
            </a:r>
            <a:r>
              <a:rPr lang="fi-FI" dirty="0" err="1"/>
              <a:t>em</a:t>
            </a:r>
            <a:r>
              <a:rPr lang="fi-FI" dirty="0"/>
              <a:t> </a:t>
            </a:r>
            <a:r>
              <a:rPr lang="fi-FI" dirty="0" err="1"/>
              <a:t>laugh</a:t>
            </a:r>
            <a:r>
              <a:rPr lang="fi-FI" dirty="0"/>
              <a:t>”, ”</a:t>
            </a:r>
            <a:r>
              <a:rPr lang="fi-FI" dirty="0" err="1"/>
              <a:t>You’re</a:t>
            </a:r>
            <a:r>
              <a:rPr lang="fi-FI" dirty="0"/>
              <a:t> my </a:t>
            </a:r>
            <a:r>
              <a:rPr lang="fi-FI" dirty="0" err="1"/>
              <a:t>lucky</a:t>
            </a:r>
            <a:r>
              <a:rPr lang="fi-FI" dirty="0"/>
              <a:t> </a:t>
            </a:r>
            <a:r>
              <a:rPr lang="fi-FI" dirty="0" err="1"/>
              <a:t>star</a:t>
            </a:r>
            <a:r>
              <a:rPr lang="fi-FI" dirty="0"/>
              <a:t>”, ”Broadway </a:t>
            </a:r>
            <a:r>
              <a:rPr lang="fi-FI" dirty="0" err="1"/>
              <a:t>melody</a:t>
            </a:r>
            <a:r>
              <a:rPr lang="fi-FI" dirty="0"/>
              <a:t>”-baletti</a:t>
            </a:r>
          </a:p>
          <a:p>
            <a:r>
              <a:rPr lang="fi-FI" dirty="0"/>
              <a:t> Juoni: mykkäelokuvan tähdet kokevat kovia äänielokuvan syntyessä 1920-luvun lopussa. Musikaali valloittaa elokuvan. Kellyn ja </a:t>
            </a:r>
            <a:r>
              <a:rPr lang="fi-FI" dirty="0" err="1"/>
              <a:t>Connorin</a:t>
            </a:r>
            <a:r>
              <a:rPr lang="fi-FI" dirty="0"/>
              <a:t> hurjat koreografiat.</a:t>
            </a:r>
          </a:p>
          <a:p>
            <a:r>
              <a:rPr lang="fi-FI" dirty="0"/>
              <a:t>Yleisesti tunnustettu parhaaksi elokuvamusikaaliksi</a:t>
            </a:r>
          </a:p>
          <a:p>
            <a:endParaRPr lang="fi-FI" dirty="0"/>
          </a:p>
        </p:txBody>
      </p:sp>
      <p:sp>
        <p:nvSpPr>
          <p:cNvPr id="4" name="Toimintopainike: Filmi 3">
            <a:hlinkClick r:id="rId3" highlightClick="1"/>
            <a:extLst>
              <a:ext uri="{FF2B5EF4-FFF2-40B4-BE49-F238E27FC236}">
                <a16:creationId xmlns:a16="http://schemas.microsoft.com/office/drawing/2014/main" id="{2F6229AA-1F26-CB41-882F-47B1F1231EC1}"/>
              </a:ext>
            </a:extLst>
          </p:cNvPr>
          <p:cNvSpPr/>
          <p:nvPr/>
        </p:nvSpPr>
        <p:spPr>
          <a:xfrm>
            <a:off x="1560786" y="5234152"/>
            <a:ext cx="1042416" cy="104241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oimintopainike: Filmi 4">
            <a:hlinkClick r:id="rId4" highlightClick="1"/>
            <a:extLst>
              <a:ext uri="{FF2B5EF4-FFF2-40B4-BE49-F238E27FC236}">
                <a16:creationId xmlns:a16="http://schemas.microsoft.com/office/drawing/2014/main" id="{745285C3-BD81-854C-B2B6-6B37A052FA9F}"/>
              </a:ext>
            </a:extLst>
          </p:cNvPr>
          <p:cNvSpPr/>
          <p:nvPr/>
        </p:nvSpPr>
        <p:spPr>
          <a:xfrm>
            <a:off x="5936085" y="5269484"/>
            <a:ext cx="1042416" cy="104241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523671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br>
              <a:rPr lang="fi-FI" b="1" dirty="0"/>
            </a:br>
            <a:r>
              <a:rPr lang="fi-FI" b="1" dirty="0"/>
              <a:t>The </a:t>
            </a:r>
            <a:r>
              <a:rPr lang="fi-FI" b="1" dirty="0" err="1"/>
              <a:t>Band</a:t>
            </a:r>
            <a:r>
              <a:rPr lang="fi-FI" b="1" dirty="0"/>
              <a:t> </a:t>
            </a:r>
            <a:r>
              <a:rPr lang="fi-FI" b="1" dirty="0" err="1"/>
              <a:t>Wagon</a:t>
            </a:r>
            <a:r>
              <a:rPr lang="fi-FI" dirty="0"/>
              <a:t> (Iskelmäkaruselli)</a:t>
            </a:r>
          </a:p>
        </p:txBody>
      </p:sp>
      <p:sp>
        <p:nvSpPr>
          <p:cNvPr id="3" name="Sisällön paikkamerkki 2"/>
          <p:cNvSpPr>
            <a:spLocks noGrp="1"/>
          </p:cNvSpPr>
          <p:nvPr>
            <p:ph idx="1"/>
          </p:nvPr>
        </p:nvSpPr>
        <p:spPr/>
        <p:txBody>
          <a:bodyPr>
            <a:normAutofit fontScale="92500" lnSpcReduction="10000"/>
          </a:bodyPr>
          <a:lstStyle/>
          <a:p>
            <a:r>
              <a:rPr lang="fi-FI" dirty="0"/>
              <a:t>Laulut: Arthur </a:t>
            </a:r>
            <a:r>
              <a:rPr lang="fi-FI" dirty="0" err="1"/>
              <a:t>Schwartz</a:t>
            </a:r>
            <a:r>
              <a:rPr lang="fi-FI" dirty="0"/>
              <a:t> ja Howard </a:t>
            </a:r>
            <a:r>
              <a:rPr lang="fi-FI" dirty="0" err="1"/>
              <a:t>Dietz</a:t>
            </a:r>
            <a:endParaRPr lang="fi-FI" dirty="0"/>
          </a:p>
          <a:p>
            <a:r>
              <a:rPr lang="fi-FI" dirty="0" err="1"/>
              <a:t>Alkuper</a:t>
            </a:r>
            <a:r>
              <a:rPr lang="fi-FI" dirty="0"/>
              <a:t>. Libretto: George S. </a:t>
            </a:r>
            <a:r>
              <a:rPr lang="fi-FI" dirty="0" err="1"/>
              <a:t>Kaufman</a:t>
            </a:r>
            <a:endParaRPr lang="fi-FI" dirty="0"/>
          </a:p>
          <a:p>
            <a:r>
              <a:rPr lang="fi-FI" dirty="0"/>
              <a:t>Filmi: Betty </a:t>
            </a:r>
            <a:r>
              <a:rPr lang="fi-FI" dirty="0" err="1"/>
              <a:t>Comden</a:t>
            </a:r>
            <a:r>
              <a:rPr lang="fi-FI" dirty="0"/>
              <a:t> &amp; </a:t>
            </a:r>
            <a:r>
              <a:rPr lang="fi-FI" dirty="0" err="1"/>
              <a:t>Adolph</a:t>
            </a:r>
            <a:r>
              <a:rPr lang="fi-FI" dirty="0"/>
              <a:t> Green</a:t>
            </a:r>
          </a:p>
          <a:p>
            <a:r>
              <a:rPr lang="fi-FI" dirty="0"/>
              <a:t>Tuottaja: Arthur </a:t>
            </a:r>
            <a:r>
              <a:rPr lang="fi-FI" dirty="0" err="1"/>
              <a:t>Freed</a:t>
            </a:r>
            <a:endParaRPr lang="fi-FI" dirty="0"/>
          </a:p>
          <a:p>
            <a:r>
              <a:rPr lang="fi-FI" dirty="0"/>
              <a:t>Ohjaaja: </a:t>
            </a:r>
            <a:r>
              <a:rPr lang="fi-FI" dirty="0" err="1"/>
              <a:t>Vincente</a:t>
            </a:r>
            <a:r>
              <a:rPr lang="fi-FI" dirty="0"/>
              <a:t> Minnelli</a:t>
            </a:r>
          </a:p>
          <a:p>
            <a:r>
              <a:rPr lang="fi-FI" dirty="0"/>
              <a:t>Koreografi: Paul Byrd</a:t>
            </a:r>
          </a:p>
          <a:p>
            <a:r>
              <a:rPr lang="fi-FI" dirty="0"/>
              <a:t>Ensi-ilta: 1953 (</a:t>
            </a:r>
            <a:r>
              <a:rPr lang="fi-FI" dirty="0" err="1"/>
              <a:t>alkuper</a:t>
            </a:r>
            <a:r>
              <a:rPr lang="fi-FI" dirty="0"/>
              <a:t>. Musikaali 1931)</a:t>
            </a:r>
          </a:p>
          <a:p>
            <a:r>
              <a:rPr lang="fi-FI" dirty="0"/>
              <a:t>Juoni: Broadway-tanssijan paluuta valmistellaan tekotaiteellisessa musikaalissa, joka korvautuu revyyllä</a:t>
            </a:r>
          </a:p>
          <a:p>
            <a:r>
              <a:rPr lang="fi-FI" dirty="0"/>
              <a:t>Fred Astaire, </a:t>
            </a:r>
            <a:r>
              <a:rPr lang="fi-FI" dirty="0" err="1"/>
              <a:t>Cyd</a:t>
            </a:r>
            <a:r>
              <a:rPr lang="fi-FI" dirty="0"/>
              <a:t> </a:t>
            </a:r>
            <a:r>
              <a:rPr lang="fi-FI" dirty="0" err="1"/>
              <a:t>Charisse</a:t>
            </a:r>
            <a:r>
              <a:rPr lang="fi-FI" dirty="0"/>
              <a:t> pääosissa</a:t>
            </a:r>
          </a:p>
        </p:txBody>
      </p:sp>
      <p:pic>
        <p:nvPicPr>
          <p:cNvPr id="4" name="Kuva 3"/>
          <p:cNvPicPr>
            <a:picLocks noChangeAspect="1"/>
          </p:cNvPicPr>
          <p:nvPr/>
        </p:nvPicPr>
        <p:blipFill>
          <a:blip r:embed="rId3"/>
          <a:stretch>
            <a:fillRect/>
          </a:stretch>
        </p:blipFill>
        <p:spPr>
          <a:xfrm>
            <a:off x="8964619" y="1027906"/>
            <a:ext cx="2176347" cy="3607294"/>
          </a:xfrm>
          <a:prstGeom prst="rect">
            <a:avLst/>
          </a:prstGeom>
        </p:spPr>
      </p:pic>
    </p:spTree>
    <p:extLst>
      <p:ext uri="{BB962C8B-B14F-4D97-AF65-F5344CB8AC3E}">
        <p14:creationId xmlns:p14="http://schemas.microsoft.com/office/powerpoint/2010/main" val="4234336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The </a:t>
            </a:r>
            <a:r>
              <a:rPr lang="fi-FI" dirty="0" err="1"/>
              <a:t>Band</a:t>
            </a:r>
            <a:r>
              <a:rPr lang="fi-FI" dirty="0"/>
              <a:t> </a:t>
            </a:r>
            <a:r>
              <a:rPr lang="fi-FI" dirty="0" err="1"/>
              <a:t>Wagon</a:t>
            </a:r>
            <a:endParaRPr lang="fi-FI" dirty="0"/>
          </a:p>
        </p:txBody>
      </p:sp>
      <p:sp>
        <p:nvSpPr>
          <p:cNvPr id="3" name="Sisällön paikkamerkki 2"/>
          <p:cNvSpPr>
            <a:spLocks noGrp="1"/>
          </p:cNvSpPr>
          <p:nvPr>
            <p:ph idx="1"/>
          </p:nvPr>
        </p:nvSpPr>
        <p:spPr/>
        <p:txBody>
          <a:bodyPr/>
          <a:lstStyle/>
          <a:p>
            <a:r>
              <a:rPr lang="fi-FI" dirty="0"/>
              <a:t>Astairen ja </a:t>
            </a:r>
            <a:r>
              <a:rPr lang="fi-FI" dirty="0" err="1"/>
              <a:t>Charissen</a:t>
            </a:r>
            <a:r>
              <a:rPr lang="fi-FI" dirty="0"/>
              <a:t> kuuluisat tanssinumerot:</a:t>
            </a:r>
          </a:p>
          <a:p>
            <a:pPr marL="0" indent="0">
              <a:buNone/>
            </a:pPr>
            <a:r>
              <a:rPr lang="fi-FI" dirty="0"/>
              <a:t>”</a:t>
            </a:r>
            <a:r>
              <a:rPr lang="fi-FI" dirty="0" err="1"/>
              <a:t>Shine</a:t>
            </a:r>
            <a:r>
              <a:rPr lang="fi-FI" dirty="0"/>
              <a:t> on </a:t>
            </a:r>
            <a:r>
              <a:rPr lang="fi-FI" dirty="0" err="1"/>
              <a:t>your</a:t>
            </a:r>
            <a:r>
              <a:rPr lang="fi-FI" dirty="0"/>
              <a:t> </a:t>
            </a:r>
            <a:r>
              <a:rPr lang="fi-FI" dirty="0" err="1"/>
              <a:t>shoes</a:t>
            </a:r>
            <a:r>
              <a:rPr lang="fi-FI" dirty="0"/>
              <a:t>”, ”</a:t>
            </a:r>
            <a:r>
              <a:rPr lang="fi-FI" dirty="0" err="1"/>
              <a:t>Dancing</a:t>
            </a:r>
            <a:r>
              <a:rPr lang="fi-FI" dirty="0"/>
              <a:t> in the </a:t>
            </a:r>
            <a:r>
              <a:rPr lang="fi-FI" dirty="0" err="1"/>
              <a:t>Dark</a:t>
            </a:r>
            <a:r>
              <a:rPr lang="fi-FI" dirty="0"/>
              <a:t>”, ”</a:t>
            </a:r>
            <a:r>
              <a:rPr lang="fi-FI" b="1" dirty="0"/>
              <a:t>The Girl </a:t>
            </a:r>
            <a:r>
              <a:rPr lang="fi-FI" b="1" dirty="0" err="1"/>
              <a:t>Hunt</a:t>
            </a:r>
            <a:r>
              <a:rPr lang="fi-FI" dirty="0"/>
              <a:t>” (baletti)</a:t>
            </a:r>
          </a:p>
          <a:p>
            <a:pPr marL="0" indent="0">
              <a:buNone/>
            </a:pPr>
            <a:endParaRPr lang="fi-FI" dirty="0"/>
          </a:p>
          <a:p>
            <a:pPr marL="0" indent="0">
              <a:buNone/>
            </a:pPr>
            <a:r>
              <a:rPr lang="fi-FI" dirty="0"/>
              <a:t>- ”</a:t>
            </a:r>
            <a:r>
              <a:rPr lang="fi-FI" dirty="0" err="1"/>
              <a:t>That’s</a:t>
            </a:r>
            <a:r>
              <a:rPr lang="fi-FI" dirty="0"/>
              <a:t> Entertainment” , ”</a:t>
            </a:r>
            <a:r>
              <a:rPr lang="fi-FI" b="1" dirty="0" err="1"/>
              <a:t>Triplets</a:t>
            </a:r>
            <a:r>
              <a:rPr lang="fi-FI" dirty="0"/>
              <a:t>”</a:t>
            </a:r>
          </a:p>
          <a:p>
            <a:pPr marL="0" indent="0">
              <a:buNone/>
            </a:pPr>
            <a:endParaRPr lang="fi-FI" dirty="0"/>
          </a:p>
          <a:p>
            <a:pPr marL="0" indent="0">
              <a:buNone/>
            </a:pPr>
            <a:r>
              <a:rPr lang="fi-FI" dirty="0"/>
              <a:t>-v. 2008 ”</a:t>
            </a:r>
            <a:r>
              <a:rPr lang="fi-FI" dirty="0" err="1"/>
              <a:t>Band</a:t>
            </a:r>
            <a:r>
              <a:rPr lang="fi-FI" dirty="0"/>
              <a:t> </a:t>
            </a:r>
            <a:r>
              <a:rPr lang="fi-FI" dirty="0" err="1"/>
              <a:t>Wagon</a:t>
            </a:r>
            <a:r>
              <a:rPr lang="fi-FI" dirty="0"/>
              <a:t>” elokuvan musikaaliversio</a:t>
            </a:r>
          </a:p>
        </p:txBody>
      </p:sp>
      <p:sp>
        <p:nvSpPr>
          <p:cNvPr id="4" name="Toimintopainike: Filmi 3">
            <a:hlinkClick r:id="rId3" highlightClick="1"/>
            <a:extLst>
              <a:ext uri="{FF2B5EF4-FFF2-40B4-BE49-F238E27FC236}">
                <a16:creationId xmlns:a16="http://schemas.microsoft.com/office/drawing/2014/main" id="{20615423-E0A5-8A44-8837-6F3C5E99A333}"/>
              </a:ext>
            </a:extLst>
          </p:cNvPr>
          <p:cNvSpPr/>
          <p:nvPr/>
        </p:nvSpPr>
        <p:spPr>
          <a:xfrm>
            <a:off x="6432331" y="3396250"/>
            <a:ext cx="1042416" cy="104241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oimintopainike: Filmi 4">
            <a:hlinkClick r:id="rId4" highlightClick="1"/>
            <a:extLst>
              <a:ext uri="{FF2B5EF4-FFF2-40B4-BE49-F238E27FC236}">
                <a16:creationId xmlns:a16="http://schemas.microsoft.com/office/drawing/2014/main" id="{6CEC6B3D-689B-2449-BF59-2A90D49EC95B}"/>
              </a:ext>
            </a:extLst>
          </p:cNvPr>
          <p:cNvSpPr/>
          <p:nvPr/>
        </p:nvSpPr>
        <p:spPr>
          <a:xfrm>
            <a:off x="10641724" y="2907792"/>
            <a:ext cx="1042416" cy="104241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511654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br>
              <a:rPr lang="fi-FI" b="1" dirty="0"/>
            </a:br>
            <a:r>
              <a:rPr lang="fi-FI" b="1" dirty="0"/>
              <a:t>The </a:t>
            </a:r>
            <a:r>
              <a:rPr lang="fi-FI" b="1" dirty="0" err="1"/>
              <a:t>Boy</a:t>
            </a:r>
            <a:r>
              <a:rPr lang="fi-FI" b="1" dirty="0"/>
              <a:t> </a:t>
            </a:r>
            <a:r>
              <a:rPr lang="fi-FI" b="1" dirty="0" err="1"/>
              <a:t>Friend</a:t>
            </a:r>
            <a:br>
              <a:rPr lang="fi-FI" dirty="0"/>
            </a:br>
            <a:endParaRPr lang="fi-FI" dirty="0"/>
          </a:p>
        </p:txBody>
      </p:sp>
      <p:sp>
        <p:nvSpPr>
          <p:cNvPr id="3" name="Sisällön paikkamerkki 2"/>
          <p:cNvSpPr>
            <a:spLocks noGrp="1"/>
          </p:cNvSpPr>
          <p:nvPr>
            <p:ph idx="1"/>
          </p:nvPr>
        </p:nvSpPr>
        <p:spPr/>
        <p:txBody>
          <a:bodyPr>
            <a:normAutofit/>
          </a:bodyPr>
          <a:lstStyle/>
          <a:p>
            <a:r>
              <a:rPr lang="fi-FI" dirty="0"/>
              <a:t>Musiikki: Sandy Wilson</a:t>
            </a:r>
          </a:p>
          <a:p>
            <a:r>
              <a:rPr lang="fi-FI" dirty="0"/>
              <a:t>Libretto ja tekstit: Sandy Wilson </a:t>
            </a:r>
          </a:p>
          <a:p>
            <a:r>
              <a:rPr lang="fi-FI" dirty="0"/>
              <a:t>Ensi-ilta Lontoossa ja esitysten lukumäärä: 1954, 2078 esitystä (Broadway v. 1954)</a:t>
            </a:r>
          </a:p>
          <a:p>
            <a:r>
              <a:rPr lang="fi-FI" dirty="0"/>
              <a:t>-pääosan (</a:t>
            </a:r>
            <a:r>
              <a:rPr lang="fi-FI" dirty="0" err="1"/>
              <a:t>Polly</a:t>
            </a:r>
            <a:r>
              <a:rPr lang="fi-FI" dirty="0"/>
              <a:t> Brown) esittäjän Diana </a:t>
            </a:r>
            <a:r>
              <a:rPr lang="fi-FI" dirty="0" err="1"/>
              <a:t>Maddoxin</a:t>
            </a:r>
            <a:r>
              <a:rPr lang="fi-FI" dirty="0"/>
              <a:t> sairastuttua, Anna Rogers korvasi hänet ensi-illassa. Rogers nousi tähdeksi, vaikka oli opetellut roolin itseksensä. </a:t>
            </a:r>
          </a:p>
          <a:p>
            <a:endParaRPr lang="fi-FI" dirty="0"/>
          </a:p>
        </p:txBody>
      </p:sp>
      <p:pic>
        <p:nvPicPr>
          <p:cNvPr id="4" name="Kuva 3"/>
          <p:cNvPicPr>
            <a:picLocks noChangeAspect="1"/>
          </p:cNvPicPr>
          <p:nvPr/>
        </p:nvPicPr>
        <p:blipFill>
          <a:blip r:embed="rId3"/>
          <a:stretch>
            <a:fillRect/>
          </a:stretch>
        </p:blipFill>
        <p:spPr>
          <a:xfrm>
            <a:off x="8727960" y="1"/>
            <a:ext cx="1940041" cy="2740693"/>
          </a:xfrm>
          <a:prstGeom prst="rect">
            <a:avLst/>
          </a:prstGeom>
        </p:spPr>
      </p:pic>
    </p:spTree>
    <p:extLst>
      <p:ext uri="{BB962C8B-B14F-4D97-AF65-F5344CB8AC3E}">
        <p14:creationId xmlns:p14="http://schemas.microsoft.com/office/powerpoint/2010/main" val="2397282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The </a:t>
            </a:r>
            <a:r>
              <a:rPr lang="fi-FI" dirty="0" err="1"/>
              <a:t>Boy</a:t>
            </a:r>
            <a:r>
              <a:rPr lang="fi-FI" dirty="0"/>
              <a:t> </a:t>
            </a:r>
            <a:r>
              <a:rPr lang="fi-FI" dirty="0" err="1"/>
              <a:t>Friend</a:t>
            </a:r>
            <a:endParaRPr lang="fi-FI" dirty="0"/>
          </a:p>
        </p:txBody>
      </p:sp>
      <p:sp>
        <p:nvSpPr>
          <p:cNvPr id="3" name="Sisällön paikkamerkki 2"/>
          <p:cNvSpPr>
            <a:spLocks noGrp="1"/>
          </p:cNvSpPr>
          <p:nvPr>
            <p:ph idx="1"/>
          </p:nvPr>
        </p:nvSpPr>
        <p:spPr/>
        <p:txBody>
          <a:bodyPr>
            <a:normAutofit fontScale="92500" lnSpcReduction="20000"/>
          </a:bodyPr>
          <a:lstStyle/>
          <a:p>
            <a:r>
              <a:rPr lang="fi-FI" dirty="0"/>
              <a:t>Elokuvaversio v. 1971</a:t>
            </a:r>
          </a:p>
          <a:p>
            <a:r>
              <a:rPr lang="fi-FI" dirty="0"/>
              <a:t>ohjaus Ken </a:t>
            </a:r>
            <a:r>
              <a:rPr lang="fi-FI" dirty="0" err="1"/>
              <a:t>Russell</a:t>
            </a:r>
            <a:r>
              <a:rPr lang="fi-FI" dirty="0"/>
              <a:t>, pääosassa </a:t>
            </a:r>
            <a:r>
              <a:rPr lang="fi-FI" dirty="0" err="1"/>
              <a:t>Twiggy</a:t>
            </a:r>
            <a:r>
              <a:rPr lang="fi-FI" dirty="0"/>
              <a:t>. </a:t>
            </a:r>
            <a:r>
              <a:rPr lang="fi-FI" dirty="0" err="1"/>
              <a:t>Russellin</a:t>
            </a:r>
            <a:r>
              <a:rPr lang="fi-FI" dirty="0"/>
              <a:t> versio yhdistelee teatteriesityksen, pukuhuoneen tapahtumat ja 30-luvun Hollywoodmaiset kuvitelmat toisiinsa.</a:t>
            </a:r>
          </a:p>
          <a:p>
            <a:r>
              <a:rPr lang="fi-FI" dirty="0"/>
              <a:t>Juoni: Rivieralla </a:t>
            </a:r>
            <a:r>
              <a:rPr lang="fi-FI" dirty="0" err="1"/>
              <a:t>Mme</a:t>
            </a:r>
            <a:r>
              <a:rPr lang="fi-FI" dirty="0"/>
              <a:t> </a:t>
            </a:r>
            <a:r>
              <a:rPr lang="fi-FI" dirty="0" err="1"/>
              <a:t>Dubonnet’n</a:t>
            </a:r>
            <a:r>
              <a:rPr lang="fi-FI" dirty="0"/>
              <a:t> koulun päättäjäistanssiaiset lähestyvät. Sievä </a:t>
            </a:r>
            <a:r>
              <a:rPr lang="fi-FI" dirty="0" err="1"/>
              <a:t>Polly</a:t>
            </a:r>
            <a:r>
              <a:rPr lang="fi-FI" dirty="0"/>
              <a:t> Brown on ilman kavaljeeria, koska rikasta tyttöä ympäröivät vain onnenonkijat. Onneksi </a:t>
            </a:r>
            <a:r>
              <a:rPr lang="fi-FI" dirty="0" err="1"/>
              <a:t>Polly</a:t>
            </a:r>
            <a:r>
              <a:rPr lang="fi-FI" dirty="0"/>
              <a:t> löytää vilpittömän lähettipojan Tonyn, jolle hän esittelee itsensä sihteerikkönä. Lopulta tanssiaisissa käy ilmi, että Tony on lordin jälkeläinen. Madame </a:t>
            </a:r>
            <a:r>
              <a:rPr lang="fi-FI" dirty="0" err="1"/>
              <a:t>Dubonnet</a:t>
            </a:r>
            <a:r>
              <a:rPr lang="fi-FI" dirty="0"/>
              <a:t> osoittautuu </a:t>
            </a:r>
            <a:r>
              <a:rPr lang="fi-FI" dirty="0" err="1"/>
              <a:t>Pollyn</a:t>
            </a:r>
            <a:r>
              <a:rPr lang="fi-FI" dirty="0"/>
              <a:t> isän vanhaksi heilaksi.</a:t>
            </a:r>
          </a:p>
          <a:p>
            <a:r>
              <a:rPr lang="fi-FI" dirty="0"/>
              <a:t>Laulut: ”</a:t>
            </a:r>
            <a:r>
              <a:rPr lang="fi-FI" b="1" dirty="0"/>
              <a:t>The </a:t>
            </a:r>
            <a:r>
              <a:rPr lang="fi-FI" b="1" dirty="0" err="1"/>
              <a:t>Boy</a:t>
            </a:r>
            <a:r>
              <a:rPr lang="fi-FI" b="1" dirty="0"/>
              <a:t> </a:t>
            </a:r>
            <a:r>
              <a:rPr lang="fi-FI" b="1" dirty="0" err="1"/>
              <a:t>Friend</a:t>
            </a:r>
            <a:r>
              <a:rPr lang="fi-FI" dirty="0"/>
              <a:t>”, ”I </a:t>
            </a:r>
            <a:r>
              <a:rPr lang="fi-FI" dirty="0" err="1"/>
              <a:t>could</a:t>
            </a:r>
            <a:r>
              <a:rPr lang="fi-FI" dirty="0"/>
              <a:t> </a:t>
            </a:r>
            <a:r>
              <a:rPr lang="fi-FI" dirty="0" err="1"/>
              <a:t>be</a:t>
            </a:r>
            <a:r>
              <a:rPr lang="fi-FI" dirty="0"/>
              <a:t> </a:t>
            </a:r>
            <a:r>
              <a:rPr lang="fi-FI" dirty="0" err="1"/>
              <a:t>happy</a:t>
            </a:r>
            <a:r>
              <a:rPr lang="fi-FI" dirty="0"/>
              <a:t> with </a:t>
            </a:r>
            <a:r>
              <a:rPr lang="fi-FI" dirty="0" err="1"/>
              <a:t>you</a:t>
            </a:r>
            <a:r>
              <a:rPr lang="fi-FI" dirty="0"/>
              <a:t>” (duetto), ”A </a:t>
            </a:r>
            <a:r>
              <a:rPr lang="fi-FI" dirty="0" err="1"/>
              <a:t>Room</a:t>
            </a:r>
            <a:r>
              <a:rPr lang="fi-FI" dirty="0"/>
              <a:t> in </a:t>
            </a:r>
            <a:r>
              <a:rPr lang="fi-FI" dirty="0" err="1"/>
              <a:t>Bloomsbury</a:t>
            </a:r>
            <a:r>
              <a:rPr lang="fi-FI" dirty="0"/>
              <a:t>”, ”</a:t>
            </a:r>
            <a:r>
              <a:rPr lang="fi-FI" dirty="0" err="1"/>
              <a:t>Safety</a:t>
            </a:r>
            <a:r>
              <a:rPr lang="fi-FI" dirty="0"/>
              <a:t> in </a:t>
            </a:r>
            <a:r>
              <a:rPr lang="fi-FI" dirty="0" err="1"/>
              <a:t>numbers</a:t>
            </a:r>
            <a:r>
              <a:rPr lang="fi-FI" dirty="0"/>
              <a:t>”, ”</a:t>
            </a:r>
            <a:r>
              <a:rPr lang="fi-FI" dirty="0" err="1"/>
              <a:t>Won’t</a:t>
            </a:r>
            <a:r>
              <a:rPr lang="fi-FI" dirty="0"/>
              <a:t> </a:t>
            </a:r>
            <a:r>
              <a:rPr lang="fi-FI" dirty="0" err="1"/>
              <a:t>you</a:t>
            </a:r>
            <a:r>
              <a:rPr lang="fi-FI" dirty="0"/>
              <a:t> charleston with me?”, ”</a:t>
            </a:r>
            <a:r>
              <a:rPr lang="fi-FI" b="1" dirty="0"/>
              <a:t>The Riviera</a:t>
            </a:r>
            <a:r>
              <a:rPr lang="fi-FI" dirty="0"/>
              <a:t>”</a:t>
            </a:r>
          </a:p>
          <a:p>
            <a:endParaRPr lang="fi-FI" dirty="0"/>
          </a:p>
          <a:p>
            <a:endParaRPr lang="fi-FI" dirty="0"/>
          </a:p>
        </p:txBody>
      </p:sp>
      <p:sp>
        <p:nvSpPr>
          <p:cNvPr id="4" name="Toimintopainike: Filmi 3">
            <a:hlinkClick r:id="rId3" highlightClick="1"/>
            <a:extLst>
              <a:ext uri="{FF2B5EF4-FFF2-40B4-BE49-F238E27FC236}">
                <a16:creationId xmlns:a16="http://schemas.microsoft.com/office/drawing/2014/main" id="{9F335EED-7CC8-3A4C-B1DA-0D211A08F3B4}"/>
              </a:ext>
            </a:extLst>
          </p:cNvPr>
          <p:cNvSpPr/>
          <p:nvPr/>
        </p:nvSpPr>
        <p:spPr>
          <a:xfrm>
            <a:off x="5574792" y="5790692"/>
            <a:ext cx="1042416" cy="104241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oimintopainike: Filmi 4">
            <a:hlinkClick r:id="rId4" highlightClick="1"/>
            <a:extLst>
              <a:ext uri="{FF2B5EF4-FFF2-40B4-BE49-F238E27FC236}">
                <a16:creationId xmlns:a16="http://schemas.microsoft.com/office/drawing/2014/main" id="{543AA95D-81C8-BC45-B917-D33D4F4B7563}"/>
              </a:ext>
            </a:extLst>
          </p:cNvPr>
          <p:cNvSpPr/>
          <p:nvPr/>
        </p:nvSpPr>
        <p:spPr>
          <a:xfrm>
            <a:off x="7725103" y="5790692"/>
            <a:ext cx="1042416" cy="104241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738086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a:t>The </a:t>
            </a:r>
            <a:r>
              <a:rPr lang="fi-FI" b="1" dirty="0" err="1"/>
              <a:t>Pajama</a:t>
            </a:r>
            <a:r>
              <a:rPr lang="fi-FI" b="1" dirty="0"/>
              <a:t> </a:t>
            </a:r>
            <a:r>
              <a:rPr lang="fi-FI" b="1" dirty="0" err="1"/>
              <a:t>Game</a:t>
            </a:r>
            <a:r>
              <a:rPr lang="fi-FI" dirty="0"/>
              <a:t> </a:t>
            </a:r>
          </a:p>
        </p:txBody>
      </p:sp>
      <p:sp>
        <p:nvSpPr>
          <p:cNvPr id="3" name="Sisällön paikkamerkki 2"/>
          <p:cNvSpPr>
            <a:spLocks noGrp="1"/>
          </p:cNvSpPr>
          <p:nvPr>
            <p:ph idx="1"/>
          </p:nvPr>
        </p:nvSpPr>
        <p:spPr/>
        <p:txBody>
          <a:bodyPr>
            <a:normAutofit fontScale="92500" lnSpcReduction="20000"/>
          </a:bodyPr>
          <a:lstStyle/>
          <a:p>
            <a:r>
              <a:rPr lang="fi-FI" dirty="0"/>
              <a:t>Musikaali 1954, elokuva 1957 (Doris Day, John </a:t>
            </a:r>
            <a:r>
              <a:rPr lang="fi-FI" dirty="0" err="1"/>
              <a:t>Raitt</a:t>
            </a:r>
            <a:r>
              <a:rPr lang="fi-FI" dirty="0"/>
              <a:t>) </a:t>
            </a:r>
          </a:p>
          <a:p>
            <a:r>
              <a:rPr lang="fi-FI" dirty="0"/>
              <a:t>Musiikki ja lauluntekstit: Richard Adler &amp; Jerry Ross</a:t>
            </a:r>
          </a:p>
          <a:p>
            <a:r>
              <a:rPr lang="fi-FI" dirty="0"/>
              <a:t>Libretto: George Abbott &amp; Richard </a:t>
            </a:r>
            <a:r>
              <a:rPr lang="fi-FI" dirty="0" err="1"/>
              <a:t>Bissell</a:t>
            </a:r>
            <a:endParaRPr lang="fi-FI" dirty="0"/>
          </a:p>
          <a:p>
            <a:r>
              <a:rPr lang="fi-FI" dirty="0"/>
              <a:t>Tuottaja: Harold </a:t>
            </a:r>
            <a:r>
              <a:rPr lang="fi-FI" dirty="0" err="1"/>
              <a:t>Prince</a:t>
            </a:r>
            <a:r>
              <a:rPr lang="fi-FI" dirty="0"/>
              <a:t> ym.</a:t>
            </a:r>
          </a:p>
          <a:p>
            <a:r>
              <a:rPr lang="fi-FI" dirty="0"/>
              <a:t>Koreografi: Bob </a:t>
            </a:r>
            <a:r>
              <a:rPr lang="fi-FI" dirty="0" err="1"/>
              <a:t>Fosse</a:t>
            </a:r>
            <a:endParaRPr lang="fi-FI" dirty="0"/>
          </a:p>
          <a:p>
            <a:r>
              <a:rPr lang="fi-FI" dirty="0"/>
              <a:t>Ohjaaja: George Abbott &amp; </a:t>
            </a:r>
            <a:r>
              <a:rPr lang="fi-FI" dirty="0" err="1"/>
              <a:t>Jerome</a:t>
            </a:r>
            <a:r>
              <a:rPr lang="fi-FI" dirty="0"/>
              <a:t> </a:t>
            </a:r>
            <a:r>
              <a:rPr lang="fi-FI" dirty="0" err="1"/>
              <a:t>Robbins</a:t>
            </a:r>
            <a:endParaRPr lang="fi-FI" dirty="0"/>
          </a:p>
          <a:p>
            <a:r>
              <a:rPr lang="fi-FI" dirty="0"/>
              <a:t>Pääosien esittäjät: John </a:t>
            </a:r>
            <a:r>
              <a:rPr lang="fi-FI" dirty="0" err="1"/>
              <a:t>Raitt</a:t>
            </a:r>
            <a:r>
              <a:rPr lang="fi-FI" dirty="0"/>
              <a:t>, Janis </a:t>
            </a:r>
            <a:r>
              <a:rPr lang="fi-FI" dirty="0" err="1"/>
              <a:t>Paige</a:t>
            </a:r>
            <a:r>
              <a:rPr lang="fi-FI" dirty="0"/>
              <a:t>, </a:t>
            </a:r>
            <a:r>
              <a:rPr lang="fi-FI" dirty="0" err="1"/>
              <a:t>Shirley</a:t>
            </a:r>
            <a:r>
              <a:rPr lang="fi-FI" dirty="0"/>
              <a:t> </a:t>
            </a:r>
            <a:r>
              <a:rPr lang="fi-FI" dirty="0" err="1"/>
              <a:t>MacLaine</a:t>
            </a:r>
            <a:endParaRPr lang="fi-FI" dirty="0"/>
          </a:p>
          <a:p>
            <a:r>
              <a:rPr lang="fi-FI" dirty="0"/>
              <a:t>Ensi-ilta 5/1954, 1060 esitystä</a:t>
            </a:r>
          </a:p>
          <a:p>
            <a:r>
              <a:rPr lang="fi-FI" dirty="0"/>
              <a:t>Juoni: Patjatehtaan työntekijöiden lakko sotkee romanssia Iowassa</a:t>
            </a:r>
          </a:p>
          <a:p>
            <a:r>
              <a:rPr lang="fi-FI" dirty="0"/>
              <a:t>Laulut: mm. ”</a:t>
            </a:r>
            <a:r>
              <a:rPr lang="fi-FI" dirty="0" err="1"/>
              <a:t>Hey</a:t>
            </a:r>
            <a:r>
              <a:rPr lang="fi-FI" dirty="0"/>
              <a:t> </a:t>
            </a:r>
            <a:r>
              <a:rPr lang="fi-FI" dirty="0" err="1"/>
              <a:t>there</a:t>
            </a:r>
            <a:r>
              <a:rPr lang="fi-FI" dirty="0"/>
              <a:t>”, ”</a:t>
            </a:r>
            <a:r>
              <a:rPr lang="fi-FI" b="1" dirty="0" err="1"/>
              <a:t>Steam</a:t>
            </a:r>
            <a:r>
              <a:rPr lang="fi-FI" b="1" dirty="0"/>
              <a:t> </a:t>
            </a:r>
            <a:r>
              <a:rPr lang="fi-FI" b="1" dirty="0" err="1"/>
              <a:t>Heat</a:t>
            </a:r>
            <a:r>
              <a:rPr lang="fi-FI" dirty="0"/>
              <a:t>”, ”</a:t>
            </a:r>
            <a:r>
              <a:rPr lang="fi-FI" dirty="0" err="1"/>
              <a:t>Hernando’s</a:t>
            </a:r>
            <a:r>
              <a:rPr lang="fi-FI" dirty="0"/>
              <a:t> </a:t>
            </a:r>
            <a:r>
              <a:rPr lang="fi-FI" dirty="0" err="1"/>
              <a:t>Hideaway</a:t>
            </a:r>
            <a:r>
              <a:rPr lang="fi-FI" dirty="0"/>
              <a:t>”</a:t>
            </a:r>
          </a:p>
          <a:p>
            <a:endParaRPr lang="fi-FI" dirty="0"/>
          </a:p>
        </p:txBody>
      </p:sp>
      <p:pic>
        <p:nvPicPr>
          <p:cNvPr id="4" name="Kuva 3"/>
          <p:cNvPicPr>
            <a:picLocks noChangeAspect="1"/>
          </p:cNvPicPr>
          <p:nvPr/>
        </p:nvPicPr>
        <p:blipFill>
          <a:blip r:embed="rId3"/>
          <a:stretch>
            <a:fillRect/>
          </a:stretch>
        </p:blipFill>
        <p:spPr>
          <a:xfrm>
            <a:off x="9918700" y="151759"/>
            <a:ext cx="2273300" cy="3581400"/>
          </a:xfrm>
          <a:prstGeom prst="rect">
            <a:avLst/>
          </a:prstGeom>
        </p:spPr>
      </p:pic>
      <p:sp>
        <p:nvSpPr>
          <p:cNvPr id="5" name="Toimintopainike: Filmi 4">
            <a:hlinkClick r:id="rId4" highlightClick="1"/>
            <a:extLst>
              <a:ext uri="{FF2B5EF4-FFF2-40B4-BE49-F238E27FC236}">
                <a16:creationId xmlns:a16="http://schemas.microsoft.com/office/drawing/2014/main" id="{9F6CCD6F-40C2-2F40-8956-7B591994F98C}"/>
              </a:ext>
            </a:extLst>
          </p:cNvPr>
          <p:cNvSpPr/>
          <p:nvPr/>
        </p:nvSpPr>
        <p:spPr>
          <a:xfrm>
            <a:off x="4382813" y="5815584"/>
            <a:ext cx="1042416" cy="104241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053841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a:t>My </a:t>
            </a:r>
            <a:r>
              <a:rPr lang="fi-FI" b="1" dirty="0" err="1"/>
              <a:t>Fair</a:t>
            </a:r>
            <a:r>
              <a:rPr lang="fi-FI" b="1" dirty="0"/>
              <a:t> Lady</a:t>
            </a:r>
            <a:r>
              <a:rPr lang="fi-FI" dirty="0"/>
              <a:t> </a:t>
            </a:r>
          </a:p>
        </p:txBody>
      </p:sp>
      <p:sp>
        <p:nvSpPr>
          <p:cNvPr id="3" name="Sisällön paikkamerkki 2"/>
          <p:cNvSpPr>
            <a:spLocks noGrp="1"/>
          </p:cNvSpPr>
          <p:nvPr>
            <p:ph idx="1"/>
          </p:nvPr>
        </p:nvSpPr>
        <p:spPr/>
        <p:txBody>
          <a:bodyPr>
            <a:normAutofit fontScale="92500" lnSpcReduction="20000"/>
          </a:bodyPr>
          <a:lstStyle/>
          <a:p>
            <a:r>
              <a:rPr lang="fi-FI" dirty="0"/>
              <a:t>musikaali 1956, elokuva 1964 (Audrey Hepburn)</a:t>
            </a:r>
          </a:p>
          <a:p>
            <a:r>
              <a:rPr lang="fi-FI" dirty="0"/>
              <a:t>Musiikki: </a:t>
            </a:r>
            <a:r>
              <a:rPr lang="fi-FI" dirty="0" err="1"/>
              <a:t>Frederick</a:t>
            </a:r>
            <a:r>
              <a:rPr lang="fi-FI" dirty="0"/>
              <a:t> </a:t>
            </a:r>
            <a:r>
              <a:rPr lang="fi-FI" dirty="0" err="1"/>
              <a:t>Loewe</a:t>
            </a:r>
            <a:endParaRPr lang="fi-FI" dirty="0"/>
          </a:p>
          <a:p>
            <a:r>
              <a:rPr lang="fi-FI" dirty="0"/>
              <a:t>Libretto ja tekstit: Alan Jay </a:t>
            </a:r>
            <a:r>
              <a:rPr lang="fi-FI" dirty="0" err="1"/>
              <a:t>Lerner</a:t>
            </a:r>
            <a:r>
              <a:rPr lang="fi-FI" dirty="0"/>
              <a:t> (G.B. </a:t>
            </a:r>
            <a:r>
              <a:rPr lang="fi-FI" dirty="0" err="1"/>
              <a:t>Shawn</a:t>
            </a:r>
            <a:r>
              <a:rPr lang="fi-FI" dirty="0"/>
              <a:t> </a:t>
            </a:r>
          </a:p>
          <a:p>
            <a:pPr marL="0" indent="0">
              <a:buNone/>
            </a:pPr>
            <a:r>
              <a:rPr lang="fi-FI" dirty="0"/>
              <a:t>     näytelmä </a:t>
            </a:r>
            <a:r>
              <a:rPr lang="fi-FI" dirty="0" err="1"/>
              <a:t>Pygmalion</a:t>
            </a:r>
            <a:r>
              <a:rPr lang="fi-FI" dirty="0"/>
              <a:t>)</a:t>
            </a:r>
          </a:p>
          <a:p>
            <a:r>
              <a:rPr lang="fi-FI" dirty="0"/>
              <a:t>Tuottaja: Hermann Levin</a:t>
            </a:r>
          </a:p>
          <a:p>
            <a:r>
              <a:rPr lang="fi-FI" dirty="0"/>
              <a:t>Pääosien esittäjät: </a:t>
            </a:r>
            <a:r>
              <a:rPr lang="fi-FI" dirty="0" err="1"/>
              <a:t>Rex</a:t>
            </a:r>
            <a:r>
              <a:rPr lang="fi-FI" dirty="0"/>
              <a:t> Harrison, Julie </a:t>
            </a:r>
            <a:r>
              <a:rPr lang="fi-FI" dirty="0" err="1"/>
              <a:t>Andrews</a:t>
            </a:r>
            <a:endParaRPr lang="fi-FI" dirty="0"/>
          </a:p>
          <a:p>
            <a:r>
              <a:rPr lang="fi-FI" dirty="0"/>
              <a:t>Ensi-ilta 3/1956, 2717 esitystä</a:t>
            </a:r>
          </a:p>
          <a:p>
            <a:r>
              <a:rPr lang="fi-FI" dirty="0"/>
              <a:t>Juoni: Kadun kasvatti </a:t>
            </a:r>
            <a:r>
              <a:rPr lang="fi-FI" dirty="0" err="1"/>
              <a:t>Eliza</a:t>
            </a:r>
            <a:r>
              <a:rPr lang="fi-FI" dirty="0"/>
              <a:t> oppii puhumaan yläluokan englantia ja hurmaa opettajansa</a:t>
            </a:r>
          </a:p>
          <a:p>
            <a:r>
              <a:rPr lang="fi-FI" dirty="0"/>
              <a:t>Laulut: Yö vaikka saapuikin, </a:t>
            </a:r>
            <a:r>
              <a:rPr lang="fi-FI" b="1" dirty="0"/>
              <a:t>Voi kun se </a:t>
            </a:r>
            <a:r>
              <a:rPr lang="fi-FI" b="1" dirty="0" err="1"/>
              <a:t>olis</a:t>
            </a:r>
            <a:r>
              <a:rPr lang="fi-FI" b="1" dirty="0"/>
              <a:t> mukavaa</a:t>
            </a:r>
            <a:r>
              <a:rPr lang="fi-FI" dirty="0"/>
              <a:t>, </a:t>
            </a:r>
            <a:r>
              <a:rPr lang="fi-FI" dirty="0" err="1"/>
              <a:t>Without</a:t>
            </a:r>
            <a:r>
              <a:rPr lang="fi-FI" dirty="0"/>
              <a:t> </a:t>
            </a:r>
            <a:r>
              <a:rPr lang="fi-FI" dirty="0" err="1"/>
              <a:t>you</a:t>
            </a:r>
            <a:r>
              <a:rPr lang="fi-FI" dirty="0"/>
              <a:t>, </a:t>
            </a:r>
            <a:r>
              <a:rPr lang="fi-FI" dirty="0" err="1"/>
              <a:t>I’ve</a:t>
            </a:r>
            <a:r>
              <a:rPr lang="fi-FI" dirty="0"/>
              <a:t> </a:t>
            </a:r>
            <a:r>
              <a:rPr lang="fi-FI" dirty="0" err="1"/>
              <a:t>grown</a:t>
            </a:r>
            <a:r>
              <a:rPr lang="fi-FI" dirty="0"/>
              <a:t> </a:t>
            </a:r>
            <a:r>
              <a:rPr lang="fi-FI" dirty="0" err="1"/>
              <a:t>accustomed</a:t>
            </a:r>
            <a:r>
              <a:rPr lang="fi-FI" dirty="0"/>
              <a:t> to </a:t>
            </a:r>
            <a:r>
              <a:rPr lang="fi-FI" dirty="0" err="1"/>
              <a:t>her</a:t>
            </a:r>
            <a:r>
              <a:rPr lang="fi-FI" dirty="0"/>
              <a:t> </a:t>
            </a:r>
            <a:r>
              <a:rPr lang="fi-FI" dirty="0" err="1"/>
              <a:t>Face</a:t>
            </a:r>
            <a:endParaRPr lang="fi-FI" dirty="0"/>
          </a:p>
          <a:p>
            <a:endParaRPr lang="fi-FI" dirty="0"/>
          </a:p>
        </p:txBody>
      </p:sp>
      <p:pic>
        <p:nvPicPr>
          <p:cNvPr id="4" name="Kuva 3"/>
          <p:cNvPicPr>
            <a:picLocks noChangeAspect="1"/>
          </p:cNvPicPr>
          <p:nvPr/>
        </p:nvPicPr>
        <p:blipFill>
          <a:blip r:embed="rId3"/>
          <a:stretch>
            <a:fillRect/>
          </a:stretch>
        </p:blipFill>
        <p:spPr>
          <a:xfrm>
            <a:off x="8007093" y="2"/>
            <a:ext cx="2660906" cy="4310667"/>
          </a:xfrm>
          <a:prstGeom prst="rect">
            <a:avLst/>
          </a:prstGeom>
        </p:spPr>
      </p:pic>
      <p:sp>
        <p:nvSpPr>
          <p:cNvPr id="5" name="Toimintopainike: Filmi 4">
            <a:hlinkClick r:id="rId4" highlightClick="1"/>
            <a:extLst>
              <a:ext uri="{FF2B5EF4-FFF2-40B4-BE49-F238E27FC236}">
                <a16:creationId xmlns:a16="http://schemas.microsoft.com/office/drawing/2014/main" id="{B53857AB-886D-2049-A8A9-C4DB3D73BB69}"/>
              </a:ext>
            </a:extLst>
          </p:cNvPr>
          <p:cNvSpPr/>
          <p:nvPr/>
        </p:nvSpPr>
        <p:spPr>
          <a:xfrm>
            <a:off x="6237890" y="5815584"/>
            <a:ext cx="1042416" cy="104241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793075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a:t>West side </a:t>
            </a:r>
            <a:r>
              <a:rPr lang="fi-FI" b="1" dirty="0" err="1"/>
              <a:t>story</a:t>
            </a:r>
            <a:r>
              <a:rPr lang="fi-FI" dirty="0"/>
              <a:t> </a:t>
            </a:r>
          </a:p>
        </p:txBody>
      </p:sp>
      <p:sp>
        <p:nvSpPr>
          <p:cNvPr id="3" name="Sisällön paikkamerkki 2"/>
          <p:cNvSpPr>
            <a:spLocks noGrp="1"/>
          </p:cNvSpPr>
          <p:nvPr>
            <p:ph idx="1"/>
          </p:nvPr>
        </p:nvSpPr>
        <p:spPr/>
        <p:txBody>
          <a:bodyPr>
            <a:normAutofit lnSpcReduction="10000"/>
          </a:bodyPr>
          <a:lstStyle/>
          <a:p>
            <a:r>
              <a:rPr lang="fi-FI" dirty="0"/>
              <a:t>musikaali 1957, elokuva 1961 (Natalie Wood)</a:t>
            </a:r>
          </a:p>
          <a:p>
            <a:r>
              <a:rPr lang="fi-FI" dirty="0"/>
              <a:t>Musiikki: Leonard Bernstein</a:t>
            </a:r>
          </a:p>
          <a:p>
            <a:r>
              <a:rPr lang="fi-FI" dirty="0"/>
              <a:t>Libretto ja tekstit: Arthur </a:t>
            </a:r>
            <a:r>
              <a:rPr lang="fi-FI" dirty="0" err="1"/>
              <a:t>Laurents</a:t>
            </a:r>
            <a:r>
              <a:rPr lang="fi-FI" dirty="0"/>
              <a:t>, Stephen </a:t>
            </a:r>
            <a:r>
              <a:rPr lang="fi-FI" dirty="0" err="1"/>
              <a:t>Sondheim</a:t>
            </a:r>
            <a:endParaRPr lang="fi-FI" dirty="0"/>
          </a:p>
          <a:p>
            <a:r>
              <a:rPr lang="fi-FI" dirty="0"/>
              <a:t>Tuottaja: Robert Griffith &amp; Harold </a:t>
            </a:r>
            <a:r>
              <a:rPr lang="fi-FI" dirty="0" err="1"/>
              <a:t>Prince</a:t>
            </a:r>
            <a:endParaRPr lang="fi-FI" dirty="0"/>
          </a:p>
          <a:p>
            <a:r>
              <a:rPr lang="fi-FI" dirty="0"/>
              <a:t>Pääosien esittäjät: </a:t>
            </a:r>
            <a:r>
              <a:rPr lang="fi-FI" dirty="0" err="1"/>
              <a:t>Carol</a:t>
            </a:r>
            <a:r>
              <a:rPr lang="fi-FI" dirty="0"/>
              <a:t> Lawrence, Larry </a:t>
            </a:r>
            <a:r>
              <a:rPr lang="fi-FI" dirty="0" err="1"/>
              <a:t>Kert</a:t>
            </a:r>
            <a:endParaRPr lang="fi-FI" dirty="0"/>
          </a:p>
          <a:p>
            <a:r>
              <a:rPr lang="fi-FI" dirty="0"/>
              <a:t>Ensi-ilta 7/1957, 732 esitystä</a:t>
            </a:r>
          </a:p>
          <a:p>
            <a:r>
              <a:rPr lang="fi-FI" dirty="0"/>
              <a:t>Juoni: ”Romeo ja Julia” sovitettuna New Yorkin kilpailevien jengien kortteleihin</a:t>
            </a:r>
          </a:p>
          <a:p>
            <a:r>
              <a:rPr lang="fi-FI" dirty="0"/>
              <a:t>Laulut: </a:t>
            </a:r>
            <a:r>
              <a:rPr lang="fi-FI" dirty="0" err="1"/>
              <a:t>Jossain/</a:t>
            </a:r>
            <a:r>
              <a:rPr lang="fi-FI" b="1" dirty="0" err="1"/>
              <a:t>Somewhere</a:t>
            </a:r>
            <a:r>
              <a:rPr lang="fi-FI" dirty="0"/>
              <a:t>, Maria, America, </a:t>
            </a:r>
            <a:r>
              <a:rPr lang="fi-FI" dirty="0" err="1"/>
              <a:t>Tonight</a:t>
            </a:r>
            <a:r>
              <a:rPr lang="fi-FI" dirty="0"/>
              <a:t>, ym.</a:t>
            </a:r>
          </a:p>
          <a:p>
            <a:endParaRPr lang="fi-FI" dirty="0"/>
          </a:p>
        </p:txBody>
      </p:sp>
      <p:pic>
        <p:nvPicPr>
          <p:cNvPr id="4" name="Kuva 3"/>
          <p:cNvPicPr>
            <a:picLocks noChangeAspect="1"/>
          </p:cNvPicPr>
          <p:nvPr/>
        </p:nvPicPr>
        <p:blipFill>
          <a:blip r:embed="rId3"/>
          <a:stretch>
            <a:fillRect/>
          </a:stretch>
        </p:blipFill>
        <p:spPr>
          <a:xfrm>
            <a:off x="8387848" y="0"/>
            <a:ext cx="2280152" cy="2121072"/>
          </a:xfrm>
          <a:prstGeom prst="rect">
            <a:avLst/>
          </a:prstGeom>
        </p:spPr>
      </p:pic>
      <p:sp>
        <p:nvSpPr>
          <p:cNvPr id="5" name="Toimintopainike: Filmi 4">
            <a:hlinkClick r:id="rId4" highlightClick="1"/>
            <a:extLst>
              <a:ext uri="{FF2B5EF4-FFF2-40B4-BE49-F238E27FC236}">
                <a16:creationId xmlns:a16="http://schemas.microsoft.com/office/drawing/2014/main" id="{9313B5DF-77BF-7644-A842-14DCFBDAA9A2}"/>
              </a:ext>
            </a:extLst>
          </p:cNvPr>
          <p:cNvSpPr/>
          <p:nvPr/>
        </p:nvSpPr>
        <p:spPr>
          <a:xfrm>
            <a:off x="10668000" y="5450459"/>
            <a:ext cx="1042416" cy="104241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892030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b="1" dirty="0" err="1"/>
              <a:t>Gypsy</a:t>
            </a:r>
            <a:r>
              <a:rPr lang="fi-FI" b="1" dirty="0"/>
              <a:t> </a:t>
            </a:r>
            <a:endParaRPr lang="fi-FI" dirty="0"/>
          </a:p>
        </p:txBody>
      </p:sp>
      <p:sp>
        <p:nvSpPr>
          <p:cNvPr id="3" name="Sisällön paikkamerkki 2"/>
          <p:cNvSpPr>
            <a:spLocks noGrp="1"/>
          </p:cNvSpPr>
          <p:nvPr>
            <p:ph idx="1"/>
          </p:nvPr>
        </p:nvSpPr>
        <p:spPr/>
        <p:txBody>
          <a:bodyPr>
            <a:noAutofit/>
          </a:bodyPr>
          <a:lstStyle/>
          <a:p>
            <a:r>
              <a:rPr lang="fi-FI" sz="2000" dirty="0"/>
              <a:t>Musikaali 1959, elokuva 1962/93 (</a:t>
            </a:r>
            <a:r>
              <a:rPr lang="fi-FI" sz="2000" dirty="0" err="1"/>
              <a:t>Rosalind</a:t>
            </a:r>
            <a:r>
              <a:rPr lang="fi-FI" sz="2000" dirty="0"/>
              <a:t> Russell, Natalie Wood,  </a:t>
            </a:r>
            <a:r>
              <a:rPr lang="fi-FI" sz="2000" dirty="0" err="1"/>
              <a:t>Cynthia</a:t>
            </a:r>
            <a:r>
              <a:rPr lang="fi-FI" sz="2000" dirty="0"/>
              <a:t> </a:t>
            </a:r>
            <a:r>
              <a:rPr lang="fi-FI" sz="2000" dirty="0" err="1"/>
              <a:t>Gibb</a:t>
            </a:r>
            <a:r>
              <a:rPr lang="fi-FI" sz="2000" dirty="0"/>
              <a:t>, Betty </a:t>
            </a:r>
            <a:r>
              <a:rPr lang="fi-FI" sz="2000" dirty="0" err="1"/>
              <a:t>Midler</a:t>
            </a:r>
            <a:r>
              <a:rPr lang="fi-FI" sz="2000" dirty="0"/>
              <a:t>))</a:t>
            </a:r>
          </a:p>
          <a:p>
            <a:r>
              <a:rPr lang="fi-FI" sz="2000" dirty="0"/>
              <a:t>Musiikki: </a:t>
            </a:r>
            <a:r>
              <a:rPr lang="fi-FI" sz="2000" dirty="0" err="1"/>
              <a:t>Jule</a:t>
            </a:r>
            <a:r>
              <a:rPr lang="fi-FI" sz="2000" dirty="0"/>
              <a:t> </a:t>
            </a:r>
            <a:r>
              <a:rPr lang="fi-FI" sz="2000" dirty="0" err="1"/>
              <a:t>Styne</a:t>
            </a:r>
            <a:endParaRPr lang="fi-FI" sz="2000" dirty="0"/>
          </a:p>
          <a:p>
            <a:r>
              <a:rPr lang="fi-FI" sz="2000" dirty="0"/>
              <a:t>Libretto ja tekstit: Arthur </a:t>
            </a:r>
            <a:r>
              <a:rPr lang="fi-FI" sz="2000" dirty="0" err="1"/>
              <a:t>Laurents</a:t>
            </a:r>
            <a:r>
              <a:rPr lang="fi-FI" sz="2000" dirty="0"/>
              <a:t>, Stephen </a:t>
            </a:r>
            <a:r>
              <a:rPr lang="fi-FI" sz="2000" dirty="0" err="1"/>
              <a:t>Sondheim</a:t>
            </a:r>
            <a:endParaRPr lang="fi-FI" sz="2000" dirty="0"/>
          </a:p>
          <a:p>
            <a:r>
              <a:rPr lang="fi-FI" sz="2000" dirty="0"/>
              <a:t>Tuottaja: David </a:t>
            </a:r>
            <a:r>
              <a:rPr lang="fi-FI" sz="2000" dirty="0" err="1"/>
              <a:t>Merrick</a:t>
            </a:r>
            <a:r>
              <a:rPr lang="fi-FI" sz="2000" dirty="0"/>
              <a:t> &amp; </a:t>
            </a:r>
            <a:r>
              <a:rPr lang="fi-FI" sz="2000" dirty="0" err="1"/>
              <a:t>Leland</a:t>
            </a:r>
            <a:r>
              <a:rPr lang="fi-FI" sz="2000" dirty="0"/>
              <a:t> </a:t>
            </a:r>
            <a:r>
              <a:rPr lang="fi-FI" sz="2000" dirty="0" err="1"/>
              <a:t>Hayward</a:t>
            </a:r>
            <a:endParaRPr lang="fi-FI" sz="2000" dirty="0"/>
          </a:p>
          <a:p>
            <a:r>
              <a:rPr lang="fi-FI" sz="2000" dirty="0"/>
              <a:t>Koreografiat: </a:t>
            </a:r>
            <a:r>
              <a:rPr lang="fi-FI" sz="2000" dirty="0" err="1"/>
              <a:t>Jerome</a:t>
            </a:r>
            <a:r>
              <a:rPr lang="fi-FI" sz="2000" dirty="0"/>
              <a:t> </a:t>
            </a:r>
            <a:r>
              <a:rPr lang="fi-FI" sz="2000" dirty="0" err="1"/>
              <a:t>Robbins</a:t>
            </a:r>
            <a:endParaRPr lang="fi-FI" sz="2000" dirty="0"/>
          </a:p>
          <a:p>
            <a:r>
              <a:rPr lang="fi-FI" sz="2000" dirty="0"/>
              <a:t>Pääosien esittäjät: </a:t>
            </a:r>
            <a:r>
              <a:rPr lang="fi-FI" sz="2000" dirty="0" err="1"/>
              <a:t>Ethel</a:t>
            </a:r>
            <a:r>
              <a:rPr lang="fi-FI" sz="2000" dirty="0"/>
              <a:t> </a:t>
            </a:r>
            <a:r>
              <a:rPr lang="fi-FI" sz="2000" dirty="0" err="1"/>
              <a:t>Merman</a:t>
            </a:r>
            <a:r>
              <a:rPr lang="fi-FI" sz="2000" dirty="0"/>
              <a:t>, Sandra Church</a:t>
            </a:r>
          </a:p>
          <a:p>
            <a:r>
              <a:rPr lang="fi-FI" sz="2000" dirty="0"/>
              <a:t>Ensi-ilta ja esitysten määrä: 5/1959, 702 esitystä</a:t>
            </a:r>
          </a:p>
          <a:p>
            <a:r>
              <a:rPr lang="fi-FI" sz="2000" dirty="0"/>
              <a:t>Juoni: Äiti </a:t>
            </a:r>
            <a:r>
              <a:rPr lang="fi-FI" sz="2000" dirty="0" err="1"/>
              <a:t>Rose</a:t>
            </a:r>
            <a:r>
              <a:rPr lang="fi-FI" sz="2000" dirty="0"/>
              <a:t> Lee pakottaa lapsensa vaudeville-kiertueille ympäri Amerikkaa, lopulta yhdestä tulee burleski-tähti </a:t>
            </a:r>
            <a:r>
              <a:rPr lang="fi-FI" sz="2000" dirty="0" err="1"/>
              <a:t>Gypsy</a:t>
            </a:r>
            <a:r>
              <a:rPr lang="fi-FI" sz="2000" dirty="0"/>
              <a:t> </a:t>
            </a:r>
            <a:r>
              <a:rPr lang="fi-FI" sz="2000" dirty="0" err="1"/>
              <a:t>Rose</a:t>
            </a:r>
            <a:r>
              <a:rPr lang="fi-FI" sz="2000" dirty="0"/>
              <a:t> Lee</a:t>
            </a:r>
          </a:p>
          <a:p>
            <a:r>
              <a:rPr lang="fi-FI" sz="2000" dirty="0"/>
              <a:t>Laulut: ”</a:t>
            </a:r>
            <a:r>
              <a:rPr lang="fi-FI" sz="2000" dirty="0" err="1"/>
              <a:t>Some</a:t>
            </a:r>
            <a:r>
              <a:rPr lang="fi-FI" sz="2000" dirty="0"/>
              <a:t> People”, ”</a:t>
            </a:r>
            <a:r>
              <a:rPr lang="fi-FI" sz="2000" dirty="0" err="1"/>
              <a:t>Everything’s</a:t>
            </a:r>
            <a:r>
              <a:rPr lang="fi-FI" sz="2000" dirty="0"/>
              <a:t> </a:t>
            </a:r>
            <a:r>
              <a:rPr lang="fi-FI" sz="2000" dirty="0" err="1"/>
              <a:t>Coming</a:t>
            </a:r>
            <a:r>
              <a:rPr lang="fi-FI" sz="2000" dirty="0"/>
              <a:t> </a:t>
            </a:r>
            <a:r>
              <a:rPr lang="fi-FI" sz="2000" dirty="0" err="1"/>
              <a:t>up</a:t>
            </a:r>
            <a:r>
              <a:rPr lang="fi-FI" sz="2000" dirty="0"/>
              <a:t> </a:t>
            </a:r>
            <a:r>
              <a:rPr lang="fi-FI" sz="2000" dirty="0" err="1"/>
              <a:t>Roses</a:t>
            </a:r>
            <a:r>
              <a:rPr lang="fi-FI" sz="2000" dirty="0"/>
              <a:t>”, ”</a:t>
            </a:r>
            <a:r>
              <a:rPr lang="fi-FI" sz="2000" b="1" dirty="0" err="1"/>
              <a:t>Let</a:t>
            </a:r>
            <a:r>
              <a:rPr lang="fi-FI" sz="2000" b="1" dirty="0"/>
              <a:t> me </a:t>
            </a:r>
            <a:r>
              <a:rPr lang="fi-FI" sz="2000" b="1" dirty="0" err="1"/>
              <a:t>entertain</a:t>
            </a:r>
            <a:r>
              <a:rPr lang="fi-FI" sz="2000" b="1" dirty="0"/>
              <a:t> </a:t>
            </a:r>
            <a:r>
              <a:rPr lang="fi-FI" sz="2000" b="1" dirty="0" err="1"/>
              <a:t>you</a:t>
            </a:r>
            <a:r>
              <a:rPr lang="fi-FI" sz="2000" dirty="0"/>
              <a:t>” ”</a:t>
            </a:r>
            <a:r>
              <a:rPr lang="fi-FI" sz="2000" dirty="0" err="1"/>
              <a:t>Rose’s</a:t>
            </a:r>
            <a:r>
              <a:rPr lang="fi-FI" sz="2000" dirty="0"/>
              <a:t> </a:t>
            </a:r>
            <a:r>
              <a:rPr lang="fi-FI" sz="2000" dirty="0" err="1"/>
              <a:t>Turn</a:t>
            </a:r>
            <a:r>
              <a:rPr lang="fi-FI" sz="2000" dirty="0"/>
              <a:t>”</a:t>
            </a:r>
            <a:r>
              <a:rPr lang="fi-FI" sz="2000" b="1" dirty="0"/>
              <a:t> </a:t>
            </a:r>
            <a:endParaRPr lang="fi-FI" sz="2000" dirty="0"/>
          </a:p>
          <a:p>
            <a:r>
              <a:rPr lang="fi-FI" sz="2000" dirty="0"/>
              <a:t>Perustui </a:t>
            </a:r>
            <a:r>
              <a:rPr lang="fi-FI" sz="2000" dirty="0" err="1"/>
              <a:t>Rose</a:t>
            </a:r>
            <a:r>
              <a:rPr lang="fi-FI" sz="2000" dirty="0"/>
              <a:t> Leen omaelämäkertaan 20-30-luvun kiertue-elämästä</a:t>
            </a:r>
          </a:p>
        </p:txBody>
      </p:sp>
      <p:pic>
        <p:nvPicPr>
          <p:cNvPr id="4" name="Kuva 3"/>
          <p:cNvPicPr>
            <a:picLocks noChangeAspect="1"/>
          </p:cNvPicPr>
          <p:nvPr/>
        </p:nvPicPr>
        <p:blipFill>
          <a:blip r:embed="rId3"/>
          <a:stretch>
            <a:fillRect/>
          </a:stretch>
        </p:blipFill>
        <p:spPr>
          <a:xfrm>
            <a:off x="9600026" y="2127857"/>
            <a:ext cx="2306953" cy="2306953"/>
          </a:xfrm>
          <a:prstGeom prst="rect">
            <a:avLst/>
          </a:prstGeom>
        </p:spPr>
      </p:pic>
      <p:sp>
        <p:nvSpPr>
          <p:cNvPr id="5" name="Toimintopainike: Filmi 4">
            <a:hlinkClick r:id="rId4" highlightClick="1"/>
            <a:extLst>
              <a:ext uri="{FF2B5EF4-FFF2-40B4-BE49-F238E27FC236}">
                <a16:creationId xmlns:a16="http://schemas.microsoft.com/office/drawing/2014/main" id="{0D00F68C-9414-5D4E-8698-D5254DD90B18}"/>
              </a:ext>
            </a:extLst>
          </p:cNvPr>
          <p:cNvSpPr/>
          <p:nvPr/>
        </p:nvSpPr>
        <p:spPr>
          <a:xfrm>
            <a:off x="10625959" y="5655755"/>
            <a:ext cx="1042416" cy="104241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623920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60 -luvun musikaalit</a:t>
            </a:r>
          </a:p>
        </p:txBody>
      </p:sp>
      <p:sp>
        <p:nvSpPr>
          <p:cNvPr id="3" name="Sisällön paikkamerkki 2"/>
          <p:cNvSpPr>
            <a:spLocks noGrp="1"/>
          </p:cNvSpPr>
          <p:nvPr>
            <p:ph idx="1"/>
          </p:nvPr>
        </p:nvSpPr>
        <p:spPr/>
        <p:txBody>
          <a:bodyPr/>
          <a:lstStyle/>
          <a:p>
            <a:r>
              <a:rPr lang="fi-FI" dirty="0"/>
              <a:t>Vahvojen ja itsenäisten naisroolien esiinmarssi</a:t>
            </a:r>
          </a:p>
          <a:p>
            <a:r>
              <a:rPr lang="fi-FI" dirty="0"/>
              <a:t>Filmimusikaalien suuri menestys</a:t>
            </a:r>
          </a:p>
          <a:p>
            <a:r>
              <a:rPr lang="fi-FI" dirty="0"/>
              <a:t>Broadway-musikaalit menestyvät myös Hollywood-versioina</a:t>
            </a:r>
          </a:p>
          <a:p>
            <a:r>
              <a:rPr lang="fi-FI" dirty="0"/>
              <a:t>Jerry Herman ja Stephen </a:t>
            </a:r>
            <a:r>
              <a:rPr lang="fi-FI" dirty="0" err="1"/>
              <a:t>Sondheim</a:t>
            </a:r>
            <a:r>
              <a:rPr lang="fi-FI" dirty="0"/>
              <a:t> </a:t>
            </a:r>
          </a:p>
          <a:p>
            <a:pPr marL="0" indent="0">
              <a:buNone/>
            </a:pPr>
            <a:r>
              <a:rPr lang="fi-FI" dirty="0"/>
              <a:t> -kehittäneet musikaalia monin tavoin, ensimmäiset menestykset 60-luvulla</a:t>
            </a:r>
          </a:p>
          <a:p>
            <a:pPr marL="0" indent="0">
              <a:buNone/>
            </a:pPr>
            <a:r>
              <a:rPr lang="fi-FI" dirty="0"/>
              <a:t>-aiheet ja roolihahmot, juoni, musiikin tyyli: uusia ideoita</a:t>
            </a:r>
          </a:p>
        </p:txBody>
      </p:sp>
    </p:spTree>
    <p:extLst>
      <p:ext uri="{BB962C8B-B14F-4D97-AF65-F5344CB8AC3E}">
        <p14:creationId xmlns:p14="http://schemas.microsoft.com/office/powerpoint/2010/main" val="3779507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Show Boat, Teatterilaiva</a:t>
            </a:r>
          </a:p>
        </p:txBody>
      </p:sp>
      <p:sp>
        <p:nvSpPr>
          <p:cNvPr id="3" name="Sisällön paikkamerkki 2"/>
          <p:cNvSpPr>
            <a:spLocks noGrp="1"/>
          </p:cNvSpPr>
          <p:nvPr>
            <p:ph idx="1"/>
          </p:nvPr>
        </p:nvSpPr>
        <p:spPr/>
        <p:txBody>
          <a:bodyPr>
            <a:normAutofit/>
          </a:bodyPr>
          <a:lstStyle/>
          <a:p>
            <a:r>
              <a:rPr lang="fi-FI" dirty="0" err="1"/>
              <a:t>Jerome</a:t>
            </a:r>
            <a:r>
              <a:rPr lang="fi-FI" dirty="0"/>
              <a:t> </a:t>
            </a:r>
            <a:r>
              <a:rPr lang="fi-FI" dirty="0" err="1"/>
              <a:t>Kern</a:t>
            </a:r>
            <a:r>
              <a:rPr lang="fi-FI" dirty="0"/>
              <a:t> (mus.) ja Oscar </a:t>
            </a:r>
            <a:r>
              <a:rPr lang="fi-FI" dirty="0" err="1"/>
              <a:t>Hammerstein</a:t>
            </a:r>
            <a:r>
              <a:rPr lang="fi-FI" dirty="0"/>
              <a:t> (teksti)</a:t>
            </a:r>
          </a:p>
          <a:p>
            <a:r>
              <a:rPr lang="fi-FI" dirty="0"/>
              <a:t>Ensimmäinen ”vakava” musikaali, v. 1927</a:t>
            </a:r>
          </a:p>
          <a:p>
            <a:r>
              <a:rPr lang="fi-FI" dirty="0"/>
              <a:t>Aiheena mm. rotuerottelu</a:t>
            </a:r>
          </a:p>
          <a:p>
            <a:r>
              <a:rPr lang="fi-FI" dirty="0"/>
              <a:t>Ensimmäinen musikaali, jossa musiikkinumerot, uskottavat henkilöhahmot ja juoni yhdistyvät taiteelliseksi kokonaisuudeksi</a:t>
            </a:r>
          </a:p>
          <a:p>
            <a:r>
              <a:rPr lang="fi-FI" dirty="0"/>
              <a:t>Kuuluisimmat laulut: </a:t>
            </a:r>
            <a:r>
              <a:rPr lang="fi-FI" dirty="0" err="1"/>
              <a:t>Ol</a:t>
            </a:r>
            <a:r>
              <a:rPr lang="fi-FI" dirty="0"/>
              <a:t>’ </a:t>
            </a:r>
            <a:r>
              <a:rPr lang="fi-FI" dirty="0" err="1"/>
              <a:t>man</a:t>
            </a:r>
            <a:r>
              <a:rPr lang="fi-FI" dirty="0"/>
              <a:t> </a:t>
            </a:r>
            <a:r>
              <a:rPr lang="fi-FI" dirty="0" err="1"/>
              <a:t>river</a:t>
            </a:r>
            <a:r>
              <a:rPr lang="fi-FI" dirty="0"/>
              <a:t>, </a:t>
            </a:r>
            <a:r>
              <a:rPr lang="fi-FI" b="1" dirty="0" err="1"/>
              <a:t>Can’t</a:t>
            </a:r>
            <a:r>
              <a:rPr lang="fi-FI" b="1" dirty="0"/>
              <a:t> help </a:t>
            </a:r>
            <a:r>
              <a:rPr lang="fi-FI" b="1" dirty="0" err="1"/>
              <a:t>loving</a:t>
            </a:r>
            <a:r>
              <a:rPr lang="fi-FI" b="1" dirty="0"/>
              <a:t> </a:t>
            </a:r>
            <a:r>
              <a:rPr lang="fi-FI" b="1" dirty="0" err="1"/>
              <a:t>that</a:t>
            </a:r>
            <a:r>
              <a:rPr lang="fi-FI" b="1" dirty="0"/>
              <a:t> </a:t>
            </a:r>
            <a:r>
              <a:rPr lang="fi-FI" b="1" dirty="0" err="1"/>
              <a:t>man</a:t>
            </a:r>
            <a:r>
              <a:rPr lang="fi-FI" dirty="0"/>
              <a:t>, </a:t>
            </a:r>
            <a:r>
              <a:rPr lang="fi-FI" dirty="0" err="1"/>
              <a:t>Make</a:t>
            </a:r>
            <a:r>
              <a:rPr lang="fi-FI" dirty="0"/>
              <a:t> </a:t>
            </a:r>
            <a:r>
              <a:rPr lang="fi-FI" dirty="0" err="1"/>
              <a:t>believe</a:t>
            </a:r>
            <a:endParaRPr lang="fi-FI" dirty="0"/>
          </a:p>
          <a:p>
            <a:r>
              <a:rPr lang="fi-FI" dirty="0"/>
              <a:t>Elokuvaversiot v. 1936 ja 1951</a:t>
            </a:r>
          </a:p>
        </p:txBody>
      </p:sp>
      <p:sp>
        <p:nvSpPr>
          <p:cNvPr id="4" name="Toimintopainike: Filmi 3">
            <a:hlinkClick r:id="rId3" highlightClick="1"/>
            <a:extLst>
              <a:ext uri="{FF2B5EF4-FFF2-40B4-BE49-F238E27FC236}">
                <a16:creationId xmlns:a16="http://schemas.microsoft.com/office/drawing/2014/main" id="{AC7485D3-35DD-6D47-8874-D3CE8ADBDD5B}"/>
              </a:ext>
            </a:extLst>
          </p:cNvPr>
          <p:cNvSpPr/>
          <p:nvPr/>
        </p:nvSpPr>
        <p:spPr>
          <a:xfrm>
            <a:off x="6385035" y="5450459"/>
            <a:ext cx="1042416" cy="104241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8326871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a:t>The </a:t>
            </a:r>
            <a:r>
              <a:rPr lang="fi-FI" b="1" dirty="0" err="1"/>
              <a:t>Fantasticks</a:t>
            </a:r>
            <a:r>
              <a:rPr lang="fi-FI" dirty="0"/>
              <a:t> </a:t>
            </a:r>
          </a:p>
        </p:txBody>
      </p:sp>
      <p:sp>
        <p:nvSpPr>
          <p:cNvPr id="3" name="Sisällön paikkamerkki 2"/>
          <p:cNvSpPr>
            <a:spLocks noGrp="1"/>
          </p:cNvSpPr>
          <p:nvPr>
            <p:ph idx="1"/>
          </p:nvPr>
        </p:nvSpPr>
        <p:spPr/>
        <p:txBody>
          <a:bodyPr>
            <a:normAutofit fontScale="92500" lnSpcReduction="10000"/>
          </a:bodyPr>
          <a:lstStyle/>
          <a:p>
            <a:pPr marL="0" indent="0">
              <a:buNone/>
            </a:pPr>
            <a:endParaRPr lang="fi-FI" dirty="0"/>
          </a:p>
          <a:p>
            <a:r>
              <a:rPr lang="fi-FI" dirty="0"/>
              <a:t>Musiikki: Harvey Schmidt</a:t>
            </a:r>
          </a:p>
          <a:p>
            <a:r>
              <a:rPr lang="fi-FI" dirty="0"/>
              <a:t>Libretto ja tekstit: Tom Jones</a:t>
            </a:r>
          </a:p>
          <a:p>
            <a:r>
              <a:rPr lang="fi-FI" dirty="0"/>
              <a:t>Tuottaja: </a:t>
            </a:r>
            <a:r>
              <a:rPr lang="fi-FI" dirty="0" err="1"/>
              <a:t>Lore</a:t>
            </a:r>
            <a:r>
              <a:rPr lang="fi-FI" dirty="0"/>
              <a:t> </a:t>
            </a:r>
            <a:r>
              <a:rPr lang="fi-FI" dirty="0" err="1"/>
              <a:t>Noto</a:t>
            </a:r>
            <a:endParaRPr lang="fi-FI" dirty="0"/>
          </a:p>
          <a:p>
            <a:r>
              <a:rPr lang="fi-FI" dirty="0"/>
              <a:t>Pääosien esittäjät: Jerry </a:t>
            </a:r>
            <a:r>
              <a:rPr lang="fi-FI" dirty="0" err="1"/>
              <a:t>Orbach</a:t>
            </a:r>
            <a:r>
              <a:rPr lang="fi-FI" dirty="0"/>
              <a:t>, Rita </a:t>
            </a:r>
            <a:r>
              <a:rPr lang="fi-FI" dirty="0" err="1"/>
              <a:t>Gardner</a:t>
            </a:r>
            <a:endParaRPr lang="fi-FI" dirty="0"/>
          </a:p>
          <a:p>
            <a:r>
              <a:rPr lang="fi-FI" dirty="0"/>
              <a:t>Ensi-ilta 5/1960, yli 10 000 esitystä! (</a:t>
            </a:r>
            <a:r>
              <a:rPr lang="fi-FI" dirty="0" err="1"/>
              <a:t>Off-Broadway</a:t>
            </a:r>
            <a:r>
              <a:rPr lang="fi-FI" dirty="0"/>
              <a:t>)</a:t>
            </a:r>
          </a:p>
          <a:p>
            <a:r>
              <a:rPr lang="fi-FI" dirty="0"/>
              <a:t>Juoni: Pikkukaupungin naapuriperheiden nuoret ihastuvat toisiinsa, mutta heidän isänsä kieltävät aluksi heitä puhumasta toisilleen.</a:t>
            </a:r>
          </a:p>
          <a:p>
            <a:pPr marL="0" indent="0">
              <a:buNone/>
            </a:pPr>
            <a:r>
              <a:rPr lang="fi-FI" dirty="0" err="1"/>
              <a:t>-perustui</a:t>
            </a:r>
            <a:r>
              <a:rPr lang="fi-FI" dirty="0"/>
              <a:t> löyhästi </a:t>
            </a:r>
            <a:r>
              <a:rPr lang="fi-FI" dirty="0" err="1"/>
              <a:t>Edmond</a:t>
            </a:r>
            <a:r>
              <a:rPr lang="fi-FI" dirty="0"/>
              <a:t> </a:t>
            </a:r>
            <a:r>
              <a:rPr lang="fi-FI" dirty="0" err="1"/>
              <a:t>Rostandin</a:t>
            </a:r>
            <a:r>
              <a:rPr lang="fi-FI" dirty="0"/>
              <a:t> näytelmään Les </a:t>
            </a:r>
            <a:r>
              <a:rPr lang="fi-FI" dirty="0" err="1"/>
              <a:t>Romanesques</a:t>
            </a:r>
            <a:r>
              <a:rPr lang="fi-FI" dirty="0"/>
              <a:t> v. 1894</a:t>
            </a:r>
          </a:p>
          <a:p>
            <a:r>
              <a:rPr lang="fi-FI" dirty="0"/>
              <a:t>Lauluja: Muistathan syyskuun/</a:t>
            </a:r>
            <a:r>
              <a:rPr lang="fi-FI" dirty="0" err="1"/>
              <a:t>Try</a:t>
            </a:r>
            <a:r>
              <a:rPr lang="fi-FI" dirty="0"/>
              <a:t> to </a:t>
            </a:r>
            <a:r>
              <a:rPr lang="fi-FI" dirty="0" err="1"/>
              <a:t>remember</a:t>
            </a:r>
            <a:r>
              <a:rPr lang="fi-FI" b="1" dirty="0"/>
              <a:t>, </a:t>
            </a:r>
            <a:r>
              <a:rPr lang="fi-FI" b="1" dirty="0" err="1"/>
              <a:t>Soon</a:t>
            </a:r>
            <a:r>
              <a:rPr lang="fi-FI" b="1" dirty="0"/>
              <a:t> </a:t>
            </a:r>
            <a:r>
              <a:rPr lang="fi-FI" b="1" dirty="0" err="1"/>
              <a:t>it’s</a:t>
            </a:r>
            <a:r>
              <a:rPr lang="fi-FI" b="1" dirty="0"/>
              <a:t> </a:t>
            </a:r>
            <a:r>
              <a:rPr lang="fi-FI" b="1" dirty="0" err="1"/>
              <a:t>gonna</a:t>
            </a:r>
            <a:r>
              <a:rPr lang="fi-FI" b="1" dirty="0"/>
              <a:t> </a:t>
            </a:r>
            <a:r>
              <a:rPr lang="fi-FI" b="1" dirty="0" err="1"/>
              <a:t>rain</a:t>
            </a:r>
            <a:endParaRPr lang="fi-FI" b="1" dirty="0"/>
          </a:p>
          <a:p>
            <a:endParaRPr lang="fi-FI" dirty="0"/>
          </a:p>
        </p:txBody>
      </p:sp>
      <p:pic>
        <p:nvPicPr>
          <p:cNvPr id="4" name="Kuva 3"/>
          <p:cNvPicPr>
            <a:picLocks noChangeAspect="1"/>
          </p:cNvPicPr>
          <p:nvPr/>
        </p:nvPicPr>
        <p:blipFill>
          <a:blip r:embed="rId3"/>
          <a:stretch>
            <a:fillRect/>
          </a:stretch>
        </p:blipFill>
        <p:spPr>
          <a:xfrm>
            <a:off x="8382000" y="0"/>
            <a:ext cx="2286000" cy="3543300"/>
          </a:xfrm>
          <a:prstGeom prst="rect">
            <a:avLst/>
          </a:prstGeom>
        </p:spPr>
      </p:pic>
      <p:sp>
        <p:nvSpPr>
          <p:cNvPr id="5" name="Toimintopainike: Filmi 4">
            <a:hlinkClick r:id="rId4" highlightClick="1"/>
            <a:extLst>
              <a:ext uri="{FF2B5EF4-FFF2-40B4-BE49-F238E27FC236}">
                <a16:creationId xmlns:a16="http://schemas.microsoft.com/office/drawing/2014/main" id="{AC5AD584-003C-F144-A206-85168AA4754F}"/>
              </a:ext>
            </a:extLst>
          </p:cNvPr>
          <p:cNvSpPr/>
          <p:nvPr/>
        </p:nvSpPr>
        <p:spPr>
          <a:xfrm>
            <a:off x="10832592" y="5655755"/>
            <a:ext cx="1042416" cy="104241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6089769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Oliver!</a:t>
            </a:r>
          </a:p>
        </p:txBody>
      </p:sp>
      <p:sp>
        <p:nvSpPr>
          <p:cNvPr id="3" name="Sisällön paikkamerkki 2"/>
          <p:cNvSpPr>
            <a:spLocks noGrp="1"/>
          </p:cNvSpPr>
          <p:nvPr>
            <p:ph idx="1"/>
          </p:nvPr>
        </p:nvSpPr>
        <p:spPr/>
        <p:txBody>
          <a:bodyPr>
            <a:normAutofit fontScale="92500"/>
          </a:bodyPr>
          <a:lstStyle/>
          <a:p>
            <a:r>
              <a:rPr lang="fi-FI" dirty="0"/>
              <a:t>Musiikki ja libretto: Lionel Bart</a:t>
            </a:r>
          </a:p>
          <a:p>
            <a:r>
              <a:rPr lang="fi-FI" dirty="0"/>
              <a:t>1960 Lontoon ensi-ilta, suuri menestys</a:t>
            </a:r>
          </a:p>
          <a:p>
            <a:r>
              <a:rPr lang="fi-FI" dirty="0"/>
              <a:t>Broadwaylla 1963, elokuva v. 1968</a:t>
            </a:r>
          </a:p>
          <a:p>
            <a:r>
              <a:rPr lang="fi-FI" dirty="0"/>
              <a:t>Pohjautuu Charles Dickensin Oliver Twist –romaaniin </a:t>
            </a:r>
          </a:p>
          <a:p>
            <a:r>
              <a:rPr lang="fi-FI" dirty="0"/>
              <a:t>Oliver karkaa orpokodin julmuutta ja ajautuu varastavien poikien joukkoon, jota johtaa juutalaisukko </a:t>
            </a:r>
            <a:r>
              <a:rPr lang="fi-FI" dirty="0" err="1"/>
              <a:t>Fagin</a:t>
            </a:r>
            <a:r>
              <a:rPr lang="fi-FI" dirty="0"/>
              <a:t>. Lopulta Oliverin pelastaa hyväsydäminen Nancy sekä herra </a:t>
            </a:r>
            <a:r>
              <a:rPr lang="fi-FI" dirty="0" err="1"/>
              <a:t>Brownlow</a:t>
            </a:r>
            <a:r>
              <a:rPr lang="fi-FI" dirty="0"/>
              <a:t>, joka osoittautuu hänen isoisäkseen.</a:t>
            </a:r>
          </a:p>
          <a:p>
            <a:r>
              <a:rPr lang="fi-FI" dirty="0"/>
              <a:t>Lauluja: </a:t>
            </a:r>
            <a:r>
              <a:rPr lang="fi-FI" dirty="0" err="1"/>
              <a:t>-Laulut</a:t>
            </a:r>
            <a:r>
              <a:rPr lang="fi-FI" dirty="0"/>
              <a:t>: Food, </a:t>
            </a:r>
            <a:r>
              <a:rPr lang="fi-FI" dirty="0" err="1"/>
              <a:t>glorious</a:t>
            </a:r>
            <a:r>
              <a:rPr lang="fi-FI" dirty="0"/>
              <a:t> food, </a:t>
            </a:r>
            <a:r>
              <a:rPr lang="fi-FI" dirty="0" err="1"/>
              <a:t>Where</a:t>
            </a:r>
            <a:r>
              <a:rPr lang="fi-FI" dirty="0"/>
              <a:t> is </a:t>
            </a:r>
            <a:r>
              <a:rPr lang="fi-FI" dirty="0" err="1"/>
              <a:t>Love</a:t>
            </a:r>
            <a:r>
              <a:rPr lang="fi-FI" dirty="0"/>
              <a:t>?, </a:t>
            </a:r>
            <a:r>
              <a:rPr lang="fi-FI" dirty="0" err="1"/>
              <a:t>You’ve</a:t>
            </a:r>
            <a:r>
              <a:rPr lang="fi-FI" dirty="0"/>
              <a:t> </a:t>
            </a:r>
            <a:r>
              <a:rPr lang="fi-FI" dirty="0" err="1"/>
              <a:t>got</a:t>
            </a:r>
            <a:r>
              <a:rPr lang="fi-FI" dirty="0"/>
              <a:t> to </a:t>
            </a:r>
            <a:r>
              <a:rPr lang="fi-FI" dirty="0" err="1"/>
              <a:t>pick</a:t>
            </a:r>
            <a:r>
              <a:rPr lang="fi-FI" dirty="0"/>
              <a:t> a </a:t>
            </a:r>
            <a:r>
              <a:rPr lang="fi-FI" dirty="0" err="1"/>
              <a:t>pocket</a:t>
            </a:r>
            <a:r>
              <a:rPr lang="fi-FI" dirty="0"/>
              <a:t> </a:t>
            </a:r>
            <a:r>
              <a:rPr lang="fi-FI" dirty="0" err="1"/>
              <a:t>or</a:t>
            </a:r>
            <a:r>
              <a:rPr lang="fi-FI" dirty="0"/>
              <a:t> </a:t>
            </a:r>
            <a:r>
              <a:rPr lang="fi-FI" dirty="0" err="1"/>
              <a:t>two</a:t>
            </a:r>
            <a:r>
              <a:rPr lang="fi-FI" dirty="0"/>
              <a:t>, </a:t>
            </a:r>
            <a:r>
              <a:rPr lang="fi-FI" dirty="0" err="1"/>
              <a:t>It’s</a:t>
            </a:r>
            <a:r>
              <a:rPr lang="fi-FI" dirty="0"/>
              <a:t> a </a:t>
            </a:r>
            <a:r>
              <a:rPr lang="fi-FI" dirty="0" err="1"/>
              <a:t>fine</a:t>
            </a:r>
            <a:r>
              <a:rPr lang="fi-FI" dirty="0"/>
              <a:t> life, </a:t>
            </a:r>
            <a:r>
              <a:rPr lang="fi-FI" dirty="0" err="1"/>
              <a:t>Oom-pah-pah</a:t>
            </a:r>
            <a:r>
              <a:rPr lang="fi-FI" dirty="0"/>
              <a:t>, As long  as he </a:t>
            </a:r>
            <a:r>
              <a:rPr lang="fi-FI" dirty="0" err="1"/>
              <a:t>needs</a:t>
            </a:r>
            <a:r>
              <a:rPr lang="fi-FI" dirty="0"/>
              <a:t> me, </a:t>
            </a:r>
            <a:r>
              <a:rPr lang="fi-FI" dirty="0" err="1"/>
              <a:t>Reviewing</a:t>
            </a:r>
            <a:r>
              <a:rPr lang="fi-FI" dirty="0"/>
              <a:t> the </a:t>
            </a:r>
            <a:r>
              <a:rPr lang="fi-FI" dirty="0" err="1"/>
              <a:t>situation</a:t>
            </a:r>
            <a:endParaRPr lang="fi-FI" dirty="0"/>
          </a:p>
          <a:p>
            <a:endParaRPr lang="fi-FI" dirty="0"/>
          </a:p>
        </p:txBody>
      </p:sp>
      <p:pic>
        <p:nvPicPr>
          <p:cNvPr id="4" name="Kuva 3"/>
          <p:cNvPicPr>
            <a:picLocks noChangeAspect="1"/>
          </p:cNvPicPr>
          <p:nvPr/>
        </p:nvPicPr>
        <p:blipFill>
          <a:blip r:embed="rId3"/>
          <a:stretch>
            <a:fillRect/>
          </a:stretch>
        </p:blipFill>
        <p:spPr>
          <a:xfrm>
            <a:off x="8765481" y="0"/>
            <a:ext cx="1902518" cy="3024790"/>
          </a:xfrm>
          <a:prstGeom prst="rect">
            <a:avLst/>
          </a:prstGeom>
        </p:spPr>
      </p:pic>
      <p:sp>
        <p:nvSpPr>
          <p:cNvPr id="5" name="Toimintopainike: Filmi 4">
            <a:hlinkClick r:id="rId4" highlightClick="1"/>
            <a:extLst>
              <a:ext uri="{FF2B5EF4-FFF2-40B4-BE49-F238E27FC236}">
                <a16:creationId xmlns:a16="http://schemas.microsoft.com/office/drawing/2014/main" id="{A107BDB9-DD93-9F4D-A154-CC14C76C7FE6}"/>
              </a:ext>
            </a:extLst>
          </p:cNvPr>
          <p:cNvSpPr/>
          <p:nvPr/>
        </p:nvSpPr>
        <p:spPr>
          <a:xfrm>
            <a:off x="7409792" y="5815584"/>
            <a:ext cx="1042416" cy="104241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9759132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err="1"/>
              <a:t>Hello</a:t>
            </a:r>
            <a:r>
              <a:rPr lang="fi-FI" b="1" dirty="0"/>
              <a:t> Dolly</a:t>
            </a:r>
            <a:r>
              <a:rPr lang="fi-FI" dirty="0"/>
              <a:t> </a:t>
            </a:r>
          </a:p>
        </p:txBody>
      </p:sp>
      <p:sp>
        <p:nvSpPr>
          <p:cNvPr id="3" name="Sisällön paikkamerkki 2"/>
          <p:cNvSpPr>
            <a:spLocks noGrp="1"/>
          </p:cNvSpPr>
          <p:nvPr>
            <p:ph idx="1"/>
          </p:nvPr>
        </p:nvSpPr>
        <p:spPr/>
        <p:txBody>
          <a:bodyPr>
            <a:normAutofit fontScale="85000" lnSpcReduction="20000"/>
          </a:bodyPr>
          <a:lstStyle/>
          <a:p>
            <a:r>
              <a:rPr lang="fi-FI" dirty="0"/>
              <a:t>musikaali 1964, elokuva 1969 (Barbara </a:t>
            </a:r>
            <a:r>
              <a:rPr lang="fi-FI" dirty="0" err="1"/>
              <a:t>Streisand</a:t>
            </a:r>
            <a:r>
              <a:rPr lang="fi-FI" dirty="0"/>
              <a:t>, Walter </a:t>
            </a:r>
            <a:r>
              <a:rPr lang="fi-FI" dirty="0" err="1"/>
              <a:t>Matthau</a:t>
            </a:r>
            <a:r>
              <a:rPr lang="fi-FI" dirty="0"/>
              <a:t>)</a:t>
            </a:r>
          </a:p>
          <a:p>
            <a:r>
              <a:rPr lang="fi-FI" dirty="0"/>
              <a:t>Musiikki ja laulutekstit: Jerry Herman</a:t>
            </a:r>
          </a:p>
          <a:p>
            <a:r>
              <a:rPr lang="fi-FI" dirty="0"/>
              <a:t>Libretto: Michael Stewart</a:t>
            </a:r>
          </a:p>
          <a:p>
            <a:pPr marL="0" indent="0">
              <a:buNone/>
            </a:pPr>
            <a:r>
              <a:rPr lang="fi-FI" dirty="0"/>
              <a:t>(</a:t>
            </a:r>
            <a:r>
              <a:rPr lang="fi-FI" dirty="0" err="1"/>
              <a:t>Thornton</a:t>
            </a:r>
            <a:r>
              <a:rPr lang="fi-FI" dirty="0"/>
              <a:t> Wilderin farssinäytelmä v. 1938 taustana)</a:t>
            </a:r>
          </a:p>
          <a:p>
            <a:r>
              <a:rPr lang="fi-FI" dirty="0"/>
              <a:t>Tuottaja: David </a:t>
            </a:r>
            <a:r>
              <a:rPr lang="fi-FI" dirty="0" err="1"/>
              <a:t>Merrick</a:t>
            </a:r>
            <a:endParaRPr lang="fi-FI" dirty="0"/>
          </a:p>
          <a:p>
            <a:r>
              <a:rPr lang="fi-FI" dirty="0"/>
              <a:t>Ohjaaja-koreografi: </a:t>
            </a:r>
            <a:r>
              <a:rPr lang="fi-FI" dirty="0" err="1"/>
              <a:t>Gower</a:t>
            </a:r>
            <a:r>
              <a:rPr lang="fi-FI" dirty="0"/>
              <a:t> </a:t>
            </a:r>
            <a:r>
              <a:rPr lang="fi-FI" dirty="0" err="1"/>
              <a:t>Champion</a:t>
            </a:r>
            <a:endParaRPr lang="fi-FI" dirty="0"/>
          </a:p>
          <a:p>
            <a:r>
              <a:rPr lang="fi-FI" dirty="0"/>
              <a:t>Pääosien esittäjät: </a:t>
            </a:r>
            <a:r>
              <a:rPr lang="fi-FI" dirty="0" err="1"/>
              <a:t>Carol</a:t>
            </a:r>
            <a:r>
              <a:rPr lang="fi-FI" dirty="0"/>
              <a:t> </a:t>
            </a:r>
            <a:r>
              <a:rPr lang="fi-FI" dirty="0" err="1"/>
              <a:t>Channing</a:t>
            </a:r>
            <a:r>
              <a:rPr lang="fi-FI" dirty="0"/>
              <a:t>, David </a:t>
            </a:r>
            <a:r>
              <a:rPr lang="fi-FI" dirty="0" err="1"/>
              <a:t>Burns</a:t>
            </a:r>
            <a:endParaRPr lang="fi-FI" dirty="0"/>
          </a:p>
          <a:p>
            <a:r>
              <a:rPr lang="fi-FI" dirty="0"/>
              <a:t>Ensi-ilta: 1/1964, 2844 esitystä</a:t>
            </a:r>
          </a:p>
          <a:p>
            <a:r>
              <a:rPr lang="fi-FI" dirty="0"/>
              <a:t>Juoni: Vuosisadan vaihteen ”puhemies” New Yorkissa, Dolly Levi järjestää itsensä naimisiin</a:t>
            </a:r>
          </a:p>
          <a:p>
            <a:r>
              <a:rPr lang="fi-FI" dirty="0"/>
              <a:t>Laulut: ”</a:t>
            </a:r>
            <a:r>
              <a:rPr lang="fi-FI" dirty="0" err="1"/>
              <a:t>Put</a:t>
            </a:r>
            <a:r>
              <a:rPr lang="fi-FI" dirty="0"/>
              <a:t> on </a:t>
            </a:r>
            <a:r>
              <a:rPr lang="fi-FI" dirty="0" err="1"/>
              <a:t>your</a:t>
            </a:r>
            <a:r>
              <a:rPr lang="fi-FI" dirty="0"/>
              <a:t> </a:t>
            </a:r>
            <a:r>
              <a:rPr lang="fi-FI" dirty="0" err="1"/>
              <a:t>Sunday</a:t>
            </a:r>
            <a:r>
              <a:rPr lang="fi-FI" dirty="0"/>
              <a:t> </a:t>
            </a:r>
            <a:r>
              <a:rPr lang="fi-FI" dirty="0" err="1"/>
              <a:t>Clothes</a:t>
            </a:r>
            <a:r>
              <a:rPr lang="fi-FI" dirty="0"/>
              <a:t>”,  ”</a:t>
            </a:r>
            <a:r>
              <a:rPr lang="fi-FI" dirty="0" err="1"/>
              <a:t>Hello</a:t>
            </a:r>
            <a:r>
              <a:rPr lang="fi-FI" dirty="0"/>
              <a:t> Dolly”, ”</a:t>
            </a:r>
            <a:r>
              <a:rPr lang="fi-FI" b="1" dirty="0" err="1"/>
              <a:t>So</a:t>
            </a:r>
            <a:r>
              <a:rPr lang="fi-FI" b="1" dirty="0"/>
              <a:t> Long, </a:t>
            </a:r>
            <a:r>
              <a:rPr lang="fi-FI" b="1" dirty="0" err="1"/>
              <a:t>dearie</a:t>
            </a:r>
            <a:r>
              <a:rPr lang="fi-FI" dirty="0"/>
              <a:t>”</a:t>
            </a:r>
          </a:p>
          <a:p>
            <a:endParaRPr lang="fi-FI" dirty="0"/>
          </a:p>
        </p:txBody>
      </p:sp>
      <p:pic>
        <p:nvPicPr>
          <p:cNvPr id="4" name="Kuva 3"/>
          <p:cNvPicPr>
            <a:picLocks noChangeAspect="1"/>
          </p:cNvPicPr>
          <p:nvPr/>
        </p:nvPicPr>
        <p:blipFill>
          <a:blip r:embed="rId3"/>
          <a:stretch>
            <a:fillRect/>
          </a:stretch>
        </p:blipFill>
        <p:spPr>
          <a:xfrm>
            <a:off x="8677888" y="2351505"/>
            <a:ext cx="2877023" cy="2154990"/>
          </a:xfrm>
          <a:prstGeom prst="rect">
            <a:avLst/>
          </a:prstGeom>
        </p:spPr>
      </p:pic>
      <p:sp>
        <p:nvSpPr>
          <p:cNvPr id="5" name="Toimintopainike: Filmi 4">
            <a:hlinkClick r:id="rId4" highlightClick="1"/>
            <a:extLst>
              <a:ext uri="{FF2B5EF4-FFF2-40B4-BE49-F238E27FC236}">
                <a16:creationId xmlns:a16="http://schemas.microsoft.com/office/drawing/2014/main" id="{23072955-456B-5B4D-97F5-FC19C8A1D890}"/>
              </a:ext>
            </a:extLst>
          </p:cNvPr>
          <p:cNvSpPr/>
          <p:nvPr/>
        </p:nvSpPr>
        <p:spPr>
          <a:xfrm>
            <a:off x="11182061" y="5629841"/>
            <a:ext cx="1042416" cy="104241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7372730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err="1"/>
              <a:t>Funny</a:t>
            </a:r>
            <a:r>
              <a:rPr lang="fi-FI" b="1" dirty="0"/>
              <a:t> Girl</a:t>
            </a:r>
            <a:r>
              <a:rPr lang="fi-FI" dirty="0"/>
              <a:t> </a:t>
            </a:r>
          </a:p>
        </p:txBody>
      </p:sp>
      <p:sp>
        <p:nvSpPr>
          <p:cNvPr id="3" name="Sisällön paikkamerkki 2"/>
          <p:cNvSpPr>
            <a:spLocks noGrp="1"/>
          </p:cNvSpPr>
          <p:nvPr>
            <p:ph idx="1"/>
          </p:nvPr>
        </p:nvSpPr>
        <p:spPr/>
        <p:txBody>
          <a:bodyPr>
            <a:normAutofit fontScale="32500" lnSpcReduction="20000"/>
          </a:bodyPr>
          <a:lstStyle/>
          <a:p>
            <a:r>
              <a:rPr lang="fi-FI" sz="7200" dirty="0"/>
              <a:t>musikaali 1964, elokuva 1968</a:t>
            </a:r>
          </a:p>
          <a:p>
            <a:r>
              <a:rPr lang="fi-FI" sz="7200" dirty="0"/>
              <a:t>Musiikki: </a:t>
            </a:r>
            <a:r>
              <a:rPr lang="fi-FI" sz="7200" dirty="0" err="1"/>
              <a:t>Jule</a:t>
            </a:r>
            <a:r>
              <a:rPr lang="fi-FI" sz="7200" dirty="0"/>
              <a:t> </a:t>
            </a:r>
            <a:r>
              <a:rPr lang="fi-FI" sz="7200" dirty="0" err="1"/>
              <a:t>Styne</a:t>
            </a:r>
            <a:endParaRPr lang="fi-FI" sz="7200" dirty="0"/>
          </a:p>
          <a:p>
            <a:r>
              <a:rPr lang="fi-FI" sz="7200" dirty="0"/>
              <a:t>Libretto ja tekstit: </a:t>
            </a:r>
            <a:r>
              <a:rPr lang="fi-FI" sz="7200" dirty="0" err="1"/>
              <a:t>Isobel</a:t>
            </a:r>
            <a:r>
              <a:rPr lang="fi-FI" sz="7200" dirty="0"/>
              <a:t> Lennart, Bob </a:t>
            </a:r>
            <a:r>
              <a:rPr lang="fi-FI" sz="7200" dirty="0" err="1"/>
              <a:t>Merrill</a:t>
            </a:r>
            <a:endParaRPr lang="fi-FI" sz="7200" dirty="0"/>
          </a:p>
          <a:p>
            <a:r>
              <a:rPr lang="fi-FI" sz="7200" dirty="0"/>
              <a:t>Tuottaja: Ray </a:t>
            </a:r>
            <a:r>
              <a:rPr lang="fi-FI" sz="7200" dirty="0" err="1"/>
              <a:t>Stark</a:t>
            </a:r>
            <a:endParaRPr lang="fi-FI" sz="7200" dirty="0"/>
          </a:p>
          <a:p>
            <a:r>
              <a:rPr lang="fi-FI" sz="7200" dirty="0"/>
              <a:t>Ohjaaja: </a:t>
            </a:r>
            <a:r>
              <a:rPr lang="fi-FI" sz="7200" dirty="0" err="1"/>
              <a:t>Jerome</a:t>
            </a:r>
            <a:r>
              <a:rPr lang="fi-FI" sz="7200" dirty="0"/>
              <a:t> </a:t>
            </a:r>
            <a:r>
              <a:rPr lang="fi-FI" sz="7200" dirty="0" err="1"/>
              <a:t>Robbins</a:t>
            </a:r>
            <a:endParaRPr lang="fi-FI" sz="7200" dirty="0"/>
          </a:p>
          <a:p>
            <a:r>
              <a:rPr lang="fi-FI" sz="7200" dirty="0"/>
              <a:t>Koreografi: </a:t>
            </a:r>
            <a:r>
              <a:rPr lang="fi-FI" sz="7200" dirty="0" err="1"/>
              <a:t>Carol</a:t>
            </a:r>
            <a:r>
              <a:rPr lang="fi-FI" sz="7200" dirty="0"/>
              <a:t> </a:t>
            </a:r>
            <a:r>
              <a:rPr lang="fi-FI" sz="7200" dirty="0" err="1"/>
              <a:t>Haney</a:t>
            </a:r>
            <a:endParaRPr lang="fi-FI" sz="7200" dirty="0"/>
          </a:p>
          <a:p>
            <a:r>
              <a:rPr lang="fi-FI" sz="7200" dirty="0"/>
              <a:t>Pääosien esittäjät: </a:t>
            </a:r>
            <a:r>
              <a:rPr lang="fi-FI" sz="7200" dirty="0" err="1"/>
              <a:t>Barbra</a:t>
            </a:r>
            <a:r>
              <a:rPr lang="fi-FI" sz="7200" dirty="0"/>
              <a:t> </a:t>
            </a:r>
            <a:r>
              <a:rPr lang="fi-FI" sz="7200" dirty="0" err="1"/>
              <a:t>Streisand</a:t>
            </a:r>
            <a:r>
              <a:rPr lang="fi-FI" sz="7200" dirty="0"/>
              <a:t>, Sydney Chaplin</a:t>
            </a:r>
          </a:p>
          <a:p>
            <a:r>
              <a:rPr lang="fi-FI" sz="7200" dirty="0"/>
              <a:t>Ensi-ilta: 3/1964, 1348 esitystä</a:t>
            </a:r>
          </a:p>
          <a:p>
            <a:r>
              <a:rPr lang="fi-FI" sz="7200" dirty="0"/>
              <a:t>Juoni: Broadwayn revyy-komedienne Fanny </a:t>
            </a:r>
            <a:r>
              <a:rPr lang="fi-FI" sz="7200" dirty="0" err="1"/>
              <a:t>Bricen</a:t>
            </a:r>
            <a:r>
              <a:rPr lang="fi-FI" sz="7200" dirty="0"/>
              <a:t> tarina 1910-20-l.</a:t>
            </a:r>
          </a:p>
          <a:p>
            <a:r>
              <a:rPr lang="fi-FI" sz="7200" dirty="0"/>
              <a:t>Laulut: ”</a:t>
            </a:r>
            <a:r>
              <a:rPr lang="fi-FI" sz="7200" b="1" dirty="0" err="1"/>
              <a:t>I’d</a:t>
            </a:r>
            <a:r>
              <a:rPr lang="fi-FI" sz="7200" b="1" dirty="0"/>
              <a:t> </a:t>
            </a:r>
            <a:r>
              <a:rPr lang="fi-FI" sz="7200" b="1" dirty="0" err="1"/>
              <a:t>rather</a:t>
            </a:r>
            <a:r>
              <a:rPr lang="fi-FI" sz="7200" b="1" dirty="0"/>
              <a:t> </a:t>
            </a:r>
            <a:r>
              <a:rPr lang="fi-FI" sz="7200" b="1" dirty="0" err="1"/>
              <a:t>be</a:t>
            </a:r>
            <a:r>
              <a:rPr lang="fi-FI" sz="7200" b="1" dirty="0"/>
              <a:t> </a:t>
            </a:r>
            <a:r>
              <a:rPr lang="fi-FI" sz="7200" b="1" dirty="0" err="1"/>
              <a:t>Blue</a:t>
            </a:r>
            <a:r>
              <a:rPr lang="fi-FI" sz="7200" dirty="0"/>
              <a:t>”, ”People”, ”</a:t>
            </a:r>
            <a:r>
              <a:rPr lang="fi-FI" sz="7200" b="1" dirty="0" err="1"/>
              <a:t>Don’t</a:t>
            </a:r>
            <a:r>
              <a:rPr lang="fi-FI" sz="7200" b="1" dirty="0"/>
              <a:t> </a:t>
            </a:r>
            <a:r>
              <a:rPr lang="fi-FI" sz="7200" b="1" dirty="0" err="1"/>
              <a:t>rain</a:t>
            </a:r>
            <a:r>
              <a:rPr lang="fi-FI" sz="7200" b="1" dirty="0"/>
              <a:t> on my </a:t>
            </a:r>
            <a:r>
              <a:rPr lang="fi-FI" sz="7200" b="1" dirty="0" err="1"/>
              <a:t>Parade</a:t>
            </a:r>
            <a:r>
              <a:rPr lang="fi-FI" sz="7200" dirty="0"/>
              <a:t>”</a:t>
            </a:r>
          </a:p>
          <a:p>
            <a:r>
              <a:rPr lang="fi-FI" sz="7200" dirty="0"/>
              <a:t> </a:t>
            </a:r>
          </a:p>
          <a:p>
            <a:endParaRPr lang="fi-FI" dirty="0"/>
          </a:p>
        </p:txBody>
      </p:sp>
      <p:pic>
        <p:nvPicPr>
          <p:cNvPr id="4" name="Kuva 3"/>
          <p:cNvPicPr>
            <a:picLocks noChangeAspect="1"/>
          </p:cNvPicPr>
          <p:nvPr/>
        </p:nvPicPr>
        <p:blipFill>
          <a:blip r:embed="rId3"/>
          <a:stretch>
            <a:fillRect/>
          </a:stretch>
        </p:blipFill>
        <p:spPr>
          <a:xfrm>
            <a:off x="8343900" y="0"/>
            <a:ext cx="2324100" cy="3505200"/>
          </a:xfrm>
          <a:prstGeom prst="rect">
            <a:avLst/>
          </a:prstGeom>
        </p:spPr>
      </p:pic>
      <p:sp>
        <p:nvSpPr>
          <p:cNvPr id="5" name="Toimintopainike: Filmi 4">
            <a:hlinkClick r:id="rId4" highlightClick="1"/>
            <a:extLst>
              <a:ext uri="{FF2B5EF4-FFF2-40B4-BE49-F238E27FC236}">
                <a16:creationId xmlns:a16="http://schemas.microsoft.com/office/drawing/2014/main" id="{1BAF283B-51B2-8E4F-9CA0-2B564126BA4B}"/>
              </a:ext>
            </a:extLst>
          </p:cNvPr>
          <p:cNvSpPr/>
          <p:nvPr/>
        </p:nvSpPr>
        <p:spPr>
          <a:xfrm>
            <a:off x="4650828" y="5655755"/>
            <a:ext cx="1042416" cy="104241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oimintopainike: Filmi 5">
            <a:hlinkClick r:id="rId5" highlightClick="1"/>
            <a:extLst>
              <a:ext uri="{FF2B5EF4-FFF2-40B4-BE49-F238E27FC236}">
                <a16:creationId xmlns:a16="http://schemas.microsoft.com/office/drawing/2014/main" id="{45F8CEF6-D3B2-D049-A725-F3E1AB1C5A43}"/>
              </a:ext>
            </a:extLst>
          </p:cNvPr>
          <p:cNvSpPr/>
          <p:nvPr/>
        </p:nvSpPr>
        <p:spPr>
          <a:xfrm>
            <a:off x="7141779" y="5655755"/>
            <a:ext cx="1042416" cy="104241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8172721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err="1"/>
              <a:t>Fiddler</a:t>
            </a:r>
            <a:r>
              <a:rPr lang="fi-FI" b="1" dirty="0"/>
              <a:t> on the </a:t>
            </a:r>
            <a:r>
              <a:rPr lang="fi-FI" b="1" dirty="0" err="1"/>
              <a:t>Roof</a:t>
            </a:r>
            <a:r>
              <a:rPr lang="fi-FI" dirty="0"/>
              <a:t> </a:t>
            </a:r>
          </a:p>
        </p:txBody>
      </p:sp>
      <p:sp>
        <p:nvSpPr>
          <p:cNvPr id="3" name="Sisällön paikkamerkki 2"/>
          <p:cNvSpPr>
            <a:spLocks noGrp="1"/>
          </p:cNvSpPr>
          <p:nvPr>
            <p:ph idx="1"/>
          </p:nvPr>
        </p:nvSpPr>
        <p:spPr/>
        <p:txBody>
          <a:bodyPr>
            <a:normAutofit fontScale="55000" lnSpcReduction="20000"/>
          </a:bodyPr>
          <a:lstStyle/>
          <a:p>
            <a:r>
              <a:rPr lang="fi-FI" sz="4900" dirty="0"/>
              <a:t>musikaali 1964, elokuva 1971 (</a:t>
            </a:r>
            <a:r>
              <a:rPr lang="fi-FI" sz="4900" dirty="0" err="1"/>
              <a:t>Topol</a:t>
            </a:r>
            <a:r>
              <a:rPr lang="fi-FI" sz="4900" dirty="0"/>
              <a:t>, </a:t>
            </a:r>
            <a:r>
              <a:rPr lang="fi-FI" sz="4900" dirty="0" err="1"/>
              <a:t>Norma</a:t>
            </a:r>
            <a:r>
              <a:rPr lang="fi-FI" sz="4900" dirty="0"/>
              <a:t> </a:t>
            </a:r>
            <a:r>
              <a:rPr lang="fi-FI" sz="4900" dirty="0" err="1"/>
              <a:t>Crane</a:t>
            </a:r>
            <a:r>
              <a:rPr lang="fi-FI" sz="4900" dirty="0"/>
              <a:t>)</a:t>
            </a:r>
          </a:p>
          <a:p>
            <a:r>
              <a:rPr lang="fi-FI" sz="4900" dirty="0"/>
              <a:t>Musiikki: Jerry </a:t>
            </a:r>
            <a:r>
              <a:rPr lang="fi-FI" sz="4900" dirty="0" err="1"/>
              <a:t>Bock</a:t>
            </a:r>
            <a:endParaRPr lang="fi-FI" sz="4900" dirty="0"/>
          </a:p>
          <a:p>
            <a:r>
              <a:rPr lang="fi-FI" sz="4900" dirty="0"/>
              <a:t>Libretto ja tekstit: Joseph </a:t>
            </a:r>
            <a:r>
              <a:rPr lang="fi-FI" sz="4900" dirty="0" err="1"/>
              <a:t>Stein</a:t>
            </a:r>
            <a:r>
              <a:rPr lang="fi-FI" sz="4900" dirty="0"/>
              <a:t>, </a:t>
            </a:r>
            <a:r>
              <a:rPr lang="fi-FI" sz="4900" dirty="0" err="1"/>
              <a:t>Sheldon</a:t>
            </a:r>
            <a:r>
              <a:rPr lang="fi-FI" sz="4900" dirty="0"/>
              <a:t> </a:t>
            </a:r>
            <a:r>
              <a:rPr lang="fi-FI" sz="4900" dirty="0" err="1"/>
              <a:t>Harnick</a:t>
            </a:r>
            <a:endParaRPr lang="fi-FI" sz="4900" dirty="0"/>
          </a:p>
          <a:p>
            <a:r>
              <a:rPr lang="fi-FI" sz="4900" dirty="0"/>
              <a:t>Tuottaja: Harold </a:t>
            </a:r>
            <a:r>
              <a:rPr lang="fi-FI" sz="4900" dirty="0" err="1"/>
              <a:t>Prince</a:t>
            </a:r>
            <a:endParaRPr lang="fi-FI" sz="4900" dirty="0"/>
          </a:p>
          <a:p>
            <a:r>
              <a:rPr lang="fi-FI" sz="4900" dirty="0"/>
              <a:t>Ohjaaja-koreografi: </a:t>
            </a:r>
            <a:r>
              <a:rPr lang="fi-FI" sz="4900" dirty="0" err="1"/>
              <a:t>Jerome</a:t>
            </a:r>
            <a:r>
              <a:rPr lang="fi-FI" sz="4900" dirty="0"/>
              <a:t> </a:t>
            </a:r>
            <a:r>
              <a:rPr lang="fi-FI" sz="4900" dirty="0" err="1"/>
              <a:t>Robbins</a:t>
            </a:r>
            <a:endParaRPr lang="fi-FI" sz="4900" dirty="0"/>
          </a:p>
          <a:p>
            <a:r>
              <a:rPr lang="fi-FI" sz="4900" dirty="0"/>
              <a:t>Pääosien esittäjät: Zero </a:t>
            </a:r>
            <a:r>
              <a:rPr lang="fi-FI" sz="4900" dirty="0" err="1"/>
              <a:t>Mostel</a:t>
            </a:r>
            <a:r>
              <a:rPr lang="fi-FI" sz="4900" dirty="0"/>
              <a:t>, Maria </a:t>
            </a:r>
            <a:r>
              <a:rPr lang="fi-FI" sz="4900" dirty="0" err="1"/>
              <a:t>Karnilova</a:t>
            </a:r>
            <a:endParaRPr lang="fi-FI" sz="4900" dirty="0"/>
          </a:p>
          <a:p>
            <a:r>
              <a:rPr lang="fi-FI" sz="4900" dirty="0"/>
              <a:t>Ensi-ilta: 7/1964, 3242 esitystä</a:t>
            </a:r>
          </a:p>
          <a:p>
            <a:r>
              <a:rPr lang="fi-FI" sz="4900" dirty="0"/>
              <a:t>Juoni: </a:t>
            </a:r>
            <a:r>
              <a:rPr lang="fi-FI" sz="4900" dirty="0" err="1"/>
              <a:t>Anatevkan</a:t>
            </a:r>
            <a:r>
              <a:rPr lang="fi-FI" sz="4900" dirty="0"/>
              <a:t> juutalaiskylä v. 1905 Venäjällä, maitomies </a:t>
            </a:r>
            <a:r>
              <a:rPr lang="fi-FI" sz="4900" dirty="0" err="1"/>
              <a:t>Tevjen</a:t>
            </a:r>
            <a:r>
              <a:rPr lang="fi-FI" sz="4900" dirty="0"/>
              <a:t> ja vaimonsa Golden  elämä tyttärineen muuttuu ajan myllerryksissä.</a:t>
            </a:r>
          </a:p>
          <a:p>
            <a:r>
              <a:rPr lang="fi-FI" sz="4900" dirty="0"/>
              <a:t>Laulut: Nousee </a:t>
            </a:r>
            <a:r>
              <a:rPr lang="fi-FI" sz="4900" dirty="0" err="1"/>
              <a:t>päivä/Sunrise</a:t>
            </a:r>
            <a:r>
              <a:rPr lang="fi-FI" sz="4900" dirty="0"/>
              <a:t>, </a:t>
            </a:r>
            <a:r>
              <a:rPr lang="fi-FI" sz="4900" dirty="0" err="1"/>
              <a:t>sunset</a:t>
            </a:r>
            <a:r>
              <a:rPr lang="fi-FI" sz="4900" dirty="0"/>
              <a:t>, </a:t>
            </a:r>
            <a:r>
              <a:rPr lang="fi-FI" sz="4900" b="1" dirty="0"/>
              <a:t>Rikas mies jos </a:t>
            </a:r>
            <a:r>
              <a:rPr lang="fi-FI" sz="4900" b="1" dirty="0" err="1"/>
              <a:t>oisin</a:t>
            </a:r>
            <a:r>
              <a:rPr lang="fi-FI" sz="4900" dirty="0"/>
              <a:t>, </a:t>
            </a:r>
            <a:r>
              <a:rPr lang="fi-FI" sz="4900" b="1" dirty="0" err="1"/>
              <a:t>Matchmaker</a:t>
            </a:r>
            <a:r>
              <a:rPr lang="fi-FI" sz="4900" dirty="0"/>
              <a:t>, Tradition, </a:t>
            </a:r>
            <a:r>
              <a:rPr lang="fi-FI" sz="4900" dirty="0" err="1"/>
              <a:t>Anatevka</a:t>
            </a:r>
            <a:endParaRPr lang="fi-FI" sz="4900" dirty="0"/>
          </a:p>
          <a:p>
            <a:endParaRPr lang="fi-FI" dirty="0"/>
          </a:p>
        </p:txBody>
      </p:sp>
      <p:pic>
        <p:nvPicPr>
          <p:cNvPr id="4" name="Kuva 3"/>
          <p:cNvPicPr>
            <a:picLocks noChangeAspect="1"/>
          </p:cNvPicPr>
          <p:nvPr/>
        </p:nvPicPr>
        <p:blipFill>
          <a:blip r:embed="rId3"/>
          <a:stretch>
            <a:fillRect/>
          </a:stretch>
        </p:blipFill>
        <p:spPr>
          <a:xfrm>
            <a:off x="8693582" y="1444532"/>
            <a:ext cx="1974418" cy="3058052"/>
          </a:xfrm>
          <a:prstGeom prst="rect">
            <a:avLst/>
          </a:prstGeom>
        </p:spPr>
      </p:pic>
      <p:sp>
        <p:nvSpPr>
          <p:cNvPr id="5" name="Toimintopainike: Filmi 4">
            <a:hlinkClick r:id="rId4" highlightClick="1"/>
            <a:extLst>
              <a:ext uri="{FF2B5EF4-FFF2-40B4-BE49-F238E27FC236}">
                <a16:creationId xmlns:a16="http://schemas.microsoft.com/office/drawing/2014/main" id="{4AAC38DB-1E37-2C47-8F3B-B55786117434}"/>
              </a:ext>
            </a:extLst>
          </p:cNvPr>
          <p:cNvSpPr/>
          <p:nvPr/>
        </p:nvSpPr>
        <p:spPr>
          <a:xfrm>
            <a:off x="9159583" y="5790692"/>
            <a:ext cx="1042416" cy="104241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oimintopainike: Filmi 5">
            <a:hlinkClick r:id="rId5" highlightClick="1"/>
            <a:extLst>
              <a:ext uri="{FF2B5EF4-FFF2-40B4-BE49-F238E27FC236}">
                <a16:creationId xmlns:a16="http://schemas.microsoft.com/office/drawing/2014/main" id="{B68C5EB1-3E46-CD42-96BB-02C5AEFDD7AB}"/>
              </a:ext>
            </a:extLst>
          </p:cNvPr>
          <p:cNvSpPr/>
          <p:nvPr/>
        </p:nvSpPr>
        <p:spPr>
          <a:xfrm>
            <a:off x="6821214" y="5886717"/>
            <a:ext cx="1042416" cy="104241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0264668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a:t>Sound of Music</a:t>
            </a:r>
            <a:r>
              <a:rPr lang="fi-FI" dirty="0"/>
              <a:t> </a:t>
            </a:r>
          </a:p>
        </p:txBody>
      </p:sp>
      <p:sp>
        <p:nvSpPr>
          <p:cNvPr id="3" name="Sisällön paikkamerkki 2"/>
          <p:cNvSpPr>
            <a:spLocks noGrp="1"/>
          </p:cNvSpPr>
          <p:nvPr>
            <p:ph idx="1"/>
          </p:nvPr>
        </p:nvSpPr>
        <p:spPr/>
        <p:txBody>
          <a:bodyPr>
            <a:normAutofit fontScale="32500" lnSpcReduction="20000"/>
          </a:bodyPr>
          <a:lstStyle/>
          <a:p>
            <a:r>
              <a:rPr lang="fi-FI" sz="6400" dirty="0"/>
              <a:t>musikaali 1959, elokuva 1965 (Julie </a:t>
            </a:r>
            <a:r>
              <a:rPr lang="fi-FI" sz="6400" dirty="0" err="1"/>
              <a:t>Andrews</a:t>
            </a:r>
            <a:r>
              <a:rPr lang="fi-FI" sz="6400" dirty="0"/>
              <a:t>, Christopher </a:t>
            </a:r>
            <a:r>
              <a:rPr lang="fi-FI" sz="6400" dirty="0" err="1"/>
              <a:t>Plummer</a:t>
            </a:r>
            <a:r>
              <a:rPr lang="fi-FI" sz="6400" dirty="0"/>
              <a:t>)</a:t>
            </a:r>
          </a:p>
          <a:p>
            <a:r>
              <a:rPr lang="fi-FI" sz="6400" dirty="0"/>
              <a:t>Musiikki: Richard Rogers</a:t>
            </a:r>
          </a:p>
          <a:p>
            <a:r>
              <a:rPr lang="fi-FI" sz="6400" dirty="0"/>
              <a:t>Libretto ja tekstit: </a:t>
            </a:r>
            <a:r>
              <a:rPr lang="fi-FI" sz="6400" dirty="0" err="1"/>
              <a:t>Lindsay</a:t>
            </a:r>
            <a:r>
              <a:rPr lang="fi-FI" sz="6400" dirty="0"/>
              <a:t> &amp; </a:t>
            </a:r>
            <a:r>
              <a:rPr lang="fi-FI" sz="6400" dirty="0" err="1"/>
              <a:t>Crouse</a:t>
            </a:r>
            <a:r>
              <a:rPr lang="fi-FI" sz="6400" dirty="0"/>
              <a:t>, Oscar </a:t>
            </a:r>
            <a:r>
              <a:rPr lang="fi-FI" sz="6400" dirty="0" err="1"/>
              <a:t>Hammerstein</a:t>
            </a:r>
            <a:r>
              <a:rPr lang="fi-FI" sz="6400" dirty="0"/>
              <a:t> II</a:t>
            </a:r>
          </a:p>
          <a:p>
            <a:r>
              <a:rPr lang="fi-FI" sz="6400" dirty="0"/>
              <a:t>Tuottaja: </a:t>
            </a:r>
            <a:r>
              <a:rPr lang="fi-FI" sz="6400" dirty="0" err="1"/>
              <a:t>Hayward</a:t>
            </a:r>
            <a:r>
              <a:rPr lang="fi-FI" sz="6400" dirty="0"/>
              <a:t> &amp; </a:t>
            </a:r>
            <a:r>
              <a:rPr lang="fi-FI" sz="6400" dirty="0" err="1"/>
              <a:t>Halliday</a:t>
            </a:r>
            <a:r>
              <a:rPr lang="fi-FI" sz="6400" dirty="0"/>
              <a:t>, Rogers &amp; </a:t>
            </a:r>
            <a:r>
              <a:rPr lang="fi-FI" sz="6400" dirty="0" err="1"/>
              <a:t>Hammerstein</a:t>
            </a:r>
            <a:endParaRPr lang="fi-FI" sz="6400" dirty="0"/>
          </a:p>
          <a:p>
            <a:r>
              <a:rPr lang="fi-FI" sz="6400" dirty="0"/>
              <a:t>Ohjaaja: Vincent J. </a:t>
            </a:r>
            <a:r>
              <a:rPr lang="fi-FI" sz="6400" dirty="0" err="1"/>
              <a:t>Donehue</a:t>
            </a:r>
            <a:endParaRPr lang="fi-FI" sz="6400" dirty="0"/>
          </a:p>
          <a:p>
            <a:r>
              <a:rPr lang="fi-FI" sz="6400" dirty="0"/>
              <a:t>Koreografi: Joe </a:t>
            </a:r>
            <a:r>
              <a:rPr lang="fi-FI" sz="6400" dirty="0" err="1"/>
              <a:t>Layton</a:t>
            </a:r>
            <a:endParaRPr lang="fi-FI" sz="6400" dirty="0"/>
          </a:p>
          <a:p>
            <a:r>
              <a:rPr lang="fi-FI" sz="6400" dirty="0"/>
              <a:t>Pääosien esittäjät: Mary Martin, Theodore </a:t>
            </a:r>
            <a:r>
              <a:rPr lang="fi-FI" sz="6400" dirty="0" err="1"/>
              <a:t>Bikel</a:t>
            </a:r>
            <a:endParaRPr lang="fi-FI" sz="6400" dirty="0"/>
          </a:p>
          <a:p>
            <a:r>
              <a:rPr lang="fi-FI" sz="6400" dirty="0"/>
              <a:t>Ensi-ilta 11/1959, 1443 esitystä</a:t>
            </a:r>
          </a:p>
          <a:p>
            <a:r>
              <a:rPr lang="fi-FI" sz="6400" dirty="0"/>
              <a:t>Juoni: Salzburgissa nuori nunnanoviisi Maria ryhtyy kotiopettajattareksi ja pakenee lopulta perheenisän vaimona natseja Sveitsiin.</a:t>
            </a:r>
          </a:p>
          <a:p>
            <a:r>
              <a:rPr lang="fi-FI" sz="6400" dirty="0"/>
              <a:t>Laulut: Mikä voi olla sen mukavampaa/</a:t>
            </a:r>
            <a:r>
              <a:rPr lang="fi-FI" sz="6400" b="1" dirty="0"/>
              <a:t>My </a:t>
            </a:r>
            <a:r>
              <a:rPr lang="fi-FI" sz="6400" b="1" dirty="0" err="1"/>
              <a:t>favourite</a:t>
            </a:r>
            <a:r>
              <a:rPr lang="fi-FI" sz="6400" b="1" dirty="0"/>
              <a:t> </a:t>
            </a:r>
            <a:r>
              <a:rPr lang="fi-FI" sz="6400" b="1" dirty="0" err="1"/>
              <a:t>things</a:t>
            </a:r>
            <a:r>
              <a:rPr lang="fi-FI" sz="6400" dirty="0"/>
              <a:t>, Kun vuorelle käyn/The Sound of Music, Edelweiss, </a:t>
            </a:r>
            <a:r>
              <a:rPr lang="fi-FI" sz="6400" dirty="0" err="1"/>
              <a:t>Do</a:t>
            </a:r>
            <a:r>
              <a:rPr lang="fi-FI" sz="6400" dirty="0"/>
              <a:t> </a:t>
            </a:r>
            <a:r>
              <a:rPr lang="fi-FI" sz="6400" dirty="0" err="1"/>
              <a:t>re</a:t>
            </a:r>
            <a:r>
              <a:rPr lang="fi-FI" sz="6400" dirty="0"/>
              <a:t> mi, Climb </a:t>
            </a:r>
            <a:r>
              <a:rPr lang="fi-FI" sz="6400" dirty="0" err="1"/>
              <a:t>every</a:t>
            </a:r>
            <a:r>
              <a:rPr lang="fi-FI" sz="6400" dirty="0"/>
              <a:t> </a:t>
            </a:r>
            <a:r>
              <a:rPr lang="fi-FI" sz="6400" dirty="0" err="1"/>
              <a:t>Mountain</a:t>
            </a:r>
            <a:endParaRPr lang="fi-FI" sz="6400" dirty="0"/>
          </a:p>
          <a:p>
            <a:endParaRPr lang="fi-FI" dirty="0"/>
          </a:p>
        </p:txBody>
      </p:sp>
      <p:pic>
        <p:nvPicPr>
          <p:cNvPr id="4" name="Kuva 3"/>
          <p:cNvPicPr>
            <a:picLocks noChangeAspect="1"/>
          </p:cNvPicPr>
          <p:nvPr/>
        </p:nvPicPr>
        <p:blipFill>
          <a:blip r:embed="rId3"/>
          <a:stretch>
            <a:fillRect/>
          </a:stretch>
        </p:blipFill>
        <p:spPr>
          <a:xfrm>
            <a:off x="8989430" y="420304"/>
            <a:ext cx="2364370" cy="2396178"/>
          </a:xfrm>
          <a:prstGeom prst="rect">
            <a:avLst/>
          </a:prstGeom>
        </p:spPr>
      </p:pic>
      <p:sp>
        <p:nvSpPr>
          <p:cNvPr id="5" name="Toimintopainike: Filmi 4">
            <a:hlinkClick r:id="rId4" highlightClick="1"/>
            <a:extLst>
              <a:ext uri="{FF2B5EF4-FFF2-40B4-BE49-F238E27FC236}">
                <a16:creationId xmlns:a16="http://schemas.microsoft.com/office/drawing/2014/main" id="{C9584560-ED12-934D-AD80-DFD5B85321D6}"/>
              </a:ext>
            </a:extLst>
          </p:cNvPr>
          <p:cNvSpPr/>
          <p:nvPr/>
        </p:nvSpPr>
        <p:spPr>
          <a:xfrm>
            <a:off x="8989430" y="5790692"/>
            <a:ext cx="1042416" cy="104241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1031957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Julie </a:t>
            </a:r>
            <a:r>
              <a:rPr lang="fi-FI" dirty="0" err="1"/>
              <a:t>Andrews</a:t>
            </a:r>
            <a:endParaRPr lang="fi-FI" dirty="0"/>
          </a:p>
        </p:txBody>
      </p:sp>
      <p:sp>
        <p:nvSpPr>
          <p:cNvPr id="3" name="Sisällön paikkamerkki 2"/>
          <p:cNvSpPr>
            <a:spLocks noGrp="1"/>
          </p:cNvSpPr>
          <p:nvPr>
            <p:ph idx="1"/>
          </p:nvPr>
        </p:nvSpPr>
        <p:spPr/>
        <p:txBody>
          <a:bodyPr>
            <a:normAutofit/>
          </a:bodyPr>
          <a:lstStyle/>
          <a:p>
            <a:r>
              <a:rPr lang="fi-FI" dirty="0" err="1"/>
              <a:t>-Julie</a:t>
            </a:r>
            <a:r>
              <a:rPr lang="fi-FI" dirty="0"/>
              <a:t> </a:t>
            </a:r>
            <a:r>
              <a:rPr lang="fi-FI" dirty="0" err="1"/>
              <a:t>Andrews</a:t>
            </a:r>
            <a:r>
              <a:rPr lang="fi-FI" dirty="0"/>
              <a:t> 60-luvun puolivälin suuri musikaalitähti. Sound of Music erityisen suosittu keski-ikäisten naisten keskuudessa. </a:t>
            </a:r>
            <a:r>
              <a:rPr lang="fi-FI" dirty="0" err="1"/>
              <a:t>Andrewsin</a:t>
            </a:r>
            <a:r>
              <a:rPr lang="fi-FI" dirty="0"/>
              <a:t> hahmot (Maija </a:t>
            </a:r>
            <a:r>
              <a:rPr lang="fi-FI" dirty="0" err="1"/>
              <a:t>Poppanen</a:t>
            </a:r>
            <a:r>
              <a:rPr lang="fi-FI" dirty="0"/>
              <a:t>, Maria von </a:t>
            </a:r>
            <a:r>
              <a:rPr lang="fi-FI" dirty="0" err="1"/>
              <a:t>Trapp</a:t>
            </a:r>
            <a:r>
              <a:rPr lang="fi-FI" dirty="0"/>
              <a:t> ja </a:t>
            </a:r>
            <a:r>
              <a:rPr lang="fi-FI" dirty="0" err="1"/>
              <a:t>Millie</a:t>
            </a:r>
            <a:r>
              <a:rPr lang="fi-FI" dirty="0"/>
              <a:t>) uudistivat musikaalien naiskuvaa. Naispäähenkilö oli entistä itsenäisempi ja suhteellisen riippumaton miespääosan esittäjästä, joka jäi myös musiikillisesti varjoon (erit. Kapteeni von </a:t>
            </a:r>
            <a:r>
              <a:rPr lang="fi-FI" dirty="0" err="1"/>
              <a:t>Trapp</a:t>
            </a:r>
            <a:r>
              <a:rPr lang="fi-FI" dirty="0"/>
              <a:t>.). Julie </a:t>
            </a:r>
            <a:r>
              <a:rPr lang="fi-FI" dirty="0" err="1"/>
              <a:t>Andrewsia</a:t>
            </a:r>
            <a:r>
              <a:rPr lang="fi-FI" dirty="0"/>
              <a:t> on analysoitu myös epätavallisena, ”epäeroottisena” naistähtenä. Broadwaylla </a:t>
            </a:r>
            <a:r>
              <a:rPr lang="fi-FI" dirty="0" err="1"/>
              <a:t>Eliza</a:t>
            </a:r>
            <a:r>
              <a:rPr lang="fi-FI" dirty="0"/>
              <a:t> </a:t>
            </a:r>
            <a:r>
              <a:rPr lang="fi-FI" dirty="0" err="1"/>
              <a:t>Doolittlena</a:t>
            </a:r>
            <a:r>
              <a:rPr lang="fi-FI" dirty="0"/>
              <a:t> loistanut </a:t>
            </a:r>
            <a:r>
              <a:rPr lang="fi-FI" dirty="0" err="1"/>
              <a:t>Andrews</a:t>
            </a:r>
            <a:r>
              <a:rPr lang="fi-FI" dirty="0"/>
              <a:t> joutui pettymään, kun Audrey Hepburn valittiin My </a:t>
            </a:r>
            <a:r>
              <a:rPr lang="fi-FI" dirty="0" err="1"/>
              <a:t>Fair</a:t>
            </a:r>
            <a:r>
              <a:rPr lang="fi-FI" dirty="0"/>
              <a:t> Ladyn esittäjäksi Hollywoodissa.</a:t>
            </a:r>
          </a:p>
          <a:p>
            <a:endParaRPr lang="fi-FI" dirty="0"/>
          </a:p>
        </p:txBody>
      </p:sp>
    </p:spTree>
    <p:extLst>
      <p:ext uri="{BB962C8B-B14F-4D97-AF65-F5344CB8AC3E}">
        <p14:creationId xmlns:p14="http://schemas.microsoft.com/office/powerpoint/2010/main" val="26729656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a:t>Mary </a:t>
            </a:r>
            <a:r>
              <a:rPr lang="fi-FI" b="1" dirty="0" err="1"/>
              <a:t>Poppins</a:t>
            </a:r>
            <a:r>
              <a:rPr lang="fi-FI" dirty="0"/>
              <a:t> </a:t>
            </a:r>
          </a:p>
        </p:txBody>
      </p:sp>
      <p:sp>
        <p:nvSpPr>
          <p:cNvPr id="3" name="Sisällön paikkamerkki 2"/>
          <p:cNvSpPr>
            <a:spLocks noGrp="1"/>
          </p:cNvSpPr>
          <p:nvPr>
            <p:ph idx="1"/>
          </p:nvPr>
        </p:nvSpPr>
        <p:spPr/>
        <p:txBody>
          <a:bodyPr>
            <a:normAutofit fontScale="92500" lnSpcReduction="10000"/>
          </a:bodyPr>
          <a:lstStyle/>
          <a:p>
            <a:r>
              <a:rPr lang="fi-FI" dirty="0"/>
              <a:t>elokuvamusikaali 1964, (musikaali 2004)</a:t>
            </a:r>
          </a:p>
          <a:p>
            <a:r>
              <a:rPr lang="fi-FI" dirty="0"/>
              <a:t>Musiikki: Richard &amp; Robert </a:t>
            </a:r>
            <a:r>
              <a:rPr lang="fi-FI" dirty="0" err="1"/>
              <a:t>Sherman</a:t>
            </a:r>
            <a:endParaRPr lang="fi-FI" dirty="0"/>
          </a:p>
          <a:p>
            <a:r>
              <a:rPr lang="fi-FI" dirty="0"/>
              <a:t>Libretto: Bill </a:t>
            </a:r>
            <a:r>
              <a:rPr lang="fi-FI" dirty="0" err="1"/>
              <a:t>Walsh</a:t>
            </a:r>
            <a:r>
              <a:rPr lang="fi-FI" dirty="0"/>
              <a:t> ja Don </a:t>
            </a:r>
            <a:r>
              <a:rPr lang="fi-FI" dirty="0" err="1"/>
              <a:t>DaGradi</a:t>
            </a:r>
            <a:endParaRPr lang="fi-FI" dirty="0"/>
          </a:p>
          <a:p>
            <a:pPr marL="0" indent="0">
              <a:buNone/>
            </a:pPr>
            <a:r>
              <a:rPr lang="fi-FI" dirty="0"/>
              <a:t>-perustuen P.L. </a:t>
            </a:r>
            <a:r>
              <a:rPr lang="fi-FI" dirty="0" err="1"/>
              <a:t>Traversin</a:t>
            </a:r>
            <a:r>
              <a:rPr lang="fi-FI" dirty="0"/>
              <a:t> lastenkirjoihin</a:t>
            </a:r>
          </a:p>
          <a:p>
            <a:r>
              <a:rPr lang="fi-FI" dirty="0"/>
              <a:t>Tuottaja: Walt Disney</a:t>
            </a:r>
          </a:p>
          <a:p>
            <a:r>
              <a:rPr lang="fi-FI" dirty="0"/>
              <a:t>Pääosien esittäjät: Julie </a:t>
            </a:r>
            <a:r>
              <a:rPr lang="fi-FI" dirty="0" err="1"/>
              <a:t>Andrews</a:t>
            </a:r>
            <a:r>
              <a:rPr lang="fi-FI" dirty="0"/>
              <a:t>, Dick van </a:t>
            </a:r>
            <a:r>
              <a:rPr lang="fi-FI" dirty="0" err="1"/>
              <a:t>Dyke</a:t>
            </a:r>
            <a:endParaRPr lang="fi-FI" dirty="0"/>
          </a:p>
          <a:p>
            <a:r>
              <a:rPr lang="fi-FI" dirty="0"/>
              <a:t>Juoni: 1900-l alun lontoolaislapset saavat erikoisen taikovan lastenhoitajan, Maija </a:t>
            </a:r>
            <a:r>
              <a:rPr lang="fi-FI" dirty="0" err="1"/>
              <a:t>Poppasen</a:t>
            </a:r>
            <a:endParaRPr lang="fi-FI" dirty="0"/>
          </a:p>
          <a:p>
            <a:r>
              <a:rPr lang="fi-FI" dirty="0"/>
              <a:t>Laulut: ”A </a:t>
            </a:r>
            <a:r>
              <a:rPr lang="fi-FI" dirty="0" err="1"/>
              <a:t>Spoonful</a:t>
            </a:r>
            <a:r>
              <a:rPr lang="fi-FI" dirty="0"/>
              <a:t> of Sugar”,  ”</a:t>
            </a:r>
            <a:r>
              <a:rPr lang="fi-FI" b="1" dirty="0" err="1"/>
              <a:t>Chim</a:t>
            </a:r>
            <a:r>
              <a:rPr lang="fi-FI" b="1" dirty="0"/>
              <a:t> </a:t>
            </a:r>
            <a:r>
              <a:rPr lang="fi-FI" b="1" dirty="0" err="1"/>
              <a:t>chim</a:t>
            </a:r>
            <a:r>
              <a:rPr lang="fi-FI" b="1" dirty="0"/>
              <a:t> </a:t>
            </a:r>
            <a:r>
              <a:rPr lang="fi-FI" b="1" dirty="0" err="1"/>
              <a:t>cher-ee</a:t>
            </a:r>
            <a:r>
              <a:rPr lang="fi-FI" dirty="0"/>
              <a:t>”, ”</a:t>
            </a:r>
            <a:r>
              <a:rPr lang="fi-FI" dirty="0" err="1"/>
              <a:t>Feed</a:t>
            </a:r>
            <a:r>
              <a:rPr lang="fi-FI" dirty="0"/>
              <a:t> the </a:t>
            </a:r>
            <a:r>
              <a:rPr lang="fi-FI" dirty="0" err="1"/>
              <a:t>Birds</a:t>
            </a:r>
            <a:r>
              <a:rPr lang="fi-FI" dirty="0"/>
              <a:t>”, ”</a:t>
            </a:r>
            <a:r>
              <a:rPr lang="fi-FI" dirty="0" err="1"/>
              <a:t>Supercalifragilisticexpialidocious</a:t>
            </a:r>
            <a:r>
              <a:rPr lang="fi-FI" dirty="0"/>
              <a:t>” </a:t>
            </a:r>
          </a:p>
          <a:p>
            <a:endParaRPr lang="fi-FI" dirty="0"/>
          </a:p>
        </p:txBody>
      </p:sp>
      <p:pic>
        <p:nvPicPr>
          <p:cNvPr id="5" name="Kuva 4"/>
          <p:cNvPicPr>
            <a:picLocks noChangeAspect="1"/>
          </p:cNvPicPr>
          <p:nvPr/>
        </p:nvPicPr>
        <p:blipFill>
          <a:blip r:embed="rId3"/>
          <a:stretch>
            <a:fillRect/>
          </a:stretch>
        </p:blipFill>
        <p:spPr>
          <a:xfrm>
            <a:off x="8115300" y="0"/>
            <a:ext cx="2552700" cy="3187700"/>
          </a:xfrm>
          <a:prstGeom prst="rect">
            <a:avLst/>
          </a:prstGeom>
        </p:spPr>
      </p:pic>
      <p:sp>
        <p:nvSpPr>
          <p:cNvPr id="4" name="Toimintopainike: Filmi 3">
            <a:hlinkClick r:id="rId4" highlightClick="1"/>
            <a:extLst>
              <a:ext uri="{FF2B5EF4-FFF2-40B4-BE49-F238E27FC236}">
                <a16:creationId xmlns:a16="http://schemas.microsoft.com/office/drawing/2014/main" id="{2B539C4C-447B-A141-8920-1CD62B30168D}"/>
              </a:ext>
            </a:extLst>
          </p:cNvPr>
          <p:cNvSpPr/>
          <p:nvPr/>
        </p:nvSpPr>
        <p:spPr>
          <a:xfrm>
            <a:off x="7072884" y="5790692"/>
            <a:ext cx="1042416" cy="104241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180667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err="1"/>
              <a:t>Thoroughly</a:t>
            </a:r>
            <a:r>
              <a:rPr lang="fi-FI" b="1" dirty="0"/>
              <a:t> </a:t>
            </a:r>
            <a:r>
              <a:rPr lang="fi-FI" b="1" dirty="0" err="1"/>
              <a:t>Modern</a:t>
            </a:r>
            <a:br>
              <a:rPr lang="fi-FI" b="1" dirty="0"/>
            </a:br>
            <a:r>
              <a:rPr lang="fi-FI" b="1" dirty="0"/>
              <a:t> </a:t>
            </a:r>
            <a:r>
              <a:rPr lang="fi-FI" b="1" dirty="0" err="1"/>
              <a:t>Millie</a:t>
            </a:r>
            <a:r>
              <a:rPr lang="fi-FI" dirty="0"/>
              <a:t> </a:t>
            </a:r>
          </a:p>
        </p:txBody>
      </p:sp>
      <p:sp>
        <p:nvSpPr>
          <p:cNvPr id="3" name="Sisällön paikkamerkki 2"/>
          <p:cNvSpPr>
            <a:spLocks noGrp="1"/>
          </p:cNvSpPr>
          <p:nvPr>
            <p:ph idx="1"/>
          </p:nvPr>
        </p:nvSpPr>
        <p:spPr/>
        <p:txBody>
          <a:bodyPr>
            <a:normAutofit/>
          </a:bodyPr>
          <a:lstStyle/>
          <a:p>
            <a:r>
              <a:rPr lang="fi-FI" dirty="0"/>
              <a:t>1967 elokuvamusikaali, 2002 musikaali</a:t>
            </a:r>
          </a:p>
          <a:p>
            <a:r>
              <a:rPr lang="fi-FI" dirty="0"/>
              <a:t>Musiikki eri lähteistä, Van </a:t>
            </a:r>
            <a:r>
              <a:rPr lang="fi-FI" dirty="0" err="1"/>
              <a:t>Heusen/Cahn</a:t>
            </a:r>
            <a:endParaRPr lang="fi-FI" dirty="0"/>
          </a:p>
          <a:p>
            <a:r>
              <a:rPr lang="fi-FI" dirty="0"/>
              <a:t>Ohjaus George Roy Hill</a:t>
            </a:r>
          </a:p>
          <a:p>
            <a:r>
              <a:rPr lang="fi-FI" dirty="0"/>
              <a:t>Käsikirjoitus: Richard Morris</a:t>
            </a:r>
          </a:p>
          <a:p>
            <a:r>
              <a:rPr lang="fi-FI" dirty="0"/>
              <a:t>Pääosissa: Julie </a:t>
            </a:r>
            <a:r>
              <a:rPr lang="fi-FI" dirty="0" err="1"/>
              <a:t>Andrews</a:t>
            </a:r>
            <a:r>
              <a:rPr lang="fi-FI" dirty="0"/>
              <a:t>, James Fox, Mary </a:t>
            </a:r>
            <a:r>
              <a:rPr lang="fi-FI" dirty="0" err="1"/>
              <a:t>Tyler</a:t>
            </a:r>
            <a:r>
              <a:rPr lang="fi-FI" dirty="0"/>
              <a:t> Moore, </a:t>
            </a:r>
            <a:r>
              <a:rPr lang="fi-FI" dirty="0" err="1"/>
              <a:t>Carol</a:t>
            </a:r>
            <a:r>
              <a:rPr lang="fi-FI" dirty="0"/>
              <a:t> </a:t>
            </a:r>
            <a:r>
              <a:rPr lang="fi-FI" dirty="0" err="1"/>
              <a:t>Channing</a:t>
            </a:r>
            <a:endParaRPr lang="fi-FI" dirty="0"/>
          </a:p>
          <a:p>
            <a:r>
              <a:rPr lang="fi-FI" dirty="0"/>
              <a:t>Juoni: Nuori naiivi </a:t>
            </a:r>
            <a:r>
              <a:rPr lang="fi-FI" dirty="0" err="1"/>
              <a:t>Millie</a:t>
            </a:r>
            <a:r>
              <a:rPr lang="fi-FI" dirty="0"/>
              <a:t> tulee 20-luvun suurkaupunkiin päämääränään päästä varakkaaseen avioon. </a:t>
            </a:r>
          </a:p>
          <a:p>
            <a:r>
              <a:rPr lang="fi-FI" dirty="0"/>
              <a:t>Laulut: nimikappale, ”</a:t>
            </a:r>
            <a:r>
              <a:rPr lang="fi-FI" dirty="0" err="1"/>
              <a:t>Tapioca</a:t>
            </a:r>
            <a:r>
              <a:rPr lang="fi-FI" dirty="0"/>
              <a:t>”, ”Jazz Baby” (</a:t>
            </a:r>
            <a:r>
              <a:rPr lang="fi-FI" dirty="0" err="1"/>
              <a:t>Carol</a:t>
            </a:r>
            <a:r>
              <a:rPr lang="fi-FI" dirty="0"/>
              <a:t> </a:t>
            </a:r>
            <a:r>
              <a:rPr lang="fi-FI" dirty="0" err="1"/>
              <a:t>Channing</a:t>
            </a:r>
            <a:r>
              <a:rPr lang="fi-FI" dirty="0"/>
              <a:t>), ”Jimmy”</a:t>
            </a:r>
          </a:p>
          <a:p>
            <a:endParaRPr lang="fi-FI" dirty="0"/>
          </a:p>
        </p:txBody>
      </p:sp>
      <p:pic>
        <p:nvPicPr>
          <p:cNvPr id="4" name="Kuva 3"/>
          <p:cNvPicPr>
            <a:picLocks noChangeAspect="1"/>
          </p:cNvPicPr>
          <p:nvPr/>
        </p:nvPicPr>
        <p:blipFill>
          <a:blip r:embed="rId3"/>
          <a:stretch>
            <a:fillRect/>
          </a:stretch>
        </p:blipFill>
        <p:spPr>
          <a:xfrm>
            <a:off x="8897136" y="502599"/>
            <a:ext cx="1770864" cy="2608000"/>
          </a:xfrm>
          <a:prstGeom prst="rect">
            <a:avLst/>
          </a:prstGeom>
        </p:spPr>
      </p:pic>
      <p:sp>
        <p:nvSpPr>
          <p:cNvPr id="5" name="Toimintopainike: Filmi 4">
            <a:hlinkClick r:id="rId4" highlightClick="1"/>
            <a:extLst>
              <a:ext uri="{FF2B5EF4-FFF2-40B4-BE49-F238E27FC236}">
                <a16:creationId xmlns:a16="http://schemas.microsoft.com/office/drawing/2014/main" id="{5577CC3B-52FA-FC49-910D-F9319B71134E}"/>
              </a:ext>
            </a:extLst>
          </p:cNvPr>
          <p:cNvSpPr/>
          <p:nvPr/>
        </p:nvSpPr>
        <p:spPr>
          <a:xfrm>
            <a:off x="10668000" y="4430110"/>
            <a:ext cx="1042416" cy="104241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3560139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Stephen </a:t>
            </a:r>
            <a:r>
              <a:rPr lang="fi-FI" dirty="0" err="1"/>
              <a:t>Sondheim</a:t>
            </a:r>
            <a:endParaRPr lang="fi-FI" dirty="0"/>
          </a:p>
        </p:txBody>
      </p:sp>
      <p:sp>
        <p:nvSpPr>
          <p:cNvPr id="3" name="Sisällön paikkamerkki 2"/>
          <p:cNvSpPr>
            <a:spLocks noGrp="1"/>
          </p:cNvSpPr>
          <p:nvPr>
            <p:ph idx="1"/>
          </p:nvPr>
        </p:nvSpPr>
        <p:spPr/>
        <p:txBody>
          <a:bodyPr>
            <a:normAutofit/>
          </a:bodyPr>
          <a:lstStyle/>
          <a:p>
            <a:r>
              <a:rPr lang="fi-FI" dirty="0"/>
              <a:t>Synt. 1930 New Yorkissa</a:t>
            </a:r>
          </a:p>
          <a:p>
            <a:r>
              <a:rPr lang="fi-FI" dirty="0"/>
              <a:t>Oscar </a:t>
            </a:r>
            <a:r>
              <a:rPr lang="fi-FI" dirty="0" err="1"/>
              <a:t>Hammerstein</a:t>
            </a:r>
            <a:r>
              <a:rPr lang="fi-FI" dirty="0"/>
              <a:t> ”oppi-isä” laulutekstien kirjoittamisessa, ensimmäinen musikaalikokeilu jo koulussa</a:t>
            </a:r>
          </a:p>
          <a:p>
            <a:r>
              <a:rPr lang="fi-FI" dirty="0"/>
              <a:t>Sävellysopintoja </a:t>
            </a:r>
            <a:r>
              <a:rPr lang="fi-FI" dirty="0" err="1"/>
              <a:t>Milton</a:t>
            </a:r>
            <a:r>
              <a:rPr lang="fi-FI" dirty="0"/>
              <a:t> </a:t>
            </a:r>
            <a:r>
              <a:rPr lang="fi-FI" dirty="0" err="1"/>
              <a:t>Babbittin</a:t>
            </a:r>
            <a:r>
              <a:rPr lang="fi-FI" dirty="0"/>
              <a:t> johdolla</a:t>
            </a:r>
          </a:p>
          <a:p>
            <a:r>
              <a:rPr lang="fi-FI" dirty="0"/>
              <a:t>Käsikirjoittajana tv-sarjaan,  v. 1954 ensimmäinen oma musikaali </a:t>
            </a:r>
            <a:r>
              <a:rPr lang="fi-FI" dirty="0" err="1"/>
              <a:t>Saturday</a:t>
            </a:r>
            <a:r>
              <a:rPr lang="fi-FI" dirty="0"/>
              <a:t> </a:t>
            </a:r>
            <a:r>
              <a:rPr lang="fi-FI" dirty="0" err="1"/>
              <a:t>Night</a:t>
            </a:r>
            <a:endParaRPr lang="fi-FI" dirty="0"/>
          </a:p>
          <a:p>
            <a:r>
              <a:rPr lang="fi-FI" dirty="0"/>
              <a:t>Yhteistyö Leonard Bernsteinin kanssa, West Side </a:t>
            </a:r>
            <a:r>
              <a:rPr lang="fi-FI" dirty="0" err="1"/>
              <a:t>Story</a:t>
            </a:r>
            <a:r>
              <a:rPr lang="fi-FI" dirty="0"/>
              <a:t> 1957 teki </a:t>
            </a:r>
            <a:r>
              <a:rPr lang="fi-FI" dirty="0" err="1"/>
              <a:t>Sondheimista</a:t>
            </a:r>
            <a:r>
              <a:rPr lang="fi-FI" dirty="0"/>
              <a:t> kuuluisan</a:t>
            </a:r>
          </a:p>
        </p:txBody>
      </p:sp>
    </p:spTree>
    <p:extLst>
      <p:ext uri="{BB962C8B-B14F-4D97-AF65-F5344CB8AC3E}">
        <p14:creationId xmlns:p14="http://schemas.microsoft.com/office/powerpoint/2010/main" val="3191812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a:t>Jerome</a:t>
            </a:r>
            <a:r>
              <a:rPr lang="fi-FI" dirty="0"/>
              <a:t> </a:t>
            </a:r>
            <a:r>
              <a:rPr lang="fi-FI" dirty="0" err="1"/>
              <a:t>Kern</a:t>
            </a:r>
            <a:r>
              <a:rPr lang="fi-FI" dirty="0"/>
              <a:t> 1885-1945</a:t>
            </a:r>
          </a:p>
        </p:txBody>
      </p:sp>
      <p:sp>
        <p:nvSpPr>
          <p:cNvPr id="3" name="Sisällön paikkamerkki 2"/>
          <p:cNvSpPr>
            <a:spLocks noGrp="1"/>
          </p:cNvSpPr>
          <p:nvPr>
            <p:ph idx="1"/>
          </p:nvPr>
        </p:nvSpPr>
        <p:spPr/>
        <p:txBody>
          <a:bodyPr>
            <a:normAutofit/>
          </a:bodyPr>
          <a:lstStyle/>
          <a:p>
            <a:r>
              <a:rPr lang="fi-FI" dirty="0"/>
              <a:t>Yli 700 laulua Broadwaylla ja Hollywoodissa</a:t>
            </a:r>
          </a:p>
          <a:p>
            <a:r>
              <a:rPr lang="fi-FI" dirty="0"/>
              <a:t>Yli 100 musikaalia tai teatteriteosta</a:t>
            </a:r>
          </a:p>
          <a:p>
            <a:r>
              <a:rPr lang="fi-FI" dirty="0"/>
              <a:t> vs. alussa </a:t>
            </a:r>
            <a:r>
              <a:rPr lang="fi-FI" dirty="0" err="1"/>
              <a:t>Tin-Pan</a:t>
            </a:r>
            <a:r>
              <a:rPr lang="fi-FI" dirty="0"/>
              <a:t> </a:t>
            </a:r>
            <a:r>
              <a:rPr lang="fi-FI" dirty="0" err="1"/>
              <a:t>Alleyn</a:t>
            </a:r>
            <a:r>
              <a:rPr lang="fi-FI" dirty="0"/>
              <a:t> laulusäveltäjä</a:t>
            </a:r>
          </a:p>
          <a:p>
            <a:r>
              <a:rPr lang="fi-FI" dirty="0"/>
              <a:t>Lontoossa ja New Yorkissa teatterisäveltäjänä ja pianistina 1900-l. alkuvuosikymmeninä</a:t>
            </a:r>
          </a:p>
          <a:p>
            <a:r>
              <a:rPr lang="fi-FI" dirty="0"/>
              <a:t>Yhdisti teatterilaulun ja jazzin (Foxtrot) v. 1914</a:t>
            </a:r>
          </a:p>
          <a:p>
            <a:r>
              <a:rPr lang="fi-FI" dirty="0"/>
              <a:t>Show Boat eli Teatterilaiva suurin menestys, monia ikivihreitä lauluja: ”</a:t>
            </a:r>
            <a:r>
              <a:rPr lang="fi-FI" dirty="0" err="1"/>
              <a:t>All</a:t>
            </a:r>
            <a:r>
              <a:rPr lang="fi-FI" dirty="0"/>
              <a:t> the </a:t>
            </a:r>
            <a:r>
              <a:rPr lang="fi-FI" dirty="0" err="1"/>
              <a:t>Things</a:t>
            </a:r>
            <a:r>
              <a:rPr lang="fi-FI" dirty="0"/>
              <a:t> </a:t>
            </a:r>
            <a:r>
              <a:rPr lang="fi-FI" dirty="0" err="1"/>
              <a:t>you</a:t>
            </a:r>
            <a:r>
              <a:rPr lang="fi-FI" dirty="0"/>
              <a:t> </a:t>
            </a:r>
            <a:r>
              <a:rPr lang="fi-FI" dirty="0" err="1"/>
              <a:t>are</a:t>
            </a:r>
            <a:r>
              <a:rPr lang="fi-FI" dirty="0"/>
              <a:t>”, ”</a:t>
            </a:r>
            <a:r>
              <a:rPr lang="fi-FI" dirty="0" err="1"/>
              <a:t>Smoke</a:t>
            </a:r>
            <a:r>
              <a:rPr lang="fi-FI" dirty="0"/>
              <a:t> </a:t>
            </a:r>
            <a:r>
              <a:rPr lang="fi-FI" dirty="0" err="1"/>
              <a:t>gets</a:t>
            </a:r>
            <a:r>
              <a:rPr lang="fi-FI" dirty="0"/>
              <a:t> in </a:t>
            </a:r>
            <a:r>
              <a:rPr lang="fi-FI" dirty="0" err="1"/>
              <a:t>your</a:t>
            </a:r>
            <a:r>
              <a:rPr lang="fi-FI" dirty="0"/>
              <a:t> </a:t>
            </a:r>
            <a:r>
              <a:rPr lang="fi-FI" dirty="0" err="1"/>
              <a:t>eyes</a:t>
            </a:r>
            <a:r>
              <a:rPr lang="fi-FI" dirty="0"/>
              <a:t>”</a:t>
            </a:r>
          </a:p>
          <a:p>
            <a:r>
              <a:rPr lang="fi-FI" dirty="0"/>
              <a:t>1930-luvulla Hollywoodin elokuvamusikaalisäveltäjäksi </a:t>
            </a:r>
          </a:p>
        </p:txBody>
      </p:sp>
      <p:pic>
        <p:nvPicPr>
          <p:cNvPr id="4" name="Kuva 3"/>
          <p:cNvPicPr>
            <a:picLocks noChangeAspect="1"/>
          </p:cNvPicPr>
          <p:nvPr/>
        </p:nvPicPr>
        <p:blipFill>
          <a:blip r:embed="rId3"/>
          <a:stretch>
            <a:fillRect/>
          </a:stretch>
        </p:blipFill>
        <p:spPr>
          <a:xfrm>
            <a:off x="9994022" y="365125"/>
            <a:ext cx="1777565" cy="2225511"/>
          </a:xfrm>
          <a:prstGeom prst="rect">
            <a:avLst/>
          </a:prstGeom>
        </p:spPr>
      </p:pic>
    </p:spTree>
    <p:extLst>
      <p:ext uri="{BB962C8B-B14F-4D97-AF65-F5344CB8AC3E}">
        <p14:creationId xmlns:p14="http://schemas.microsoft.com/office/powerpoint/2010/main" val="14715690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a:t>Sondheimin</a:t>
            </a:r>
            <a:r>
              <a:rPr lang="fi-FI" dirty="0"/>
              <a:t> musikaalit</a:t>
            </a:r>
          </a:p>
        </p:txBody>
      </p:sp>
      <p:sp>
        <p:nvSpPr>
          <p:cNvPr id="3" name="Sisällön paikkamerkki 2"/>
          <p:cNvSpPr>
            <a:spLocks noGrp="1"/>
          </p:cNvSpPr>
          <p:nvPr>
            <p:ph idx="1"/>
          </p:nvPr>
        </p:nvSpPr>
        <p:spPr/>
        <p:txBody>
          <a:bodyPr>
            <a:normAutofit fontScale="92500" lnSpcReduction="20000"/>
          </a:bodyPr>
          <a:lstStyle/>
          <a:p>
            <a:r>
              <a:rPr lang="fi-FI" dirty="0" err="1"/>
              <a:t>Saturday</a:t>
            </a:r>
            <a:r>
              <a:rPr lang="fi-FI" dirty="0"/>
              <a:t> </a:t>
            </a:r>
            <a:r>
              <a:rPr lang="fi-FI" dirty="0" err="1"/>
              <a:t>Night</a:t>
            </a:r>
            <a:r>
              <a:rPr lang="fi-FI" dirty="0"/>
              <a:t> 1954, varhaisteos (</a:t>
            </a:r>
            <a:r>
              <a:rPr lang="fi-FI" dirty="0" err="1"/>
              <a:t>k.e</a:t>
            </a:r>
            <a:r>
              <a:rPr lang="fi-FI" dirty="0"/>
              <a:t>. 2009)</a:t>
            </a:r>
          </a:p>
          <a:p>
            <a:r>
              <a:rPr lang="fi-FI" dirty="0"/>
              <a:t>West side </a:t>
            </a:r>
            <a:r>
              <a:rPr lang="fi-FI" dirty="0" err="1"/>
              <a:t>story</a:t>
            </a:r>
            <a:r>
              <a:rPr lang="fi-FI" dirty="0"/>
              <a:t> 1957, laulutekstit (musiikki Leonard Bernstein)</a:t>
            </a:r>
          </a:p>
          <a:p>
            <a:r>
              <a:rPr lang="fi-FI" dirty="0" err="1"/>
              <a:t>Gypsy</a:t>
            </a:r>
            <a:r>
              <a:rPr lang="fi-FI" dirty="0"/>
              <a:t>, 1959 laulutekstit (musiikki </a:t>
            </a:r>
            <a:r>
              <a:rPr lang="fi-FI" dirty="0" err="1"/>
              <a:t>Jule</a:t>
            </a:r>
            <a:r>
              <a:rPr lang="fi-FI" dirty="0"/>
              <a:t> </a:t>
            </a:r>
            <a:r>
              <a:rPr lang="fi-FI" dirty="0" err="1"/>
              <a:t>Styne</a:t>
            </a:r>
            <a:r>
              <a:rPr lang="fi-FI" dirty="0"/>
              <a:t>)</a:t>
            </a:r>
          </a:p>
          <a:p>
            <a:r>
              <a:rPr lang="fi-FI" b="1" dirty="0"/>
              <a:t>A </a:t>
            </a:r>
            <a:r>
              <a:rPr lang="fi-FI" b="1" dirty="0" err="1"/>
              <a:t>Funny</a:t>
            </a:r>
            <a:r>
              <a:rPr lang="fi-FI" b="1" dirty="0"/>
              <a:t> </a:t>
            </a:r>
            <a:r>
              <a:rPr lang="fi-FI" b="1" dirty="0" err="1"/>
              <a:t>Thing</a:t>
            </a:r>
            <a:r>
              <a:rPr lang="fi-FI" b="1" dirty="0"/>
              <a:t> </a:t>
            </a:r>
            <a:r>
              <a:rPr lang="fi-FI" b="1" dirty="0" err="1"/>
              <a:t>happened</a:t>
            </a:r>
            <a:r>
              <a:rPr lang="fi-FI" b="1" dirty="0"/>
              <a:t> on the </a:t>
            </a:r>
            <a:r>
              <a:rPr lang="fi-FI" b="1" dirty="0" err="1"/>
              <a:t>Way</a:t>
            </a:r>
            <a:r>
              <a:rPr lang="fi-FI" b="1" dirty="0"/>
              <a:t> to the Forum 1962</a:t>
            </a:r>
          </a:p>
          <a:p>
            <a:r>
              <a:rPr lang="fi-FI" dirty="0" err="1"/>
              <a:t>Anyone</a:t>
            </a:r>
            <a:r>
              <a:rPr lang="fi-FI" dirty="0"/>
              <a:t> </a:t>
            </a:r>
            <a:r>
              <a:rPr lang="fi-FI" dirty="0" err="1"/>
              <a:t>can</a:t>
            </a:r>
            <a:r>
              <a:rPr lang="fi-FI" dirty="0"/>
              <a:t> </a:t>
            </a:r>
            <a:r>
              <a:rPr lang="fi-FI" dirty="0" err="1"/>
              <a:t>whistle</a:t>
            </a:r>
            <a:r>
              <a:rPr lang="fi-FI" dirty="0"/>
              <a:t> 1964</a:t>
            </a:r>
          </a:p>
          <a:p>
            <a:r>
              <a:rPr lang="fi-FI" dirty="0" err="1"/>
              <a:t>Do</a:t>
            </a:r>
            <a:r>
              <a:rPr lang="fi-FI" dirty="0"/>
              <a:t> I </a:t>
            </a:r>
            <a:r>
              <a:rPr lang="fi-FI" dirty="0" err="1"/>
              <a:t>hear</a:t>
            </a:r>
            <a:r>
              <a:rPr lang="fi-FI" dirty="0"/>
              <a:t> a </a:t>
            </a:r>
            <a:r>
              <a:rPr lang="fi-FI" dirty="0" err="1"/>
              <a:t>Waltz</a:t>
            </a:r>
            <a:r>
              <a:rPr lang="fi-FI" dirty="0"/>
              <a:t>?, laulutekstit (musiikki Richard </a:t>
            </a:r>
            <a:r>
              <a:rPr lang="fi-FI" dirty="0" err="1"/>
              <a:t>Rodgers</a:t>
            </a:r>
            <a:r>
              <a:rPr lang="fi-FI" dirty="0"/>
              <a:t>) 1965</a:t>
            </a:r>
          </a:p>
          <a:p>
            <a:r>
              <a:rPr lang="fi-FI" b="1" dirty="0"/>
              <a:t>Company 1970</a:t>
            </a:r>
          </a:p>
          <a:p>
            <a:r>
              <a:rPr lang="fi-FI" b="1" dirty="0" err="1"/>
              <a:t>Follies</a:t>
            </a:r>
            <a:r>
              <a:rPr lang="fi-FI" b="1" dirty="0"/>
              <a:t> 1971</a:t>
            </a:r>
          </a:p>
          <a:p>
            <a:r>
              <a:rPr lang="fi-FI" b="1" dirty="0"/>
              <a:t>A Little </a:t>
            </a:r>
            <a:r>
              <a:rPr lang="fi-FI" b="1" dirty="0" err="1"/>
              <a:t>Night</a:t>
            </a:r>
            <a:r>
              <a:rPr lang="fi-FI" b="1" dirty="0"/>
              <a:t> Music 1973</a:t>
            </a:r>
          </a:p>
          <a:p>
            <a:r>
              <a:rPr lang="fi-FI" dirty="0"/>
              <a:t>The </a:t>
            </a:r>
            <a:r>
              <a:rPr lang="fi-FI" dirty="0" err="1"/>
              <a:t>Frogs</a:t>
            </a:r>
            <a:r>
              <a:rPr lang="fi-FI" dirty="0"/>
              <a:t> 1974</a:t>
            </a:r>
          </a:p>
        </p:txBody>
      </p:sp>
    </p:spTree>
    <p:extLst>
      <p:ext uri="{BB962C8B-B14F-4D97-AF65-F5344CB8AC3E}">
        <p14:creationId xmlns:p14="http://schemas.microsoft.com/office/powerpoint/2010/main" val="9373116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a:t>Sondheimin</a:t>
            </a:r>
            <a:r>
              <a:rPr lang="fi-FI" dirty="0"/>
              <a:t> musikaalit</a:t>
            </a:r>
          </a:p>
        </p:txBody>
      </p:sp>
      <p:sp>
        <p:nvSpPr>
          <p:cNvPr id="3" name="Sisällön paikkamerkki 2"/>
          <p:cNvSpPr>
            <a:spLocks noGrp="1"/>
          </p:cNvSpPr>
          <p:nvPr>
            <p:ph idx="1"/>
          </p:nvPr>
        </p:nvSpPr>
        <p:spPr/>
        <p:txBody>
          <a:bodyPr>
            <a:normAutofit fontScale="92500"/>
          </a:bodyPr>
          <a:lstStyle/>
          <a:p>
            <a:r>
              <a:rPr lang="fi-FI" dirty="0"/>
              <a:t>Pacific </a:t>
            </a:r>
            <a:r>
              <a:rPr lang="fi-FI" dirty="0" err="1"/>
              <a:t>Overtures</a:t>
            </a:r>
            <a:r>
              <a:rPr lang="fi-FI" dirty="0"/>
              <a:t> 1976</a:t>
            </a:r>
          </a:p>
          <a:p>
            <a:r>
              <a:rPr lang="fi-FI" b="1" dirty="0"/>
              <a:t>Sweeney Todd 1979</a:t>
            </a:r>
          </a:p>
          <a:p>
            <a:r>
              <a:rPr lang="fi-FI" dirty="0" err="1"/>
              <a:t>Merrily</a:t>
            </a:r>
            <a:r>
              <a:rPr lang="fi-FI" dirty="0"/>
              <a:t> </a:t>
            </a:r>
            <a:r>
              <a:rPr lang="fi-FI" dirty="0" err="1"/>
              <a:t>we</a:t>
            </a:r>
            <a:r>
              <a:rPr lang="fi-FI" dirty="0"/>
              <a:t> roll </a:t>
            </a:r>
            <a:r>
              <a:rPr lang="fi-FI" dirty="0" err="1"/>
              <a:t>along</a:t>
            </a:r>
            <a:r>
              <a:rPr lang="fi-FI" dirty="0"/>
              <a:t> 1981</a:t>
            </a:r>
          </a:p>
          <a:p>
            <a:r>
              <a:rPr lang="fi-FI" b="1" dirty="0"/>
              <a:t>A </a:t>
            </a:r>
            <a:r>
              <a:rPr lang="fi-FI" b="1" dirty="0" err="1"/>
              <a:t>Sunday</a:t>
            </a:r>
            <a:r>
              <a:rPr lang="fi-FI" b="1" dirty="0"/>
              <a:t> in the </a:t>
            </a:r>
            <a:r>
              <a:rPr lang="fi-FI" b="1" dirty="0" err="1"/>
              <a:t>Park</a:t>
            </a:r>
            <a:r>
              <a:rPr lang="fi-FI" b="1" dirty="0"/>
              <a:t> with George 1984</a:t>
            </a:r>
          </a:p>
          <a:p>
            <a:r>
              <a:rPr lang="fi-FI" b="1" dirty="0"/>
              <a:t>Into the Woods 1987</a:t>
            </a:r>
          </a:p>
          <a:p>
            <a:r>
              <a:rPr lang="fi-FI" dirty="0" err="1"/>
              <a:t>Assassins</a:t>
            </a:r>
            <a:r>
              <a:rPr lang="fi-FI" dirty="0"/>
              <a:t> 1990 (myös musiikkia elokuviin Dick Tracy ja </a:t>
            </a:r>
            <a:r>
              <a:rPr lang="fi-FI" dirty="0" err="1"/>
              <a:t>Reds</a:t>
            </a:r>
            <a:r>
              <a:rPr lang="fi-FI" dirty="0"/>
              <a:t> v. 1990-91)</a:t>
            </a:r>
          </a:p>
          <a:p>
            <a:r>
              <a:rPr lang="fi-FI" dirty="0"/>
              <a:t>Passion 1994</a:t>
            </a:r>
          </a:p>
          <a:p>
            <a:r>
              <a:rPr lang="fi-FI" dirty="0"/>
              <a:t>Road Show 2008 (alun perin </a:t>
            </a:r>
            <a:r>
              <a:rPr lang="fi-FI" dirty="0" err="1"/>
              <a:t>Bounce</a:t>
            </a:r>
            <a:r>
              <a:rPr lang="fi-FI" dirty="0"/>
              <a:t> 2003)</a:t>
            </a:r>
          </a:p>
          <a:p>
            <a:r>
              <a:rPr lang="fi-FI" dirty="0" err="1"/>
              <a:t>Sondheim</a:t>
            </a:r>
            <a:r>
              <a:rPr lang="fi-FI" dirty="0"/>
              <a:t> on </a:t>
            </a:r>
            <a:r>
              <a:rPr lang="fi-FI" dirty="0" err="1"/>
              <a:t>Sondheim</a:t>
            </a:r>
            <a:r>
              <a:rPr lang="fi-FI" dirty="0"/>
              <a:t> 2010</a:t>
            </a:r>
          </a:p>
          <a:p>
            <a:endParaRPr lang="fi-FI" dirty="0"/>
          </a:p>
        </p:txBody>
      </p:sp>
    </p:spTree>
    <p:extLst>
      <p:ext uri="{BB962C8B-B14F-4D97-AF65-F5344CB8AC3E}">
        <p14:creationId xmlns:p14="http://schemas.microsoft.com/office/powerpoint/2010/main" val="19630647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a:t>Sondheimin</a:t>
            </a:r>
            <a:r>
              <a:rPr lang="fi-FI" dirty="0"/>
              <a:t> merkitys</a:t>
            </a:r>
          </a:p>
        </p:txBody>
      </p:sp>
      <p:sp>
        <p:nvSpPr>
          <p:cNvPr id="3" name="Sisällön paikkamerkki 2"/>
          <p:cNvSpPr>
            <a:spLocks noGrp="1"/>
          </p:cNvSpPr>
          <p:nvPr>
            <p:ph idx="1"/>
          </p:nvPr>
        </p:nvSpPr>
        <p:spPr/>
        <p:txBody>
          <a:bodyPr>
            <a:normAutofit/>
          </a:bodyPr>
          <a:lstStyle/>
          <a:p>
            <a:r>
              <a:rPr lang="fi-FI" dirty="0"/>
              <a:t>Broadwayn musikaaliperinteen uudistaja ja jatkaja, yli 50 vuoden ura</a:t>
            </a:r>
          </a:p>
          <a:p>
            <a:r>
              <a:rPr lang="fi-FI" dirty="0" err="1"/>
              <a:t>Sondheimin</a:t>
            </a:r>
            <a:r>
              <a:rPr lang="fi-FI" dirty="0"/>
              <a:t> lauluissa tekstillä ja musiikilla yhtä suuri osuus</a:t>
            </a:r>
          </a:p>
          <a:p>
            <a:r>
              <a:rPr lang="fi-FI" dirty="0"/>
              <a:t>70-luvulla suurimmat menestykset, klassisesti koulutettu säveltäjä, välttää pop-musiikin käyttöä ja kaupallisuutta</a:t>
            </a:r>
          </a:p>
          <a:p>
            <a:r>
              <a:rPr lang="fi-FI" dirty="0"/>
              <a:t>Vaikutus musikaalien kehitykseen erittäin merkittävä</a:t>
            </a:r>
          </a:p>
          <a:p>
            <a:r>
              <a:rPr lang="fi-FI" dirty="0"/>
              <a:t>Maine ja teokset kasvavan kiinnostuksen kohteena kaikkialla maailmassa, esityksiä teattereissa ja oopperataloissa</a:t>
            </a:r>
          </a:p>
          <a:p>
            <a:r>
              <a:rPr lang="fi-FI" dirty="0"/>
              <a:t>2010 </a:t>
            </a:r>
            <a:r>
              <a:rPr lang="fi-FI" dirty="0" err="1"/>
              <a:t>Finishing</a:t>
            </a:r>
            <a:r>
              <a:rPr lang="fi-FI" dirty="0"/>
              <a:t> the </a:t>
            </a:r>
            <a:r>
              <a:rPr lang="fi-FI" dirty="0" err="1"/>
              <a:t>Hat</a:t>
            </a:r>
            <a:r>
              <a:rPr lang="fi-FI" dirty="0"/>
              <a:t>, 2011 Look, I </a:t>
            </a:r>
            <a:r>
              <a:rPr lang="fi-FI" dirty="0" err="1"/>
              <a:t>finished</a:t>
            </a:r>
            <a:r>
              <a:rPr lang="fi-FI" dirty="0"/>
              <a:t> the </a:t>
            </a:r>
            <a:r>
              <a:rPr lang="fi-FI" dirty="0" err="1"/>
              <a:t>Hat</a:t>
            </a:r>
            <a:endParaRPr lang="fi-FI" dirty="0"/>
          </a:p>
          <a:p>
            <a:pPr marL="0" indent="0">
              <a:buNone/>
            </a:pPr>
            <a:r>
              <a:rPr lang="fi-FI" dirty="0" err="1"/>
              <a:t>-Sondheimin</a:t>
            </a:r>
            <a:r>
              <a:rPr lang="fi-FI" dirty="0"/>
              <a:t> tekstit ym. (myös julkaisemattomia) koottuna</a:t>
            </a:r>
          </a:p>
        </p:txBody>
      </p:sp>
    </p:spTree>
    <p:extLst>
      <p:ext uri="{BB962C8B-B14F-4D97-AF65-F5344CB8AC3E}">
        <p14:creationId xmlns:p14="http://schemas.microsoft.com/office/powerpoint/2010/main" val="32857210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A </a:t>
            </a:r>
            <a:r>
              <a:rPr lang="fi-FI" dirty="0" err="1"/>
              <a:t>Funny</a:t>
            </a:r>
            <a:r>
              <a:rPr lang="fi-FI" dirty="0"/>
              <a:t> </a:t>
            </a:r>
            <a:r>
              <a:rPr lang="fi-FI" dirty="0" err="1"/>
              <a:t>Thing</a:t>
            </a:r>
            <a:r>
              <a:rPr lang="fi-FI" dirty="0"/>
              <a:t> </a:t>
            </a:r>
            <a:r>
              <a:rPr lang="fi-FI" dirty="0" err="1"/>
              <a:t>happened</a:t>
            </a:r>
            <a:r>
              <a:rPr lang="fi-FI" dirty="0"/>
              <a:t> on the </a:t>
            </a:r>
            <a:r>
              <a:rPr lang="fi-FI" dirty="0" err="1"/>
              <a:t>Way</a:t>
            </a:r>
            <a:r>
              <a:rPr lang="fi-FI" dirty="0"/>
              <a:t> to the Forum</a:t>
            </a:r>
          </a:p>
        </p:txBody>
      </p:sp>
      <p:sp>
        <p:nvSpPr>
          <p:cNvPr id="3" name="Sisällön paikkamerkki 2"/>
          <p:cNvSpPr>
            <a:spLocks noGrp="1"/>
          </p:cNvSpPr>
          <p:nvPr>
            <p:ph idx="1"/>
          </p:nvPr>
        </p:nvSpPr>
        <p:spPr/>
        <p:txBody>
          <a:bodyPr>
            <a:normAutofit fontScale="85000" lnSpcReduction="20000"/>
          </a:bodyPr>
          <a:lstStyle/>
          <a:p>
            <a:r>
              <a:rPr lang="fi-FI" dirty="0"/>
              <a:t>Ensi-ilta Broadwaylla 5/1962, 964 esitystä</a:t>
            </a:r>
          </a:p>
          <a:p>
            <a:r>
              <a:rPr lang="fi-FI" dirty="0"/>
              <a:t>Musiikki &amp; tekstit </a:t>
            </a:r>
            <a:r>
              <a:rPr lang="fi-FI" dirty="0" err="1"/>
              <a:t>Sondheim</a:t>
            </a:r>
            <a:endParaRPr lang="fi-FI" dirty="0"/>
          </a:p>
          <a:p>
            <a:r>
              <a:rPr lang="fi-FI" dirty="0"/>
              <a:t>Libretto: Burt </a:t>
            </a:r>
            <a:r>
              <a:rPr lang="fi-FI" dirty="0" err="1"/>
              <a:t>Shevelove</a:t>
            </a:r>
            <a:r>
              <a:rPr lang="fi-FI" dirty="0"/>
              <a:t> &amp; Larry </a:t>
            </a:r>
            <a:r>
              <a:rPr lang="fi-FI" dirty="0" err="1"/>
              <a:t>Gelbart</a:t>
            </a:r>
            <a:r>
              <a:rPr lang="fi-FI" dirty="0"/>
              <a:t>, Antiikin </a:t>
            </a:r>
            <a:r>
              <a:rPr lang="fi-FI" dirty="0" err="1"/>
              <a:t>Plautuksen</a:t>
            </a:r>
            <a:r>
              <a:rPr lang="fi-FI" dirty="0"/>
              <a:t> komedioihin perustuen</a:t>
            </a:r>
          </a:p>
          <a:p>
            <a:r>
              <a:rPr lang="fi-FI" dirty="0"/>
              <a:t>Tuottaja Harold </a:t>
            </a:r>
            <a:r>
              <a:rPr lang="fi-FI" dirty="0" err="1"/>
              <a:t>Prince</a:t>
            </a:r>
            <a:endParaRPr lang="fi-FI" dirty="0"/>
          </a:p>
          <a:p>
            <a:r>
              <a:rPr lang="fi-FI" dirty="0"/>
              <a:t>Pääosissa Zero </a:t>
            </a:r>
            <a:r>
              <a:rPr lang="fi-FI" dirty="0" err="1"/>
              <a:t>Mostel</a:t>
            </a:r>
            <a:r>
              <a:rPr lang="fi-FI" dirty="0"/>
              <a:t>, John </a:t>
            </a:r>
            <a:r>
              <a:rPr lang="fi-FI" dirty="0" err="1"/>
              <a:t>Carradine</a:t>
            </a:r>
            <a:r>
              <a:rPr lang="fi-FI" dirty="0"/>
              <a:t>, Jack </a:t>
            </a:r>
            <a:r>
              <a:rPr lang="fi-FI" dirty="0" err="1"/>
              <a:t>Gilford</a:t>
            </a:r>
            <a:endParaRPr lang="fi-FI" dirty="0"/>
          </a:p>
          <a:p>
            <a:r>
              <a:rPr lang="fi-FI" dirty="0"/>
              <a:t>Elokuvaversio v. 1966 pääosassa Zero </a:t>
            </a:r>
            <a:r>
              <a:rPr lang="fi-FI" dirty="0" err="1"/>
              <a:t>Mostel</a:t>
            </a:r>
            <a:endParaRPr lang="fi-FI" dirty="0"/>
          </a:p>
          <a:p>
            <a:r>
              <a:rPr lang="fi-FI" dirty="0"/>
              <a:t>Juoni: Roomalainen orja </a:t>
            </a:r>
            <a:r>
              <a:rPr lang="fi-FI" dirty="0" err="1"/>
              <a:t>Pseudolus</a:t>
            </a:r>
            <a:r>
              <a:rPr lang="fi-FI" dirty="0"/>
              <a:t> hankkii vapauden älynsä avulla moninaisten sattumusten kautta auttaen nuorta isäntäänsä, vauhdikas farssi</a:t>
            </a:r>
          </a:p>
          <a:p>
            <a:r>
              <a:rPr lang="fi-FI" dirty="0"/>
              <a:t>Lauluja: </a:t>
            </a:r>
            <a:r>
              <a:rPr lang="fi-FI" b="1" dirty="0" err="1"/>
              <a:t>Comedy</a:t>
            </a:r>
            <a:r>
              <a:rPr lang="fi-FI" b="1" dirty="0"/>
              <a:t> </a:t>
            </a:r>
            <a:r>
              <a:rPr lang="fi-FI" b="1" dirty="0" err="1"/>
              <a:t>tonight</a:t>
            </a:r>
            <a:r>
              <a:rPr lang="fi-FI" dirty="0"/>
              <a:t>, </a:t>
            </a:r>
            <a:r>
              <a:rPr lang="fi-FI" b="1" dirty="0" err="1"/>
              <a:t>Free</a:t>
            </a:r>
            <a:r>
              <a:rPr lang="fi-FI" dirty="0"/>
              <a:t>, </a:t>
            </a:r>
            <a:r>
              <a:rPr lang="fi-FI" dirty="0" err="1"/>
              <a:t>Lovely</a:t>
            </a:r>
            <a:r>
              <a:rPr lang="fi-FI" dirty="0"/>
              <a:t>, </a:t>
            </a:r>
            <a:r>
              <a:rPr lang="fi-FI" b="1" dirty="0" err="1"/>
              <a:t>Everybody</a:t>
            </a:r>
            <a:r>
              <a:rPr lang="fi-FI" b="1" dirty="0"/>
              <a:t> </a:t>
            </a:r>
            <a:r>
              <a:rPr lang="fi-FI" b="1" dirty="0" err="1"/>
              <a:t>ought</a:t>
            </a:r>
            <a:r>
              <a:rPr lang="fi-FI" b="1" dirty="0"/>
              <a:t> to </a:t>
            </a:r>
            <a:r>
              <a:rPr lang="fi-FI" b="1" dirty="0" err="1"/>
              <a:t>have</a:t>
            </a:r>
            <a:r>
              <a:rPr lang="fi-FI" b="1" dirty="0"/>
              <a:t> a </a:t>
            </a:r>
            <a:r>
              <a:rPr lang="fi-FI" b="1" dirty="0" err="1"/>
              <a:t>Maid</a:t>
            </a:r>
            <a:r>
              <a:rPr lang="fi-FI" dirty="0"/>
              <a:t>, </a:t>
            </a:r>
            <a:r>
              <a:rPr lang="fi-FI" b="1" dirty="0"/>
              <a:t>Impossible</a:t>
            </a:r>
          </a:p>
          <a:p>
            <a:r>
              <a:rPr lang="fi-FI" dirty="0"/>
              <a:t>”Sattuipa hassusti matkalla teatteriin…” (Vaudeville-koomikoiden aloitus)</a:t>
            </a:r>
          </a:p>
        </p:txBody>
      </p:sp>
      <p:pic>
        <p:nvPicPr>
          <p:cNvPr id="6" name="Kuva 5"/>
          <p:cNvPicPr>
            <a:picLocks noChangeAspect="1"/>
          </p:cNvPicPr>
          <p:nvPr/>
        </p:nvPicPr>
        <p:blipFill>
          <a:blip r:embed="rId3"/>
          <a:stretch>
            <a:fillRect/>
          </a:stretch>
        </p:blipFill>
        <p:spPr>
          <a:xfrm>
            <a:off x="10570648" y="1162761"/>
            <a:ext cx="1328814" cy="1698690"/>
          </a:xfrm>
          <a:prstGeom prst="rect">
            <a:avLst/>
          </a:prstGeom>
        </p:spPr>
      </p:pic>
      <p:sp>
        <p:nvSpPr>
          <p:cNvPr id="4" name="Toimintopainike: Filmi 3">
            <a:hlinkClick r:id="rId4" highlightClick="1"/>
            <a:extLst>
              <a:ext uri="{FF2B5EF4-FFF2-40B4-BE49-F238E27FC236}">
                <a16:creationId xmlns:a16="http://schemas.microsoft.com/office/drawing/2014/main" id="{317C3A1C-4686-BE4D-AB49-D3438E26F556}"/>
              </a:ext>
            </a:extLst>
          </p:cNvPr>
          <p:cNvSpPr/>
          <p:nvPr/>
        </p:nvSpPr>
        <p:spPr>
          <a:xfrm>
            <a:off x="2191407" y="5971667"/>
            <a:ext cx="1042416" cy="104241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oimintopainike: Filmi 4">
            <a:hlinkClick r:id="rId5" highlightClick="1"/>
            <a:extLst>
              <a:ext uri="{FF2B5EF4-FFF2-40B4-BE49-F238E27FC236}">
                <a16:creationId xmlns:a16="http://schemas.microsoft.com/office/drawing/2014/main" id="{E8672F2A-3535-FA44-B81C-DD502E7BB285}"/>
              </a:ext>
            </a:extLst>
          </p:cNvPr>
          <p:cNvSpPr/>
          <p:nvPr/>
        </p:nvSpPr>
        <p:spPr>
          <a:xfrm>
            <a:off x="3783724" y="5971667"/>
            <a:ext cx="1042416" cy="104241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oimintopainike: Filmi 6">
            <a:hlinkClick r:id="rId6" highlightClick="1"/>
            <a:extLst>
              <a:ext uri="{FF2B5EF4-FFF2-40B4-BE49-F238E27FC236}">
                <a16:creationId xmlns:a16="http://schemas.microsoft.com/office/drawing/2014/main" id="{3CB1DF23-0D29-804F-8CF5-92519E1CEF0E}"/>
              </a:ext>
            </a:extLst>
          </p:cNvPr>
          <p:cNvSpPr/>
          <p:nvPr/>
        </p:nvSpPr>
        <p:spPr>
          <a:xfrm>
            <a:off x="5455237" y="5971667"/>
            <a:ext cx="1042416" cy="104241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oimintopainike: Filmi 7">
            <a:hlinkClick r:id="rId7" highlightClick="1"/>
            <a:extLst>
              <a:ext uri="{FF2B5EF4-FFF2-40B4-BE49-F238E27FC236}">
                <a16:creationId xmlns:a16="http://schemas.microsoft.com/office/drawing/2014/main" id="{17A61152-67A9-5641-8500-967F4C56CEF3}"/>
              </a:ext>
            </a:extLst>
          </p:cNvPr>
          <p:cNvSpPr/>
          <p:nvPr/>
        </p:nvSpPr>
        <p:spPr>
          <a:xfrm>
            <a:off x="6999890" y="5971667"/>
            <a:ext cx="1042416" cy="104241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9771778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Company</a:t>
            </a:r>
          </a:p>
        </p:txBody>
      </p:sp>
      <p:sp>
        <p:nvSpPr>
          <p:cNvPr id="3" name="Sisällön paikkamerkki 2"/>
          <p:cNvSpPr>
            <a:spLocks noGrp="1"/>
          </p:cNvSpPr>
          <p:nvPr>
            <p:ph idx="1"/>
          </p:nvPr>
        </p:nvSpPr>
        <p:spPr/>
        <p:txBody>
          <a:bodyPr>
            <a:normAutofit fontScale="92500" lnSpcReduction="10000"/>
          </a:bodyPr>
          <a:lstStyle/>
          <a:p>
            <a:r>
              <a:rPr lang="fi-FI" dirty="0"/>
              <a:t>Ensi-ilta Broadwaylla 4/1970, 706 esitystä</a:t>
            </a:r>
          </a:p>
          <a:p>
            <a:r>
              <a:rPr lang="fi-FI" dirty="0"/>
              <a:t>Musiikki &amp; tekstit: </a:t>
            </a:r>
            <a:r>
              <a:rPr lang="fi-FI" dirty="0" err="1"/>
              <a:t>Sondheim</a:t>
            </a:r>
            <a:endParaRPr lang="fi-FI" dirty="0"/>
          </a:p>
          <a:p>
            <a:r>
              <a:rPr lang="fi-FI" dirty="0"/>
              <a:t>Libretto: George </a:t>
            </a:r>
            <a:r>
              <a:rPr lang="fi-FI" dirty="0" err="1"/>
              <a:t>Furth</a:t>
            </a:r>
            <a:endParaRPr lang="fi-FI" dirty="0"/>
          </a:p>
          <a:p>
            <a:r>
              <a:rPr lang="fi-FI" dirty="0"/>
              <a:t>Tuottaja-ohjaaja: Harold </a:t>
            </a:r>
            <a:r>
              <a:rPr lang="fi-FI" dirty="0" err="1"/>
              <a:t>Prince</a:t>
            </a:r>
            <a:endParaRPr lang="fi-FI" dirty="0"/>
          </a:p>
          <a:p>
            <a:r>
              <a:rPr lang="fi-FI" dirty="0"/>
              <a:t>Koreografi: Michael Bennett</a:t>
            </a:r>
          </a:p>
          <a:p>
            <a:r>
              <a:rPr lang="fi-FI" dirty="0"/>
              <a:t>Lauluja: </a:t>
            </a:r>
            <a:r>
              <a:rPr lang="fi-FI" b="1" dirty="0"/>
              <a:t>Company</a:t>
            </a:r>
            <a:r>
              <a:rPr lang="fi-FI" dirty="0"/>
              <a:t>, The Little </a:t>
            </a:r>
            <a:r>
              <a:rPr lang="fi-FI" dirty="0" err="1"/>
              <a:t>Things</a:t>
            </a:r>
            <a:r>
              <a:rPr lang="fi-FI" dirty="0"/>
              <a:t>, </a:t>
            </a:r>
            <a:r>
              <a:rPr lang="fi-FI" b="1" dirty="0" err="1"/>
              <a:t>You</a:t>
            </a:r>
            <a:r>
              <a:rPr lang="fi-FI" b="1" dirty="0"/>
              <a:t> </a:t>
            </a:r>
            <a:r>
              <a:rPr lang="fi-FI" b="1" dirty="0" err="1"/>
              <a:t>could</a:t>
            </a:r>
            <a:r>
              <a:rPr lang="fi-FI" b="1" dirty="0"/>
              <a:t> </a:t>
            </a:r>
            <a:r>
              <a:rPr lang="fi-FI" b="1" dirty="0" err="1"/>
              <a:t>drive</a:t>
            </a:r>
            <a:r>
              <a:rPr lang="fi-FI" b="1" dirty="0"/>
              <a:t> a Person </a:t>
            </a:r>
            <a:r>
              <a:rPr lang="fi-FI" b="1" dirty="0" err="1"/>
              <a:t>Crazy</a:t>
            </a:r>
            <a:r>
              <a:rPr lang="fi-FI" dirty="0"/>
              <a:t>, </a:t>
            </a:r>
            <a:r>
              <a:rPr lang="fi-FI" b="1" dirty="0"/>
              <a:t>The </a:t>
            </a:r>
            <a:r>
              <a:rPr lang="fi-FI" b="1" dirty="0" err="1"/>
              <a:t>Ladies</a:t>
            </a:r>
            <a:r>
              <a:rPr lang="fi-FI" b="1" dirty="0"/>
              <a:t> </a:t>
            </a:r>
            <a:r>
              <a:rPr lang="fi-FI" b="1" dirty="0" err="1"/>
              <a:t>who</a:t>
            </a:r>
            <a:r>
              <a:rPr lang="fi-FI" b="1" dirty="0"/>
              <a:t> </a:t>
            </a:r>
            <a:r>
              <a:rPr lang="fi-FI" b="1" dirty="0" err="1"/>
              <a:t>lunch</a:t>
            </a:r>
            <a:r>
              <a:rPr lang="fi-FI" dirty="0"/>
              <a:t>, </a:t>
            </a:r>
            <a:r>
              <a:rPr lang="fi-FI" dirty="0" err="1"/>
              <a:t>Being</a:t>
            </a:r>
            <a:r>
              <a:rPr lang="fi-FI" dirty="0"/>
              <a:t> </a:t>
            </a:r>
            <a:r>
              <a:rPr lang="fi-FI" dirty="0" err="1"/>
              <a:t>alive</a:t>
            </a:r>
            <a:endParaRPr lang="fi-FI" dirty="0"/>
          </a:p>
          <a:p>
            <a:r>
              <a:rPr lang="fi-FI" dirty="0"/>
              <a:t>-35-vuotissyntymäpäivänään sinkku Bobbyn yllättävät hänen ystävänsä, joukko aviopareja. Juoni muodostuu Bobbyn ja hänen ystäviensä ihmissuhdepohdinnoista. Bobby oppii jotain elämästä.</a:t>
            </a:r>
          </a:p>
        </p:txBody>
      </p:sp>
      <p:pic>
        <p:nvPicPr>
          <p:cNvPr id="4" name="Kuva 3"/>
          <p:cNvPicPr>
            <a:picLocks noChangeAspect="1"/>
          </p:cNvPicPr>
          <p:nvPr/>
        </p:nvPicPr>
        <p:blipFill>
          <a:blip r:embed="rId3"/>
          <a:stretch>
            <a:fillRect/>
          </a:stretch>
        </p:blipFill>
        <p:spPr>
          <a:xfrm>
            <a:off x="8224310" y="-1"/>
            <a:ext cx="2443691" cy="1824623"/>
          </a:xfrm>
          <a:prstGeom prst="rect">
            <a:avLst/>
          </a:prstGeom>
        </p:spPr>
      </p:pic>
      <p:sp>
        <p:nvSpPr>
          <p:cNvPr id="5" name="Toimintopainike: Filmi 4">
            <a:hlinkClick r:id="rId4" highlightClick="1"/>
            <a:extLst>
              <a:ext uri="{FF2B5EF4-FFF2-40B4-BE49-F238E27FC236}">
                <a16:creationId xmlns:a16="http://schemas.microsoft.com/office/drawing/2014/main" id="{2F9C9F44-C1AD-2A46-A12E-0DD5629185F1}"/>
              </a:ext>
            </a:extLst>
          </p:cNvPr>
          <p:cNvSpPr/>
          <p:nvPr/>
        </p:nvSpPr>
        <p:spPr>
          <a:xfrm>
            <a:off x="3358056" y="5815584"/>
            <a:ext cx="1042416" cy="104241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oimintopainike: Filmi 5">
            <a:hlinkClick r:id="rId5" highlightClick="1"/>
            <a:extLst>
              <a:ext uri="{FF2B5EF4-FFF2-40B4-BE49-F238E27FC236}">
                <a16:creationId xmlns:a16="http://schemas.microsoft.com/office/drawing/2014/main" id="{ADF4ADDC-700A-1B42-9B48-3248025D7D3E}"/>
              </a:ext>
            </a:extLst>
          </p:cNvPr>
          <p:cNvSpPr/>
          <p:nvPr/>
        </p:nvSpPr>
        <p:spPr>
          <a:xfrm>
            <a:off x="4918841" y="5815584"/>
            <a:ext cx="1042416" cy="104241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oimintopainike: Filmi 6">
            <a:hlinkClick r:id="rId6" highlightClick="1"/>
            <a:extLst>
              <a:ext uri="{FF2B5EF4-FFF2-40B4-BE49-F238E27FC236}">
                <a16:creationId xmlns:a16="http://schemas.microsoft.com/office/drawing/2014/main" id="{FE125965-3756-844A-8A35-31759578FEB4}"/>
              </a:ext>
            </a:extLst>
          </p:cNvPr>
          <p:cNvSpPr/>
          <p:nvPr/>
        </p:nvSpPr>
        <p:spPr>
          <a:xfrm>
            <a:off x="6575535" y="5790692"/>
            <a:ext cx="1042416" cy="104241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3253937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a:t>Follies</a:t>
            </a:r>
            <a:endParaRPr lang="fi-FI" dirty="0"/>
          </a:p>
        </p:txBody>
      </p:sp>
      <p:sp>
        <p:nvSpPr>
          <p:cNvPr id="3" name="Sisällön paikkamerkki 2"/>
          <p:cNvSpPr>
            <a:spLocks noGrp="1"/>
          </p:cNvSpPr>
          <p:nvPr>
            <p:ph idx="1"/>
          </p:nvPr>
        </p:nvSpPr>
        <p:spPr/>
        <p:txBody>
          <a:bodyPr>
            <a:normAutofit fontScale="85000" lnSpcReduction="20000"/>
          </a:bodyPr>
          <a:lstStyle/>
          <a:p>
            <a:r>
              <a:rPr lang="fi-FI" dirty="0"/>
              <a:t>Ensi-ilta Broadwaylla 4/1971, 522 esitystä</a:t>
            </a:r>
          </a:p>
          <a:p>
            <a:r>
              <a:rPr lang="fi-FI" dirty="0"/>
              <a:t>Musiikki &amp; tekstit </a:t>
            </a:r>
            <a:r>
              <a:rPr lang="fi-FI" dirty="0" err="1"/>
              <a:t>Sondheim</a:t>
            </a:r>
            <a:endParaRPr lang="fi-FI" dirty="0"/>
          </a:p>
          <a:p>
            <a:r>
              <a:rPr lang="fi-FI" dirty="0"/>
              <a:t>Libretto: James Goldman</a:t>
            </a:r>
          </a:p>
          <a:p>
            <a:r>
              <a:rPr lang="fi-FI" dirty="0"/>
              <a:t>Tuottaja, ohjaaja: Harold </a:t>
            </a:r>
            <a:r>
              <a:rPr lang="fi-FI" dirty="0" err="1"/>
              <a:t>Prince</a:t>
            </a:r>
            <a:r>
              <a:rPr lang="fi-FI" dirty="0"/>
              <a:t> – Michael Bennett</a:t>
            </a:r>
          </a:p>
          <a:p>
            <a:r>
              <a:rPr lang="fi-FI" dirty="0"/>
              <a:t>Koreografi: Michael Bennett</a:t>
            </a:r>
          </a:p>
          <a:p>
            <a:r>
              <a:rPr lang="fi-FI" dirty="0"/>
              <a:t>Aikoinaan monissa </a:t>
            </a:r>
            <a:r>
              <a:rPr lang="fi-FI" dirty="0" err="1"/>
              <a:t>Weissman-revyissä</a:t>
            </a:r>
            <a:r>
              <a:rPr lang="fi-FI" dirty="0"/>
              <a:t> (eli </a:t>
            </a:r>
            <a:r>
              <a:rPr lang="fi-FI" dirty="0" err="1"/>
              <a:t>Ziegfeld</a:t>
            </a:r>
            <a:r>
              <a:rPr lang="fi-FI" dirty="0"/>
              <a:t> </a:t>
            </a:r>
            <a:r>
              <a:rPr lang="fi-FI" dirty="0" err="1"/>
              <a:t>follies</a:t>
            </a:r>
            <a:r>
              <a:rPr lang="fi-FI" dirty="0"/>
              <a:t>) olleet esiintyjät kerääntyvät yhteen 30 vuoden jälkeen </a:t>
            </a:r>
            <a:r>
              <a:rPr lang="fi-FI" dirty="0" err="1"/>
              <a:t>Weissman-teatteriin</a:t>
            </a:r>
            <a:r>
              <a:rPr lang="fi-FI" dirty="0"/>
              <a:t>, joka on muuttumassa parkkitaloksi! Broadwayn loisto syttyy uudelleen revyyn esityksissä, jotka paljastavat elämän raadollisuuden</a:t>
            </a:r>
          </a:p>
          <a:p>
            <a:r>
              <a:rPr lang="fi-FI" dirty="0"/>
              <a:t>Lauluja: </a:t>
            </a:r>
            <a:r>
              <a:rPr lang="fi-FI" dirty="0" err="1"/>
              <a:t>Waiting</a:t>
            </a:r>
            <a:r>
              <a:rPr lang="fi-FI" dirty="0"/>
              <a:t> for the </a:t>
            </a:r>
            <a:r>
              <a:rPr lang="fi-FI" dirty="0" err="1"/>
              <a:t>Girls</a:t>
            </a:r>
            <a:r>
              <a:rPr lang="fi-FI" dirty="0"/>
              <a:t>, Broadway Baby, In </a:t>
            </a:r>
            <a:r>
              <a:rPr lang="fi-FI" dirty="0" err="1"/>
              <a:t>Buddy’s</a:t>
            </a:r>
            <a:r>
              <a:rPr lang="fi-FI" dirty="0"/>
              <a:t> </a:t>
            </a:r>
            <a:r>
              <a:rPr lang="fi-FI" dirty="0" err="1"/>
              <a:t>eyes</a:t>
            </a:r>
            <a:r>
              <a:rPr lang="fi-FI" dirty="0"/>
              <a:t>, </a:t>
            </a:r>
            <a:r>
              <a:rPr lang="fi-FI" b="1" dirty="0" err="1"/>
              <a:t>Who’s</a:t>
            </a:r>
            <a:r>
              <a:rPr lang="fi-FI" b="1" dirty="0"/>
              <a:t> </a:t>
            </a:r>
            <a:r>
              <a:rPr lang="fi-FI" b="1" dirty="0" err="1"/>
              <a:t>that</a:t>
            </a:r>
            <a:r>
              <a:rPr lang="fi-FI" b="1" dirty="0"/>
              <a:t> </a:t>
            </a:r>
            <a:r>
              <a:rPr lang="fi-FI" b="1" dirty="0" err="1"/>
              <a:t>Woman</a:t>
            </a:r>
            <a:r>
              <a:rPr lang="fi-FI" dirty="0"/>
              <a:t>, </a:t>
            </a:r>
            <a:r>
              <a:rPr lang="fi-FI" dirty="0" err="1"/>
              <a:t>I’m</a:t>
            </a:r>
            <a:r>
              <a:rPr lang="fi-FI" dirty="0"/>
              <a:t> </a:t>
            </a:r>
            <a:r>
              <a:rPr lang="fi-FI" dirty="0" err="1"/>
              <a:t>Still</a:t>
            </a:r>
            <a:r>
              <a:rPr lang="fi-FI" dirty="0"/>
              <a:t> Here, </a:t>
            </a:r>
            <a:r>
              <a:rPr lang="fi-FI" b="1" dirty="0"/>
              <a:t>Too </a:t>
            </a:r>
            <a:r>
              <a:rPr lang="fi-FI" b="1" dirty="0" err="1"/>
              <a:t>many</a:t>
            </a:r>
            <a:r>
              <a:rPr lang="fi-FI" b="1" dirty="0"/>
              <a:t> </a:t>
            </a:r>
            <a:r>
              <a:rPr lang="fi-FI" b="1" dirty="0" err="1"/>
              <a:t>Mornings</a:t>
            </a:r>
            <a:r>
              <a:rPr lang="fi-FI" dirty="0"/>
              <a:t>, </a:t>
            </a:r>
            <a:r>
              <a:rPr lang="fi-FI" dirty="0" err="1"/>
              <a:t>Could</a:t>
            </a:r>
            <a:r>
              <a:rPr lang="fi-FI" dirty="0"/>
              <a:t> I </a:t>
            </a:r>
            <a:r>
              <a:rPr lang="fi-FI" dirty="0" err="1"/>
              <a:t>leave</a:t>
            </a:r>
            <a:r>
              <a:rPr lang="fi-FI" dirty="0"/>
              <a:t> </a:t>
            </a:r>
            <a:r>
              <a:rPr lang="fi-FI" dirty="0" err="1"/>
              <a:t>You</a:t>
            </a:r>
            <a:r>
              <a:rPr lang="fi-FI" dirty="0"/>
              <a:t>?, Ah, </a:t>
            </a:r>
            <a:r>
              <a:rPr lang="fi-FI" dirty="0" err="1"/>
              <a:t>but</a:t>
            </a:r>
            <a:r>
              <a:rPr lang="fi-FI" dirty="0"/>
              <a:t> </a:t>
            </a:r>
            <a:r>
              <a:rPr lang="fi-FI" dirty="0" err="1"/>
              <a:t>underneath</a:t>
            </a:r>
            <a:r>
              <a:rPr lang="fi-FI" dirty="0"/>
              <a:t>, Country House, </a:t>
            </a:r>
            <a:r>
              <a:rPr lang="fi-FI" b="1" dirty="0" err="1"/>
              <a:t>Losing</a:t>
            </a:r>
            <a:r>
              <a:rPr lang="fi-FI" b="1" dirty="0"/>
              <a:t> My </a:t>
            </a:r>
            <a:r>
              <a:rPr lang="fi-FI" b="1" dirty="0" err="1"/>
              <a:t>Mind</a:t>
            </a:r>
            <a:endParaRPr lang="fi-FI" b="1" dirty="0"/>
          </a:p>
        </p:txBody>
      </p:sp>
      <p:pic>
        <p:nvPicPr>
          <p:cNvPr id="4" name="Kuva 3"/>
          <p:cNvPicPr>
            <a:picLocks noChangeAspect="1"/>
          </p:cNvPicPr>
          <p:nvPr/>
        </p:nvPicPr>
        <p:blipFill>
          <a:blip r:embed="rId3"/>
          <a:stretch>
            <a:fillRect/>
          </a:stretch>
        </p:blipFill>
        <p:spPr>
          <a:xfrm>
            <a:off x="8090637" y="-119074"/>
            <a:ext cx="2577363" cy="3752161"/>
          </a:xfrm>
          <a:prstGeom prst="rect">
            <a:avLst/>
          </a:prstGeom>
        </p:spPr>
      </p:pic>
      <p:sp>
        <p:nvSpPr>
          <p:cNvPr id="5" name="Toimintopainike: Filmi 4">
            <a:hlinkClick r:id="rId4" highlightClick="1"/>
            <a:extLst>
              <a:ext uri="{FF2B5EF4-FFF2-40B4-BE49-F238E27FC236}">
                <a16:creationId xmlns:a16="http://schemas.microsoft.com/office/drawing/2014/main" id="{12DA3353-98BF-6642-B984-B63C41A2260F}"/>
              </a:ext>
            </a:extLst>
          </p:cNvPr>
          <p:cNvSpPr/>
          <p:nvPr/>
        </p:nvSpPr>
        <p:spPr>
          <a:xfrm>
            <a:off x="5927835" y="5815584"/>
            <a:ext cx="1042416" cy="104241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oimintopainike: Filmi 5">
            <a:hlinkClick r:id="rId5" highlightClick="1"/>
            <a:extLst>
              <a:ext uri="{FF2B5EF4-FFF2-40B4-BE49-F238E27FC236}">
                <a16:creationId xmlns:a16="http://schemas.microsoft.com/office/drawing/2014/main" id="{C4F10A3B-8E82-DD46-929A-6246A85629A4}"/>
              </a:ext>
            </a:extLst>
          </p:cNvPr>
          <p:cNvSpPr/>
          <p:nvPr/>
        </p:nvSpPr>
        <p:spPr>
          <a:xfrm>
            <a:off x="7598401" y="5815584"/>
            <a:ext cx="1042416" cy="104241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oimintopainike: Filmi 6">
            <a:hlinkClick r:id="rId6" highlightClick="1"/>
            <a:extLst>
              <a:ext uri="{FF2B5EF4-FFF2-40B4-BE49-F238E27FC236}">
                <a16:creationId xmlns:a16="http://schemas.microsoft.com/office/drawing/2014/main" id="{E81E4094-D533-7942-A146-3026C01BAD82}"/>
              </a:ext>
            </a:extLst>
          </p:cNvPr>
          <p:cNvSpPr/>
          <p:nvPr/>
        </p:nvSpPr>
        <p:spPr>
          <a:xfrm>
            <a:off x="9625584" y="5815584"/>
            <a:ext cx="1042416" cy="104241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1166693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A Little </a:t>
            </a:r>
            <a:r>
              <a:rPr lang="fi-FI" dirty="0" err="1"/>
              <a:t>Night</a:t>
            </a:r>
            <a:r>
              <a:rPr lang="fi-FI" dirty="0"/>
              <a:t> Music</a:t>
            </a:r>
          </a:p>
        </p:txBody>
      </p:sp>
      <p:sp>
        <p:nvSpPr>
          <p:cNvPr id="3" name="Sisällön paikkamerkki 2"/>
          <p:cNvSpPr>
            <a:spLocks noGrp="1"/>
          </p:cNvSpPr>
          <p:nvPr>
            <p:ph idx="1"/>
          </p:nvPr>
        </p:nvSpPr>
        <p:spPr/>
        <p:txBody>
          <a:bodyPr>
            <a:normAutofit lnSpcReduction="10000"/>
          </a:bodyPr>
          <a:lstStyle/>
          <a:p>
            <a:r>
              <a:rPr lang="fi-FI" dirty="0"/>
              <a:t>Ensi-ilta Broadwaylla 2/1973, 600 esitystä</a:t>
            </a:r>
          </a:p>
          <a:p>
            <a:r>
              <a:rPr lang="fi-FI" dirty="0"/>
              <a:t>Musiikki ja tekstit: </a:t>
            </a:r>
            <a:r>
              <a:rPr lang="fi-FI" dirty="0" err="1"/>
              <a:t>Sondheim</a:t>
            </a:r>
            <a:endParaRPr lang="fi-FI" dirty="0"/>
          </a:p>
          <a:p>
            <a:r>
              <a:rPr lang="fi-FI" dirty="0"/>
              <a:t>Libretto: </a:t>
            </a:r>
            <a:r>
              <a:rPr lang="fi-FI" dirty="0" err="1"/>
              <a:t>Hugh</a:t>
            </a:r>
            <a:r>
              <a:rPr lang="fi-FI" dirty="0"/>
              <a:t> </a:t>
            </a:r>
            <a:r>
              <a:rPr lang="fi-FI" dirty="0" err="1"/>
              <a:t>Wheeler</a:t>
            </a:r>
            <a:endParaRPr lang="fi-FI" dirty="0"/>
          </a:p>
          <a:p>
            <a:r>
              <a:rPr lang="fi-FI" dirty="0"/>
              <a:t>Tuottaja-ohjaaja: Harold </a:t>
            </a:r>
            <a:r>
              <a:rPr lang="fi-FI" dirty="0" err="1"/>
              <a:t>Prince</a:t>
            </a:r>
            <a:endParaRPr lang="fi-FI" dirty="0"/>
          </a:p>
          <a:p>
            <a:r>
              <a:rPr lang="fi-FI" dirty="0"/>
              <a:t>Koreografi: Patricia </a:t>
            </a:r>
            <a:r>
              <a:rPr lang="fi-FI" dirty="0" err="1"/>
              <a:t>Birch</a:t>
            </a:r>
            <a:endParaRPr lang="fi-FI" dirty="0"/>
          </a:p>
          <a:p>
            <a:r>
              <a:rPr lang="fi-FI" dirty="0"/>
              <a:t>Perustui Ingmar Bergmanin elokuvaan Kesäyön hymyilyä, jossa parisuhteet joutuvat koetukselle 1800-luvun loppupuolen kartanomiljöössä</a:t>
            </a:r>
          </a:p>
          <a:p>
            <a:r>
              <a:rPr lang="fi-FI" dirty="0"/>
              <a:t>Lauluja: </a:t>
            </a:r>
            <a:r>
              <a:rPr lang="fi-FI" dirty="0" err="1"/>
              <a:t>You</a:t>
            </a:r>
            <a:r>
              <a:rPr lang="fi-FI" dirty="0"/>
              <a:t> </a:t>
            </a:r>
            <a:r>
              <a:rPr lang="fi-FI" dirty="0" err="1"/>
              <a:t>must</a:t>
            </a:r>
            <a:r>
              <a:rPr lang="fi-FI" dirty="0"/>
              <a:t> </a:t>
            </a:r>
            <a:r>
              <a:rPr lang="fi-FI" dirty="0" err="1"/>
              <a:t>meet</a:t>
            </a:r>
            <a:r>
              <a:rPr lang="fi-FI" dirty="0"/>
              <a:t> my </a:t>
            </a:r>
            <a:r>
              <a:rPr lang="fi-FI" dirty="0" err="1"/>
              <a:t>Wife</a:t>
            </a:r>
            <a:r>
              <a:rPr lang="fi-FI" dirty="0"/>
              <a:t>, A </a:t>
            </a:r>
            <a:r>
              <a:rPr lang="fi-FI" dirty="0" err="1"/>
              <a:t>Weekend</a:t>
            </a:r>
            <a:r>
              <a:rPr lang="fi-FI" dirty="0"/>
              <a:t> in the Country, </a:t>
            </a:r>
            <a:r>
              <a:rPr lang="fi-FI" b="1" dirty="0" err="1"/>
              <a:t>Send</a:t>
            </a:r>
            <a:r>
              <a:rPr lang="fi-FI" b="1" dirty="0"/>
              <a:t> in the </a:t>
            </a:r>
            <a:r>
              <a:rPr lang="fi-FI" b="1" dirty="0" err="1"/>
              <a:t>Clowns</a:t>
            </a:r>
            <a:r>
              <a:rPr lang="fi-FI" dirty="0"/>
              <a:t>, </a:t>
            </a:r>
            <a:r>
              <a:rPr lang="fi-FI" b="1" dirty="0"/>
              <a:t>The </a:t>
            </a:r>
            <a:r>
              <a:rPr lang="fi-FI" b="1" dirty="0" err="1"/>
              <a:t>Miller’s</a:t>
            </a:r>
            <a:r>
              <a:rPr lang="fi-FI" b="1" dirty="0"/>
              <a:t> </a:t>
            </a:r>
            <a:r>
              <a:rPr lang="fi-FI" b="1" dirty="0" err="1"/>
              <a:t>son</a:t>
            </a:r>
            <a:endParaRPr lang="fi-FI" b="1" dirty="0"/>
          </a:p>
          <a:p>
            <a:endParaRPr lang="fi-FI" dirty="0"/>
          </a:p>
        </p:txBody>
      </p:sp>
      <p:pic>
        <p:nvPicPr>
          <p:cNvPr id="4" name="Kuva 3"/>
          <p:cNvPicPr>
            <a:picLocks noChangeAspect="1"/>
          </p:cNvPicPr>
          <p:nvPr/>
        </p:nvPicPr>
        <p:blipFill>
          <a:blip r:embed="rId3"/>
          <a:stretch>
            <a:fillRect/>
          </a:stretch>
        </p:blipFill>
        <p:spPr>
          <a:xfrm>
            <a:off x="10223152" y="0"/>
            <a:ext cx="1968848" cy="3092431"/>
          </a:xfrm>
          <a:prstGeom prst="rect">
            <a:avLst/>
          </a:prstGeom>
        </p:spPr>
      </p:pic>
      <p:sp>
        <p:nvSpPr>
          <p:cNvPr id="5" name="Toimintopainike: Filmi 4">
            <a:hlinkClick r:id="rId4" highlightClick="1"/>
            <a:extLst>
              <a:ext uri="{FF2B5EF4-FFF2-40B4-BE49-F238E27FC236}">
                <a16:creationId xmlns:a16="http://schemas.microsoft.com/office/drawing/2014/main" id="{7F36436F-F113-CE45-8F40-4CAB9195B5BF}"/>
              </a:ext>
            </a:extLst>
          </p:cNvPr>
          <p:cNvSpPr/>
          <p:nvPr/>
        </p:nvSpPr>
        <p:spPr>
          <a:xfrm>
            <a:off x="10484069" y="5790692"/>
            <a:ext cx="1042416" cy="104241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oimintopainike: Filmi 6">
            <a:hlinkClick r:id="rId5" highlightClick="1"/>
            <a:extLst>
              <a:ext uri="{FF2B5EF4-FFF2-40B4-BE49-F238E27FC236}">
                <a16:creationId xmlns:a16="http://schemas.microsoft.com/office/drawing/2014/main" id="{8913B502-83D0-CD48-92EE-3280648B87D4}"/>
              </a:ext>
            </a:extLst>
          </p:cNvPr>
          <p:cNvSpPr/>
          <p:nvPr/>
        </p:nvSpPr>
        <p:spPr>
          <a:xfrm>
            <a:off x="8749862" y="5815584"/>
            <a:ext cx="1042416" cy="104241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0940075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a:t>Sweeney</a:t>
            </a:r>
            <a:r>
              <a:rPr lang="fi-FI" dirty="0"/>
              <a:t> </a:t>
            </a:r>
            <a:r>
              <a:rPr lang="fi-FI" dirty="0" err="1"/>
              <a:t>Todd</a:t>
            </a:r>
            <a:endParaRPr lang="fi-FI" dirty="0"/>
          </a:p>
        </p:txBody>
      </p:sp>
      <p:sp>
        <p:nvSpPr>
          <p:cNvPr id="3" name="Sisällön paikkamerkki 2"/>
          <p:cNvSpPr>
            <a:spLocks noGrp="1"/>
          </p:cNvSpPr>
          <p:nvPr>
            <p:ph idx="1"/>
          </p:nvPr>
        </p:nvSpPr>
        <p:spPr/>
        <p:txBody>
          <a:bodyPr>
            <a:noAutofit/>
          </a:bodyPr>
          <a:lstStyle/>
          <a:p>
            <a:r>
              <a:rPr lang="fi-FI" sz="1600" dirty="0"/>
              <a:t>Ensi-ilta Broadwaylla 3/1979, 557 esitystä</a:t>
            </a:r>
          </a:p>
          <a:p>
            <a:r>
              <a:rPr lang="fi-FI" sz="1600" dirty="0"/>
              <a:t>Musiikki &amp; tekstit: </a:t>
            </a:r>
            <a:r>
              <a:rPr lang="fi-FI" sz="1600" dirty="0" err="1"/>
              <a:t>Sondheim</a:t>
            </a:r>
            <a:endParaRPr lang="fi-FI" sz="1600" dirty="0"/>
          </a:p>
          <a:p>
            <a:r>
              <a:rPr lang="fi-FI" sz="1600" dirty="0"/>
              <a:t>Libretto: </a:t>
            </a:r>
            <a:r>
              <a:rPr lang="fi-FI" sz="1600" dirty="0" err="1"/>
              <a:t>Hugh</a:t>
            </a:r>
            <a:r>
              <a:rPr lang="fi-FI" sz="1600" dirty="0"/>
              <a:t> </a:t>
            </a:r>
            <a:r>
              <a:rPr lang="fi-FI" sz="1600" dirty="0" err="1"/>
              <a:t>Wheeler</a:t>
            </a:r>
            <a:r>
              <a:rPr lang="fi-FI" sz="1600" dirty="0"/>
              <a:t> (Christopher Bondin näytelmä ja v. 1846 jatkoromaani </a:t>
            </a:r>
            <a:r>
              <a:rPr lang="fi-FI" sz="1600" dirty="0" err="1"/>
              <a:t>String</a:t>
            </a:r>
            <a:r>
              <a:rPr lang="fi-FI" sz="1600" dirty="0"/>
              <a:t> of </a:t>
            </a:r>
            <a:r>
              <a:rPr lang="fi-FI" sz="1600" dirty="0" err="1"/>
              <a:t>Pearls</a:t>
            </a:r>
            <a:r>
              <a:rPr lang="fi-FI" sz="1600" dirty="0"/>
              <a:t> Lontoossa)</a:t>
            </a:r>
          </a:p>
          <a:p>
            <a:r>
              <a:rPr lang="fi-FI" sz="1600" dirty="0"/>
              <a:t>Ohjaaja: Harold </a:t>
            </a:r>
            <a:r>
              <a:rPr lang="fi-FI" sz="1600" dirty="0" err="1"/>
              <a:t>Prince</a:t>
            </a:r>
            <a:r>
              <a:rPr lang="fi-FI" sz="1600" dirty="0"/>
              <a:t>, Koreografi: Larry </a:t>
            </a:r>
            <a:r>
              <a:rPr lang="fi-FI" sz="1600" dirty="0" err="1"/>
              <a:t>Fuller</a:t>
            </a:r>
            <a:endParaRPr lang="fi-FI" sz="1600" dirty="0"/>
          </a:p>
          <a:p>
            <a:r>
              <a:rPr lang="fi-FI" sz="1600" dirty="0"/>
              <a:t>Pääosissa: Angela </a:t>
            </a:r>
            <a:r>
              <a:rPr lang="fi-FI" sz="1600" dirty="0" err="1"/>
              <a:t>Lansbury</a:t>
            </a:r>
            <a:r>
              <a:rPr lang="fi-FI" sz="1600" dirty="0"/>
              <a:t>, </a:t>
            </a:r>
            <a:r>
              <a:rPr lang="fi-FI" sz="1600" dirty="0" err="1"/>
              <a:t>Len</a:t>
            </a:r>
            <a:r>
              <a:rPr lang="fi-FI" sz="1600" dirty="0"/>
              <a:t> </a:t>
            </a:r>
            <a:r>
              <a:rPr lang="fi-FI" sz="1600" dirty="0" err="1"/>
              <a:t>Cariou</a:t>
            </a:r>
            <a:endParaRPr lang="fi-FI" sz="1600" dirty="0"/>
          </a:p>
          <a:p>
            <a:r>
              <a:rPr lang="fi-FI" sz="1600" dirty="0"/>
              <a:t>Elokuva v. 2007 (Johnny Depp, Helena </a:t>
            </a:r>
            <a:r>
              <a:rPr lang="fi-FI" sz="1600" dirty="0" err="1"/>
              <a:t>Bonham-Carter</a:t>
            </a:r>
            <a:r>
              <a:rPr lang="fi-FI" sz="1600" dirty="0"/>
              <a:t>, ohj. Tim </a:t>
            </a:r>
            <a:r>
              <a:rPr lang="fi-FI" sz="1600" dirty="0" err="1"/>
              <a:t>Burton</a:t>
            </a:r>
            <a:r>
              <a:rPr lang="fi-FI" sz="1600" dirty="0"/>
              <a:t>)</a:t>
            </a:r>
          </a:p>
          <a:p>
            <a:r>
              <a:rPr lang="fi-FI" sz="1600" dirty="0"/>
              <a:t>”</a:t>
            </a:r>
            <a:r>
              <a:rPr lang="fi-FI" sz="1600" dirty="0" err="1"/>
              <a:t>Musical</a:t>
            </a:r>
            <a:r>
              <a:rPr lang="fi-FI" sz="1600" dirty="0"/>
              <a:t> </a:t>
            </a:r>
            <a:r>
              <a:rPr lang="fi-FI" sz="1600" dirty="0" err="1"/>
              <a:t>Thriller</a:t>
            </a:r>
            <a:r>
              <a:rPr lang="fi-FI" sz="1600" dirty="0"/>
              <a:t>”, Kertomus </a:t>
            </a:r>
            <a:r>
              <a:rPr lang="fi-FI" sz="1600" dirty="0" err="1"/>
              <a:t>Fleet</a:t>
            </a:r>
            <a:r>
              <a:rPr lang="fi-FI" sz="1600" dirty="0"/>
              <a:t> </a:t>
            </a:r>
            <a:r>
              <a:rPr lang="fi-FI" sz="1600" dirty="0" err="1"/>
              <a:t>Streetin</a:t>
            </a:r>
            <a:r>
              <a:rPr lang="fi-FI" sz="1600" dirty="0"/>
              <a:t> kostajaparturista ja Rouva </a:t>
            </a:r>
            <a:r>
              <a:rPr lang="fi-FI" sz="1600" dirty="0" err="1"/>
              <a:t>Lovettista</a:t>
            </a:r>
            <a:r>
              <a:rPr lang="fi-FI" sz="1600" dirty="0"/>
              <a:t>, joka leipoi uhreista piirakoita.</a:t>
            </a:r>
          </a:p>
          <a:p>
            <a:r>
              <a:rPr lang="fi-FI" sz="1600" dirty="0" err="1"/>
              <a:t>Sondheimin</a:t>
            </a:r>
            <a:r>
              <a:rPr lang="fi-FI" sz="1600" dirty="0"/>
              <a:t> musiikillinen huipputyö, jota on esitetty oopperataloissa, myös Helsingissä</a:t>
            </a:r>
          </a:p>
          <a:p>
            <a:r>
              <a:rPr lang="fi-FI" sz="1600" dirty="0"/>
              <a:t>Lauluja: The </a:t>
            </a:r>
            <a:r>
              <a:rPr lang="fi-FI" sz="1600" dirty="0" err="1"/>
              <a:t>Ballad</a:t>
            </a:r>
            <a:r>
              <a:rPr lang="fi-FI" sz="1600" dirty="0"/>
              <a:t> of </a:t>
            </a:r>
            <a:r>
              <a:rPr lang="fi-FI" sz="1600" dirty="0" err="1"/>
              <a:t>Sweeney</a:t>
            </a:r>
            <a:r>
              <a:rPr lang="fi-FI" sz="1600" dirty="0"/>
              <a:t> </a:t>
            </a:r>
            <a:r>
              <a:rPr lang="fi-FI" sz="1600" dirty="0" err="1"/>
              <a:t>Todd</a:t>
            </a:r>
            <a:r>
              <a:rPr lang="fi-FI" sz="1600" dirty="0"/>
              <a:t>, </a:t>
            </a:r>
            <a:r>
              <a:rPr lang="fi-FI" sz="1600" b="1" dirty="0"/>
              <a:t>The </a:t>
            </a:r>
            <a:r>
              <a:rPr lang="fi-FI" sz="1600" b="1" dirty="0" err="1"/>
              <a:t>Worst</a:t>
            </a:r>
            <a:r>
              <a:rPr lang="fi-FI" sz="1600" b="1" dirty="0"/>
              <a:t> </a:t>
            </a:r>
            <a:r>
              <a:rPr lang="fi-FI" sz="1600" b="1" dirty="0" err="1"/>
              <a:t>Pies</a:t>
            </a:r>
            <a:r>
              <a:rPr lang="fi-FI" sz="1600" b="1" dirty="0"/>
              <a:t> in London</a:t>
            </a:r>
            <a:r>
              <a:rPr lang="fi-FI" sz="1600" dirty="0"/>
              <a:t>, </a:t>
            </a:r>
            <a:r>
              <a:rPr lang="fi-FI" sz="1600" b="1" dirty="0"/>
              <a:t>Green </a:t>
            </a:r>
            <a:r>
              <a:rPr lang="fi-FI" sz="1600" b="1" dirty="0" err="1"/>
              <a:t>Finch</a:t>
            </a:r>
            <a:r>
              <a:rPr lang="fi-FI" sz="1600" b="1" dirty="0"/>
              <a:t> and </a:t>
            </a:r>
            <a:r>
              <a:rPr lang="fi-FI" sz="1600" b="1" dirty="0" err="1"/>
              <a:t>Linnet</a:t>
            </a:r>
            <a:r>
              <a:rPr lang="fi-FI" sz="1600" b="1" dirty="0"/>
              <a:t> Bird</a:t>
            </a:r>
            <a:r>
              <a:rPr lang="fi-FI" sz="1600" dirty="0"/>
              <a:t>, </a:t>
            </a:r>
            <a:r>
              <a:rPr lang="fi-FI" sz="1600" dirty="0" err="1"/>
              <a:t>Epiphany</a:t>
            </a:r>
            <a:r>
              <a:rPr lang="fi-FI" sz="1600" dirty="0"/>
              <a:t>, Little Priest </a:t>
            </a:r>
          </a:p>
          <a:p>
            <a:endParaRPr lang="fi-FI" sz="1400" dirty="0"/>
          </a:p>
        </p:txBody>
      </p:sp>
      <p:pic>
        <p:nvPicPr>
          <p:cNvPr id="4" name="Kuva 3"/>
          <p:cNvPicPr>
            <a:picLocks noChangeAspect="1"/>
          </p:cNvPicPr>
          <p:nvPr/>
        </p:nvPicPr>
        <p:blipFill>
          <a:blip r:embed="rId3"/>
          <a:stretch>
            <a:fillRect/>
          </a:stretch>
        </p:blipFill>
        <p:spPr>
          <a:xfrm>
            <a:off x="8340103" y="1"/>
            <a:ext cx="2456597" cy="2456597"/>
          </a:xfrm>
          <a:prstGeom prst="rect">
            <a:avLst/>
          </a:prstGeom>
        </p:spPr>
      </p:pic>
      <p:sp>
        <p:nvSpPr>
          <p:cNvPr id="5" name="Toimintopainike: Filmi 4">
            <a:hlinkClick r:id="rId4" highlightClick="1"/>
            <a:extLst>
              <a:ext uri="{FF2B5EF4-FFF2-40B4-BE49-F238E27FC236}">
                <a16:creationId xmlns:a16="http://schemas.microsoft.com/office/drawing/2014/main" id="{C63E10BF-383A-4B4F-9358-ADECDFB8A443}"/>
              </a:ext>
            </a:extLst>
          </p:cNvPr>
          <p:cNvSpPr/>
          <p:nvPr/>
        </p:nvSpPr>
        <p:spPr>
          <a:xfrm>
            <a:off x="4745421" y="5423338"/>
            <a:ext cx="1042416" cy="104241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oimintopainike: Filmi 5">
            <a:hlinkClick r:id="rId5" highlightClick="1"/>
            <a:extLst>
              <a:ext uri="{FF2B5EF4-FFF2-40B4-BE49-F238E27FC236}">
                <a16:creationId xmlns:a16="http://schemas.microsoft.com/office/drawing/2014/main" id="{A27312E2-9BC7-034C-A3CC-C115A4AD3A1F}"/>
              </a:ext>
            </a:extLst>
          </p:cNvPr>
          <p:cNvSpPr/>
          <p:nvPr/>
        </p:nvSpPr>
        <p:spPr>
          <a:xfrm>
            <a:off x="7297687" y="5450459"/>
            <a:ext cx="1042416" cy="104241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3007068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a:t>Sunday</a:t>
            </a:r>
            <a:r>
              <a:rPr lang="fi-FI" dirty="0"/>
              <a:t> in the </a:t>
            </a:r>
            <a:r>
              <a:rPr lang="fi-FI" dirty="0" err="1"/>
              <a:t>Park</a:t>
            </a:r>
            <a:r>
              <a:rPr lang="fi-FI" dirty="0"/>
              <a:t> with George</a:t>
            </a:r>
          </a:p>
        </p:txBody>
      </p:sp>
      <p:sp>
        <p:nvSpPr>
          <p:cNvPr id="3" name="Sisällön paikkamerkki 2"/>
          <p:cNvSpPr>
            <a:spLocks noGrp="1"/>
          </p:cNvSpPr>
          <p:nvPr>
            <p:ph idx="1"/>
          </p:nvPr>
        </p:nvSpPr>
        <p:spPr/>
        <p:txBody>
          <a:bodyPr>
            <a:normAutofit fontScale="92500" lnSpcReduction="20000"/>
          </a:bodyPr>
          <a:lstStyle/>
          <a:p>
            <a:r>
              <a:rPr lang="fi-FI" dirty="0"/>
              <a:t>Ensi-ilta Broadwaylla 2/1984, 604 esitystä</a:t>
            </a:r>
          </a:p>
          <a:p>
            <a:r>
              <a:rPr lang="fi-FI" dirty="0"/>
              <a:t>Musiikki &amp; Tekstit: </a:t>
            </a:r>
            <a:r>
              <a:rPr lang="fi-FI" dirty="0" err="1"/>
              <a:t>Sondheim</a:t>
            </a:r>
            <a:endParaRPr lang="fi-FI" dirty="0"/>
          </a:p>
          <a:p>
            <a:r>
              <a:rPr lang="fi-FI" dirty="0"/>
              <a:t>Libretto: James </a:t>
            </a:r>
            <a:r>
              <a:rPr lang="fi-FI" dirty="0" err="1"/>
              <a:t>Lapine</a:t>
            </a:r>
            <a:endParaRPr lang="fi-FI" dirty="0"/>
          </a:p>
          <a:p>
            <a:r>
              <a:rPr lang="fi-FI" dirty="0"/>
              <a:t>Ohjaaja: James </a:t>
            </a:r>
            <a:r>
              <a:rPr lang="fi-FI" dirty="0" err="1"/>
              <a:t>Lapine</a:t>
            </a:r>
            <a:endParaRPr lang="fi-FI" dirty="0"/>
          </a:p>
          <a:p>
            <a:r>
              <a:rPr lang="fi-FI" dirty="0"/>
              <a:t>Pääosissa: </a:t>
            </a:r>
            <a:r>
              <a:rPr lang="fi-FI" dirty="0" err="1"/>
              <a:t>Mandy</a:t>
            </a:r>
            <a:r>
              <a:rPr lang="fi-FI" dirty="0"/>
              <a:t> Patinkin, </a:t>
            </a:r>
            <a:r>
              <a:rPr lang="fi-FI" dirty="0" err="1"/>
              <a:t>Bernadette</a:t>
            </a:r>
            <a:r>
              <a:rPr lang="fi-FI" dirty="0"/>
              <a:t> </a:t>
            </a:r>
            <a:r>
              <a:rPr lang="fi-FI" dirty="0" err="1"/>
              <a:t>Peters</a:t>
            </a:r>
            <a:endParaRPr lang="fi-FI" dirty="0"/>
          </a:p>
          <a:p>
            <a:r>
              <a:rPr lang="fi-FI" dirty="0"/>
              <a:t>Juoni: Ranskalaisen Georges </a:t>
            </a:r>
            <a:r>
              <a:rPr lang="fi-FI" dirty="0" err="1"/>
              <a:t>Seurat’n</a:t>
            </a:r>
            <a:r>
              <a:rPr lang="fi-FI" dirty="0"/>
              <a:t> pointillistinen maalaus ”Sunnuntai-iltapäivä La Grande </a:t>
            </a:r>
            <a:r>
              <a:rPr lang="fi-FI" dirty="0" err="1"/>
              <a:t>Jatte</a:t>
            </a:r>
            <a:r>
              <a:rPr lang="fi-FI" dirty="0"/>
              <a:t> –saarella” v. 1884 sekä taiteilija itse ja hänen rakastettunsa </a:t>
            </a:r>
            <a:r>
              <a:rPr lang="fi-FI" dirty="0" err="1"/>
              <a:t>Dot</a:t>
            </a:r>
            <a:r>
              <a:rPr lang="fi-FI" dirty="0"/>
              <a:t>. Musikaalin 2. näytös alkaa nykyajan New Yorkissa palaten Pariisiin.</a:t>
            </a:r>
          </a:p>
          <a:p>
            <a:r>
              <a:rPr lang="fi-FI" dirty="0"/>
              <a:t>Lauluja: </a:t>
            </a:r>
            <a:r>
              <a:rPr lang="fi-FI" dirty="0" err="1"/>
              <a:t>Sunday</a:t>
            </a:r>
            <a:r>
              <a:rPr lang="fi-FI" dirty="0"/>
              <a:t> in the Park with George, </a:t>
            </a:r>
            <a:r>
              <a:rPr lang="fi-FI" b="1" dirty="0" err="1"/>
              <a:t>Sunday</a:t>
            </a:r>
            <a:r>
              <a:rPr lang="fi-FI" dirty="0"/>
              <a:t>, </a:t>
            </a:r>
            <a:r>
              <a:rPr lang="fi-FI" dirty="0" err="1"/>
              <a:t>Finishing</a:t>
            </a:r>
            <a:r>
              <a:rPr lang="fi-FI" dirty="0"/>
              <a:t> the </a:t>
            </a:r>
            <a:r>
              <a:rPr lang="fi-FI" dirty="0" err="1"/>
              <a:t>Hat</a:t>
            </a:r>
            <a:r>
              <a:rPr lang="fi-FI" dirty="0"/>
              <a:t>, </a:t>
            </a:r>
          </a:p>
          <a:p>
            <a:pPr marL="0" indent="0">
              <a:buNone/>
            </a:pPr>
            <a:r>
              <a:rPr lang="fi-FI" dirty="0"/>
              <a:t>      </a:t>
            </a:r>
            <a:r>
              <a:rPr lang="fi-FI" dirty="0" err="1"/>
              <a:t>Move</a:t>
            </a:r>
            <a:r>
              <a:rPr lang="fi-FI" dirty="0"/>
              <a:t> on</a:t>
            </a:r>
          </a:p>
        </p:txBody>
      </p:sp>
      <p:pic>
        <p:nvPicPr>
          <p:cNvPr id="4" name="Kuva 3"/>
          <p:cNvPicPr>
            <a:picLocks noChangeAspect="1"/>
          </p:cNvPicPr>
          <p:nvPr/>
        </p:nvPicPr>
        <p:blipFill>
          <a:blip r:embed="rId3"/>
          <a:stretch>
            <a:fillRect/>
          </a:stretch>
        </p:blipFill>
        <p:spPr>
          <a:xfrm>
            <a:off x="9151007" y="305841"/>
            <a:ext cx="2794000" cy="1866900"/>
          </a:xfrm>
          <a:prstGeom prst="rect">
            <a:avLst/>
          </a:prstGeom>
        </p:spPr>
      </p:pic>
      <p:sp>
        <p:nvSpPr>
          <p:cNvPr id="7" name="Toimintopainike: Filmi 6">
            <a:hlinkClick r:id="rId4" highlightClick="1"/>
            <a:extLst>
              <a:ext uri="{FF2B5EF4-FFF2-40B4-BE49-F238E27FC236}">
                <a16:creationId xmlns:a16="http://schemas.microsoft.com/office/drawing/2014/main" id="{1A34088F-3C80-6F47-8966-FBA216A46968}"/>
              </a:ext>
            </a:extLst>
          </p:cNvPr>
          <p:cNvSpPr/>
          <p:nvPr/>
        </p:nvSpPr>
        <p:spPr>
          <a:xfrm>
            <a:off x="6931572" y="5655755"/>
            <a:ext cx="1042416" cy="104241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1490078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Into the Woods</a:t>
            </a:r>
          </a:p>
        </p:txBody>
      </p:sp>
      <p:sp>
        <p:nvSpPr>
          <p:cNvPr id="3" name="Sisällön paikkamerkki 2"/>
          <p:cNvSpPr>
            <a:spLocks noGrp="1"/>
          </p:cNvSpPr>
          <p:nvPr>
            <p:ph idx="1"/>
          </p:nvPr>
        </p:nvSpPr>
        <p:spPr/>
        <p:txBody>
          <a:bodyPr>
            <a:noAutofit/>
          </a:bodyPr>
          <a:lstStyle/>
          <a:p>
            <a:r>
              <a:rPr lang="fi-FI" sz="1800" dirty="0"/>
              <a:t>Ensi-ilta Broadwaylla 11/1987, 765 esitystä</a:t>
            </a:r>
          </a:p>
          <a:p>
            <a:r>
              <a:rPr lang="fi-FI" sz="1800" dirty="0"/>
              <a:t>Musiikki &amp; Tekstit: </a:t>
            </a:r>
            <a:r>
              <a:rPr lang="fi-FI" sz="1800" dirty="0" err="1"/>
              <a:t>Sondheim</a:t>
            </a:r>
            <a:endParaRPr lang="fi-FI" sz="1800" dirty="0"/>
          </a:p>
          <a:p>
            <a:r>
              <a:rPr lang="fi-FI" sz="1800" dirty="0"/>
              <a:t>Libretto &amp; Ohjaus James </a:t>
            </a:r>
            <a:r>
              <a:rPr lang="fi-FI" sz="1800" dirty="0" err="1"/>
              <a:t>Lapine</a:t>
            </a:r>
            <a:r>
              <a:rPr lang="fi-FI" sz="1800" dirty="0"/>
              <a:t> (</a:t>
            </a:r>
            <a:r>
              <a:rPr lang="fi-FI" sz="1800" dirty="0" err="1"/>
              <a:t>Grimmin</a:t>
            </a:r>
            <a:r>
              <a:rPr lang="fi-FI" sz="1800" dirty="0"/>
              <a:t> sadut ja</a:t>
            </a:r>
          </a:p>
          <a:p>
            <a:pPr marL="0" indent="0">
              <a:buNone/>
            </a:pPr>
            <a:r>
              <a:rPr lang="fi-FI" sz="1800" dirty="0"/>
              <a:t> </a:t>
            </a:r>
            <a:r>
              <a:rPr lang="fi-FI" sz="1800" dirty="0" err="1"/>
              <a:t>Bettelheimin</a:t>
            </a:r>
            <a:r>
              <a:rPr lang="fi-FI" sz="1800" dirty="0"/>
              <a:t> teos Satujen lumous innoittajina)</a:t>
            </a:r>
          </a:p>
          <a:p>
            <a:r>
              <a:rPr lang="fi-FI" sz="1800" dirty="0"/>
              <a:t>Pääosissa: Joanna </a:t>
            </a:r>
            <a:r>
              <a:rPr lang="fi-FI" sz="1800" dirty="0" err="1"/>
              <a:t>Gleason</a:t>
            </a:r>
            <a:r>
              <a:rPr lang="fi-FI" sz="1800" dirty="0"/>
              <a:t> , </a:t>
            </a:r>
            <a:r>
              <a:rPr lang="fi-FI" sz="1800" dirty="0" err="1"/>
              <a:t>Bernadette</a:t>
            </a:r>
            <a:r>
              <a:rPr lang="fi-FI" sz="1800" dirty="0"/>
              <a:t> </a:t>
            </a:r>
            <a:r>
              <a:rPr lang="fi-FI" sz="1800" dirty="0" err="1"/>
              <a:t>Peters</a:t>
            </a:r>
            <a:r>
              <a:rPr lang="fi-FI" sz="1800" dirty="0"/>
              <a:t>,…</a:t>
            </a:r>
          </a:p>
          <a:p>
            <a:r>
              <a:rPr lang="fi-FI" sz="1800" dirty="0"/>
              <a:t>Elokuvaversio  v. 2014 (mm. Meryl Streep)</a:t>
            </a:r>
          </a:p>
          <a:p>
            <a:r>
              <a:rPr lang="fi-FI" sz="1800" dirty="0"/>
              <a:t>Juoni: Tuhkimo ja sisarpuolet, Jaakko ja pavunvarret, Punahilkka, Leipuri ja hänen vaimonsa, pari prinssiä, Tähkäpää sekä ilkeä noita. Kaikki paitsi ”pahat” toteuttavat toiveensa. Toinen näytös kuitenkin paljastaa, etteivät he eläkään onnellisina loppuelämäänsä. Opetus: Teoilla on seurauksensa</a:t>
            </a:r>
          </a:p>
          <a:p>
            <a:r>
              <a:rPr lang="fi-FI" sz="1800" dirty="0"/>
              <a:t>Laulut: </a:t>
            </a:r>
            <a:r>
              <a:rPr lang="fi-FI" sz="1800" dirty="0" err="1"/>
              <a:t>Prologue</a:t>
            </a:r>
            <a:r>
              <a:rPr lang="fi-FI" sz="1800" dirty="0"/>
              <a:t>: </a:t>
            </a:r>
            <a:r>
              <a:rPr lang="fi-FI" sz="1800" b="1" dirty="0"/>
              <a:t>I </a:t>
            </a:r>
            <a:r>
              <a:rPr lang="fi-FI" sz="1800" b="1" dirty="0" err="1"/>
              <a:t>Wish</a:t>
            </a:r>
            <a:r>
              <a:rPr lang="fi-FI" sz="1800" dirty="0"/>
              <a:t>, Giants in the Sky, </a:t>
            </a:r>
            <a:r>
              <a:rPr lang="fi-FI" sz="1800" b="1" dirty="0" err="1"/>
              <a:t>Agony</a:t>
            </a:r>
            <a:r>
              <a:rPr lang="fi-FI" sz="1800" dirty="0"/>
              <a:t>, </a:t>
            </a:r>
            <a:r>
              <a:rPr lang="fi-FI" sz="1800" dirty="0" err="1"/>
              <a:t>Stay</a:t>
            </a:r>
            <a:r>
              <a:rPr lang="fi-FI" sz="1800" dirty="0"/>
              <a:t> with me, </a:t>
            </a:r>
            <a:r>
              <a:rPr lang="fi-FI" sz="1800" b="1" dirty="0" err="1"/>
              <a:t>The</a:t>
            </a:r>
            <a:r>
              <a:rPr lang="fi-FI" sz="1800" b="1" dirty="0"/>
              <a:t> </a:t>
            </a:r>
            <a:r>
              <a:rPr lang="fi-FI" sz="1800" b="1" dirty="0" err="1"/>
              <a:t>last</a:t>
            </a:r>
            <a:r>
              <a:rPr lang="fi-FI" sz="1800" b="1" dirty="0"/>
              <a:t> </a:t>
            </a:r>
            <a:r>
              <a:rPr lang="fi-FI" sz="1800" b="1" dirty="0" err="1"/>
              <a:t>Midnight</a:t>
            </a:r>
            <a:endParaRPr lang="fi-FI" sz="1800" b="1" dirty="0"/>
          </a:p>
          <a:p>
            <a:endParaRPr lang="fi-FI" sz="1600" dirty="0"/>
          </a:p>
        </p:txBody>
      </p:sp>
      <p:pic>
        <p:nvPicPr>
          <p:cNvPr id="4" name="Kuva 3"/>
          <p:cNvPicPr>
            <a:picLocks noChangeAspect="1"/>
          </p:cNvPicPr>
          <p:nvPr/>
        </p:nvPicPr>
        <p:blipFill>
          <a:blip r:embed="rId3"/>
          <a:stretch>
            <a:fillRect/>
          </a:stretch>
        </p:blipFill>
        <p:spPr>
          <a:xfrm>
            <a:off x="8383046" y="1"/>
            <a:ext cx="2284954" cy="3608323"/>
          </a:xfrm>
          <a:prstGeom prst="rect">
            <a:avLst/>
          </a:prstGeom>
        </p:spPr>
      </p:pic>
      <p:sp>
        <p:nvSpPr>
          <p:cNvPr id="5" name="Toimintopainike: Filmi 4">
            <a:hlinkClick r:id="rId4" highlightClick="1"/>
            <a:extLst>
              <a:ext uri="{FF2B5EF4-FFF2-40B4-BE49-F238E27FC236}">
                <a16:creationId xmlns:a16="http://schemas.microsoft.com/office/drawing/2014/main" id="{72B21598-D1AE-824D-B89A-7705347765CD}"/>
              </a:ext>
            </a:extLst>
          </p:cNvPr>
          <p:cNvSpPr/>
          <p:nvPr/>
        </p:nvSpPr>
        <p:spPr>
          <a:xfrm>
            <a:off x="1608082" y="5655755"/>
            <a:ext cx="1042416" cy="104241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oimintopainike: Filmi 5">
            <a:hlinkClick r:id="rId5" highlightClick="1"/>
            <a:extLst>
              <a:ext uri="{FF2B5EF4-FFF2-40B4-BE49-F238E27FC236}">
                <a16:creationId xmlns:a16="http://schemas.microsoft.com/office/drawing/2014/main" id="{AE9B0E32-DD66-EE46-9E6D-CE07D774D1A8}"/>
              </a:ext>
            </a:extLst>
          </p:cNvPr>
          <p:cNvSpPr/>
          <p:nvPr/>
        </p:nvSpPr>
        <p:spPr>
          <a:xfrm>
            <a:off x="5438525" y="5650461"/>
            <a:ext cx="1042416" cy="104241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oimintopainike: Filmi 6">
            <a:hlinkClick r:id="rId6" highlightClick="1"/>
            <a:extLst>
              <a:ext uri="{FF2B5EF4-FFF2-40B4-BE49-F238E27FC236}">
                <a16:creationId xmlns:a16="http://schemas.microsoft.com/office/drawing/2014/main" id="{7DF38034-5618-304F-B519-CD9E6A1B9591}"/>
              </a:ext>
            </a:extLst>
          </p:cNvPr>
          <p:cNvSpPr/>
          <p:nvPr/>
        </p:nvSpPr>
        <p:spPr>
          <a:xfrm>
            <a:off x="3523303" y="5656154"/>
            <a:ext cx="1042416" cy="104241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510681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30-luvun amerikkalainen musikaali</a:t>
            </a:r>
          </a:p>
        </p:txBody>
      </p:sp>
      <p:sp>
        <p:nvSpPr>
          <p:cNvPr id="3" name="Sisällön paikkamerkki 2"/>
          <p:cNvSpPr>
            <a:spLocks noGrp="1"/>
          </p:cNvSpPr>
          <p:nvPr>
            <p:ph idx="1"/>
          </p:nvPr>
        </p:nvSpPr>
        <p:spPr/>
        <p:txBody>
          <a:bodyPr>
            <a:normAutofit/>
          </a:bodyPr>
          <a:lstStyle/>
          <a:p>
            <a:r>
              <a:rPr lang="fi-FI" dirty="0"/>
              <a:t>Äänielokuva ja lama heikensivät Broadwayn asemaa</a:t>
            </a:r>
          </a:p>
          <a:p>
            <a:r>
              <a:rPr lang="fi-FI" dirty="0" err="1"/>
              <a:t>Gershwinin</a:t>
            </a:r>
            <a:r>
              <a:rPr lang="fi-FI" dirty="0"/>
              <a:t> veljekset: Of </a:t>
            </a:r>
            <a:r>
              <a:rPr lang="fi-FI" dirty="0" err="1"/>
              <a:t>Thee</a:t>
            </a:r>
            <a:r>
              <a:rPr lang="fi-FI" dirty="0"/>
              <a:t> I </a:t>
            </a:r>
            <a:r>
              <a:rPr lang="fi-FI" dirty="0" err="1"/>
              <a:t>sing</a:t>
            </a:r>
            <a:r>
              <a:rPr lang="fi-FI" dirty="0"/>
              <a:t> (1931)</a:t>
            </a:r>
          </a:p>
          <a:p>
            <a:r>
              <a:rPr lang="fi-FI" dirty="0"/>
              <a:t>Richard </a:t>
            </a:r>
            <a:r>
              <a:rPr lang="fi-FI" dirty="0" err="1"/>
              <a:t>Rodgers</a:t>
            </a:r>
            <a:r>
              <a:rPr lang="fi-FI" dirty="0"/>
              <a:t> &amp; </a:t>
            </a:r>
            <a:r>
              <a:rPr lang="fi-FI" dirty="0" err="1"/>
              <a:t>Lorenz</a:t>
            </a:r>
            <a:r>
              <a:rPr lang="fi-FI" dirty="0"/>
              <a:t> Hart: </a:t>
            </a:r>
            <a:r>
              <a:rPr lang="fi-FI" dirty="0" err="1"/>
              <a:t>Babes</a:t>
            </a:r>
            <a:r>
              <a:rPr lang="fi-FI" dirty="0"/>
              <a:t> in </a:t>
            </a:r>
            <a:r>
              <a:rPr lang="fi-FI" dirty="0" err="1"/>
              <a:t>Arms</a:t>
            </a:r>
            <a:r>
              <a:rPr lang="fi-FI" dirty="0"/>
              <a:t> (1937)</a:t>
            </a:r>
          </a:p>
          <a:p>
            <a:r>
              <a:rPr lang="fi-FI" dirty="0" err="1"/>
              <a:t>Irving</a:t>
            </a:r>
            <a:r>
              <a:rPr lang="fi-FI" dirty="0"/>
              <a:t> Berlin: mm. Top </a:t>
            </a:r>
            <a:r>
              <a:rPr lang="fi-FI" dirty="0" err="1"/>
              <a:t>Hat</a:t>
            </a:r>
            <a:r>
              <a:rPr lang="fi-FI" dirty="0"/>
              <a:t> -filmi (1935)</a:t>
            </a:r>
          </a:p>
          <a:p>
            <a:r>
              <a:rPr lang="fi-FI" dirty="0"/>
              <a:t>Cole </a:t>
            </a:r>
            <a:r>
              <a:rPr lang="fi-FI" dirty="0" err="1"/>
              <a:t>Porter</a:t>
            </a:r>
            <a:endParaRPr lang="fi-FI" dirty="0"/>
          </a:p>
          <a:p>
            <a:pPr marL="0" indent="0">
              <a:buNone/>
            </a:pPr>
            <a:r>
              <a:rPr lang="fi-FI" dirty="0" err="1"/>
              <a:t>-Anything</a:t>
            </a:r>
            <a:r>
              <a:rPr lang="fi-FI" dirty="0"/>
              <a:t> </a:t>
            </a:r>
            <a:r>
              <a:rPr lang="fi-FI" dirty="0" err="1"/>
              <a:t>goes</a:t>
            </a:r>
            <a:r>
              <a:rPr lang="fi-FI" dirty="0"/>
              <a:t> v. 1934</a:t>
            </a:r>
          </a:p>
          <a:p>
            <a:r>
              <a:rPr lang="fi-FI" dirty="0"/>
              <a:t>Kurt </a:t>
            </a:r>
            <a:r>
              <a:rPr lang="fi-FI" dirty="0" err="1"/>
              <a:t>Weill</a:t>
            </a:r>
            <a:r>
              <a:rPr lang="fi-FI" dirty="0"/>
              <a:t> (Berliinistä Hollywoodiin)</a:t>
            </a:r>
          </a:p>
          <a:p>
            <a:pPr marL="0" indent="0">
              <a:buNone/>
            </a:pPr>
            <a:r>
              <a:rPr lang="fi-FI" dirty="0" err="1"/>
              <a:t>-Knickerbocker</a:t>
            </a:r>
            <a:r>
              <a:rPr lang="fi-FI" dirty="0"/>
              <a:t> Holiday -musikaali v. 1938</a:t>
            </a:r>
          </a:p>
          <a:p>
            <a:endParaRPr lang="fi-FI" dirty="0"/>
          </a:p>
          <a:p>
            <a:endParaRPr lang="fi-FI" dirty="0"/>
          </a:p>
        </p:txBody>
      </p:sp>
      <p:pic>
        <p:nvPicPr>
          <p:cNvPr id="5" name="Kuva 4"/>
          <p:cNvPicPr>
            <a:picLocks noChangeAspect="1"/>
          </p:cNvPicPr>
          <p:nvPr/>
        </p:nvPicPr>
        <p:blipFill>
          <a:blip r:embed="rId3"/>
          <a:stretch>
            <a:fillRect/>
          </a:stretch>
        </p:blipFill>
        <p:spPr>
          <a:xfrm>
            <a:off x="8890000" y="3429000"/>
            <a:ext cx="1778000" cy="2362200"/>
          </a:xfrm>
          <a:prstGeom prst="rect">
            <a:avLst/>
          </a:prstGeom>
        </p:spPr>
      </p:pic>
    </p:spTree>
    <p:extLst>
      <p:ext uri="{BB962C8B-B14F-4D97-AF65-F5344CB8AC3E}">
        <p14:creationId xmlns:p14="http://schemas.microsoft.com/office/powerpoint/2010/main" val="1923520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a:t>Gershwin</a:t>
            </a:r>
            <a:r>
              <a:rPr lang="fi-FI" dirty="0"/>
              <a:t>: </a:t>
            </a:r>
            <a:r>
              <a:rPr lang="fi-FI" dirty="0" err="1"/>
              <a:t>Porgy</a:t>
            </a:r>
            <a:r>
              <a:rPr lang="fi-FI" dirty="0"/>
              <a:t> and </a:t>
            </a:r>
            <a:r>
              <a:rPr lang="fi-FI" dirty="0" err="1"/>
              <a:t>Bess</a:t>
            </a:r>
            <a:r>
              <a:rPr lang="fi-FI" dirty="0"/>
              <a:t> (1935)</a:t>
            </a:r>
          </a:p>
        </p:txBody>
      </p:sp>
      <p:sp>
        <p:nvSpPr>
          <p:cNvPr id="3" name="Sisällön paikkamerkki 2"/>
          <p:cNvSpPr>
            <a:spLocks noGrp="1"/>
          </p:cNvSpPr>
          <p:nvPr>
            <p:ph idx="1"/>
          </p:nvPr>
        </p:nvSpPr>
        <p:spPr/>
        <p:txBody>
          <a:bodyPr>
            <a:normAutofit lnSpcReduction="10000"/>
          </a:bodyPr>
          <a:lstStyle/>
          <a:p>
            <a:r>
              <a:rPr lang="fi-FI" dirty="0"/>
              <a:t>”folk </a:t>
            </a:r>
            <a:r>
              <a:rPr lang="fi-FI" dirty="0" err="1"/>
              <a:t>opera</a:t>
            </a:r>
            <a:r>
              <a:rPr lang="fi-FI" dirty="0"/>
              <a:t>”, laulajat </a:t>
            </a:r>
            <a:r>
              <a:rPr lang="fi-FI" dirty="0" err="1"/>
              <a:t>afro-amerikkalaisia</a:t>
            </a:r>
            <a:r>
              <a:rPr lang="fi-FI" dirty="0"/>
              <a:t> kantaesityksessä Broadwaylla</a:t>
            </a:r>
          </a:p>
          <a:p>
            <a:r>
              <a:rPr lang="fi-FI" dirty="0"/>
              <a:t>Oopperamainen musikaali, kolmenäytöksinen ja kolmetuntinen teos, libretto </a:t>
            </a:r>
            <a:r>
              <a:rPr lang="fi-FI" dirty="0" err="1"/>
              <a:t>DuBose</a:t>
            </a:r>
            <a:r>
              <a:rPr lang="fi-FI" dirty="0"/>
              <a:t> </a:t>
            </a:r>
            <a:r>
              <a:rPr lang="fi-FI" dirty="0" err="1"/>
              <a:t>Heyward</a:t>
            </a:r>
            <a:endParaRPr lang="fi-FI" dirty="0"/>
          </a:p>
          <a:p>
            <a:r>
              <a:rPr lang="fi-FI" dirty="0"/>
              <a:t>Nykyään oopperatalojen ohjelmistossa</a:t>
            </a:r>
          </a:p>
          <a:p>
            <a:r>
              <a:rPr lang="fi-FI" dirty="0"/>
              <a:t>Tunnetuimmat laulut:</a:t>
            </a:r>
          </a:p>
          <a:p>
            <a:pPr marL="0" indent="0">
              <a:buNone/>
            </a:pPr>
            <a:r>
              <a:rPr lang="fi-FI" dirty="0" err="1"/>
              <a:t>-Summertime</a:t>
            </a:r>
            <a:endParaRPr lang="fi-FI" dirty="0"/>
          </a:p>
          <a:p>
            <a:pPr marL="0" indent="0">
              <a:buNone/>
            </a:pPr>
            <a:r>
              <a:rPr lang="fi-FI" dirty="0"/>
              <a:t>-I </a:t>
            </a:r>
            <a:r>
              <a:rPr lang="fi-FI" dirty="0" err="1"/>
              <a:t>got</a:t>
            </a:r>
            <a:r>
              <a:rPr lang="fi-FI" dirty="0"/>
              <a:t> </a:t>
            </a:r>
            <a:r>
              <a:rPr lang="fi-FI" dirty="0" err="1"/>
              <a:t>Plenty</a:t>
            </a:r>
            <a:r>
              <a:rPr lang="fi-FI" dirty="0"/>
              <a:t> of </a:t>
            </a:r>
            <a:r>
              <a:rPr lang="fi-FI" dirty="0" err="1"/>
              <a:t>nuttin</a:t>
            </a:r>
            <a:endParaRPr lang="fi-FI" dirty="0"/>
          </a:p>
          <a:p>
            <a:pPr marL="0" indent="0">
              <a:buNone/>
            </a:pPr>
            <a:r>
              <a:rPr lang="fi-FI" dirty="0" err="1"/>
              <a:t>-</a:t>
            </a:r>
            <a:r>
              <a:rPr lang="fi-FI" b="1" dirty="0" err="1"/>
              <a:t>Bess</a:t>
            </a:r>
            <a:r>
              <a:rPr lang="fi-FI" b="1" dirty="0"/>
              <a:t>, </a:t>
            </a:r>
            <a:r>
              <a:rPr lang="fi-FI" b="1" dirty="0" err="1"/>
              <a:t>you</a:t>
            </a:r>
            <a:r>
              <a:rPr lang="fi-FI" b="1" dirty="0"/>
              <a:t> is my </a:t>
            </a:r>
            <a:r>
              <a:rPr lang="fi-FI" b="1" dirty="0" err="1"/>
              <a:t>woman</a:t>
            </a:r>
            <a:endParaRPr lang="fi-FI" b="1" dirty="0"/>
          </a:p>
          <a:p>
            <a:pPr marL="0" indent="0">
              <a:buNone/>
            </a:pPr>
            <a:r>
              <a:rPr lang="fi-FI" dirty="0" err="1"/>
              <a:t>-</a:t>
            </a:r>
            <a:r>
              <a:rPr lang="fi-FI" b="1" dirty="0" err="1"/>
              <a:t>It</a:t>
            </a:r>
            <a:r>
              <a:rPr lang="fi-FI" b="1" dirty="0"/>
              <a:t> </a:t>
            </a:r>
            <a:r>
              <a:rPr lang="fi-FI" b="1" dirty="0" err="1"/>
              <a:t>ain’t</a:t>
            </a:r>
            <a:r>
              <a:rPr lang="fi-FI" b="1" dirty="0"/>
              <a:t> </a:t>
            </a:r>
            <a:r>
              <a:rPr lang="fi-FI" b="1" dirty="0" err="1"/>
              <a:t>necessarily</a:t>
            </a:r>
            <a:r>
              <a:rPr lang="fi-FI" b="1" dirty="0"/>
              <a:t> </a:t>
            </a:r>
            <a:r>
              <a:rPr lang="fi-FI" b="1" dirty="0" err="1"/>
              <a:t>so</a:t>
            </a:r>
            <a:endParaRPr lang="fi-FI" b="1" dirty="0"/>
          </a:p>
        </p:txBody>
      </p:sp>
      <p:pic>
        <p:nvPicPr>
          <p:cNvPr id="4" name="Kuva 3"/>
          <p:cNvPicPr>
            <a:picLocks noChangeAspect="1"/>
          </p:cNvPicPr>
          <p:nvPr/>
        </p:nvPicPr>
        <p:blipFill>
          <a:blip r:embed="rId3"/>
          <a:stretch>
            <a:fillRect/>
          </a:stretch>
        </p:blipFill>
        <p:spPr>
          <a:xfrm>
            <a:off x="8763000" y="3422650"/>
            <a:ext cx="1905000" cy="1968500"/>
          </a:xfrm>
          <a:prstGeom prst="rect">
            <a:avLst/>
          </a:prstGeom>
        </p:spPr>
      </p:pic>
      <p:sp>
        <p:nvSpPr>
          <p:cNvPr id="5" name="Toimintopainike: Filmi 4">
            <a:hlinkClick r:id="rId4" highlightClick="1"/>
            <a:extLst>
              <a:ext uri="{FF2B5EF4-FFF2-40B4-BE49-F238E27FC236}">
                <a16:creationId xmlns:a16="http://schemas.microsoft.com/office/drawing/2014/main" id="{F39DEC4B-F9D2-9D41-8F15-00C224FE2724}"/>
              </a:ext>
            </a:extLst>
          </p:cNvPr>
          <p:cNvSpPr/>
          <p:nvPr/>
        </p:nvSpPr>
        <p:spPr>
          <a:xfrm>
            <a:off x="5927834" y="5450459"/>
            <a:ext cx="1042416" cy="104241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oimintopainike: Filmi 5">
            <a:hlinkClick r:id="rId5" highlightClick="1"/>
            <a:extLst>
              <a:ext uri="{FF2B5EF4-FFF2-40B4-BE49-F238E27FC236}">
                <a16:creationId xmlns:a16="http://schemas.microsoft.com/office/drawing/2014/main" id="{8D5A8C1E-13E1-D942-A4EB-B52C42BCEC4E}"/>
              </a:ext>
            </a:extLst>
          </p:cNvPr>
          <p:cNvSpPr/>
          <p:nvPr/>
        </p:nvSpPr>
        <p:spPr>
          <a:xfrm>
            <a:off x="7598401" y="5450459"/>
            <a:ext cx="1042416" cy="104241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619616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Hollywood-musikaalin synty</a:t>
            </a:r>
          </a:p>
        </p:txBody>
      </p:sp>
      <p:sp>
        <p:nvSpPr>
          <p:cNvPr id="3" name="Sisällön paikkamerkki 2"/>
          <p:cNvSpPr>
            <a:spLocks noGrp="1"/>
          </p:cNvSpPr>
          <p:nvPr>
            <p:ph idx="1"/>
          </p:nvPr>
        </p:nvSpPr>
        <p:spPr/>
        <p:txBody>
          <a:bodyPr/>
          <a:lstStyle/>
          <a:p>
            <a:r>
              <a:rPr lang="fi-FI" dirty="0"/>
              <a:t>Ensimmäinen äänielokuva v. 1927 ”The </a:t>
            </a:r>
            <a:r>
              <a:rPr lang="fi-FI" dirty="0" err="1"/>
              <a:t>Jazz-singer</a:t>
            </a:r>
            <a:r>
              <a:rPr lang="fi-FI" dirty="0"/>
              <a:t>”</a:t>
            </a:r>
          </a:p>
          <a:p>
            <a:r>
              <a:rPr lang="fi-FI" dirty="0"/>
              <a:t>Musikaalielokuvien buumi 20-30-lukujen vaihteessa: The Broadway </a:t>
            </a:r>
            <a:r>
              <a:rPr lang="fi-FI" dirty="0" err="1"/>
              <a:t>Melody</a:t>
            </a:r>
            <a:r>
              <a:rPr lang="fi-FI" dirty="0"/>
              <a:t>, The </a:t>
            </a:r>
            <a:r>
              <a:rPr lang="fi-FI" dirty="0" err="1"/>
              <a:t>Desert</a:t>
            </a:r>
            <a:r>
              <a:rPr lang="fi-FI" dirty="0"/>
              <a:t> </a:t>
            </a:r>
            <a:r>
              <a:rPr lang="fi-FI" dirty="0" err="1"/>
              <a:t>song</a:t>
            </a:r>
            <a:r>
              <a:rPr lang="fi-FI" dirty="0"/>
              <a:t>, </a:t>
            </a:r>
            <a:r>
              <a:rPr lang="fi-FI" dirty="0" err="1"/>
              <a:t>Golddiggers</a:t>
            </a:r>
            <a:r>
              <a:rPr lang="fi-FI" dirty="0"/>
              <a:t> of Broadway</a:t>
            </a:r>
          </a:p>
          <a:p>
            <a:r>
              <a:rPr lang="fi-FI" dirty="0"/>
              <a:t>Broadwayn tähtiesiintyjiä ja säveltäjiä Hollywoodiin: mm. Maurice </a:t>
            </a:r>
            <a:r>
              <a:rPr lang="fi-FI" dirty="0" err="1"/>
              <a:t>Chevalier</a:t>
            </a:r>
            <a:endParaRPr lang="fi-FI" dirty="0"/>
          </a:p>
          <a:p>
            <a:r>
              <a:rPr lang="fi-FI" dirty="0"/>
              <a:t>V. 1931 innostus hiipuu tilapäisesti laman myötä</a:t>
            </a:r>
          </a:p>
        </p:txBody>
      </p:sp>
    </p:spTree>
    <p:extLst>
      <p:ext uri="{BB962C8B-B14F-4D97-AF65-F5344CB8AC3E}">
        <p14:creationId xmlns:p14="http://schemas.microsoft.com/office/powerpoint/2010/main" val="3344239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Hollywood-musikaali v. 1933-</a:t>
            </a:r>
          </a:p>
        </p:txBody>
      </p:sp>
      <p:sp>
        <p:nvSpPr>
          <p:cNvPr id="3" name="Sisällön paikkamerkki 2"/>
          <p:cNvSpPr>
            <a:spLocks noGrp="1"/>
          </p:cNvSpPr>
          <p:nvPr>
            <p:ph idx="1"/>
          </p:nvPr>
        </p:nvSpPr>
        <p:spPr/>
        <p:txBody>
          <a:bodyPr>
            <a:normAutofit/>
          </a:bodyPr>
          <a:lstStyle/>
          <a:p>
            <a:r>
              <a:rPr lang="fi-FI" dirty="0"/>
              <a:t>1933 ohjaaja </a:t>
            </a:r>
            <a:r>
              <a:rPr lang="fi-FI" dirty="0" err="1"/>
              <a:t>Busby</a:t>
            </a:r>
            <a:r>
              <a:rPr lang="fi-FI" dirty="0"/>
              <a:t> </a:t>
            </a:r>
            <a:r>
              <a:rPr lang="fi-FI" dirty="0" err="1"/>
              <a:t>Berkeleyn</a:t>
            </a:r>
            <a:r>
              <a:rPr lang="fi-FI" dirty="0"/>
              <a:t> koreografiat uudistavat musikaalielokuvan</a:t>
            </a:r>
          </a:p>
          <a:p>
            <a:r>
              <a:rPr lang="fi-FI" dirty="0"/>
              <a:t>Elokuva 42nd </a:t>
            </a:r>
            <a:r>
              <a:rPr lang="fi-FI" dirty="0" err="1"/>
              <a:t>Street</a:t>
            </a:r>
            <a:r>
              <a:rPr lang="fi-FI" dirty="0"/>
              <a:t> valtava menestys</a:t>
            </a:r>
          </a:p>
          <a:p>
            <a:pPr marL="0" indent="0">
              <a:buNone/>
            </a:pPr>
            <a:r>
              <a:rPr lang="fi-FI" dirty="0" err="1"/>
              <a:t>-”</a:t>
            </a:r>
            <a:r>
              <a:rPr lang="fi-FI" b="1" dirty="0" err="1"/>
              <a:t>I’m</a:t>
            </a:r>
            <a:r>
              <a:rPr lang="fi-FI" b="1" dirty="0"/>
              <a:t> </a:t>
            </a:r>
            <a:r>
              <a:rPr lang="fi-FI" b="1" dirty="0" err="1"/>
              <a:t>young</a:t>
            </a:r>
            <a:r>
              <a:rPr lang="fi-FI" b="1" dirty="0"/>
              <a:t> and </a:t>
            </a:r>
            <a:r>
              <a:rPr lang="fi-FI" b="1" dirty="0" err="1"/>
              <a:t>healthy</a:t>
            </a:r>
            <a:r>
              <a:rPr lang="fi-FI" dirty="0"/>
              <a:t>”</a:t>
            </a:r>
          </a:p>
          <a:p>
            <a:pPr marL="0" indent="0">
              <a:buNone/>
            </a:pPr>
            <a:r>
              <a:rPr lang="fi-FI" dirty="0"/>
              <a:t>-”</a:t>
            </a:r>
            <a:r>
              <a:rPr lang="fi-FI" b="1" dirty="0"/>
              <a:t>42nd </a:t>
            </a:r>
            <a:r>
              <a:rPr lang="fi-FI" b="1" dirty="0" err="1"/>
              <a:t>Street</a:t>
            </a:r>
            <a:r>
              <a:rPr lang="fi-FI" dirty="0"/>
              <a:t>”</a:t>
            </a:r>
          </a:p>
          <a:p>
            <a:pPr marL="0" indent="0">
              <a:buNone/>
            </a:pPr>
            <a:r>
              <a:rPr lang="fi-FI" dirty="0"/>
              <a:t>Laulut Harry Warren ja </a:t>
            </a:r>
            <a:r>
              <a:rPr lang="fi-FI" dirty="0" err="1"/>
              <a:t>Al</a:t>
            </a:r>
            <a:r>
              <a:rPr lang="fi-FI" dirty="0"/>
              <a:t> </a:t>
            </a:r>
            <a:r>
              <a:rPr lang="fi-FI" dirty="0" err="1"/>
              <a:t>Dubin</a:t>
            </a:r>
            <a:endParaRPr lang="fi-FI" dirty="0"/>
          </a:p>
          <a:p>
            <a:pPr marL="0" indent="0">
              <a:buNone/>
            </a:pPr>
            <a:r>
              <a:rPr lang="fi-FI" dirty="0"/>
              <a:t>Elokuva juoneltaan ”</a:t>
            </a:r>
            <a:r>
              <a:rPr lang="fi-FI" dirty="0" err="1"/>
              <a:t>Backstage</a:t>
            </a:r>
            <a:r>
              <a:rPr lang="fi-FI" dirty="0"/>
              <a:t>”-musikaali</a:t>
            </a:r>
          </a:p>
          <a:p>
            <a:pPr marL="0" indent="0">
              <a:buNone/>
            </a:pPr>
            <a:r>
              <a:rPr lang="fi-FI" dirty="0"/>
              <a:t>1980-luvulla musikaaliversio Broadwaylla</a:t>
            </a:r>
          </a:p>
        </p:txBody>
      </p:sp>
      <p:sp>
        <p:nvSpPr>
          <p:cNvPr id="4" name="Toimintopainike: Filmi 3">
            <a:hlinkClick r:id="rId3" highlightClick="1"/>
            <a:extLst>
              <a:ext uri="{FF2B5EF4-FFF2-40B4-BE49-F238E27FC236}">
                <a16:creationId xmlns:a16="http://schemas.microsoft.com/office/drawing/2014/main" id="{0BB86604-EB2D-CF4F-9860-E617D92716EE}"/>
              </a:ext>
            </a:extLst>
          </p:cNvPr>
          <p:cNvSpPr/>
          <p:nvPr/>
        </p:nvSpPr>
        <p:spPr>
          <a:xfrm>
            <a:off x="6921062" y="3429000"/>
            <a:ext cx="1042416" cy="104241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oimintopainike: Filmi 4">
            <a:hlinkClick r:id="rId4" highlightClick="1"/>
            <a:extLst>
              <a:ext uri="{FF2B5EF4-FFF2-40B4-BE49-F238E27FC236}">
                <a16:creationId xmlns:a16="http://schemas.microsoft.com/office/drawing/2014/main" id="{3543C61D-FCD7-2D4F-B779-084673E5EB75}"/>
              </a:ext>
            </a:extLst>
          </p:cNvPr>
          <p:cNvSpPr/>
          <p:nvPr/>
        </p:nvSpPr>
        <p:spPr>
          <a:xfrm>
            <a:off x="9301655" y="3429000"/>
            <a:ext cx="1042416" cy="104241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585589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Fred Astaire &amp; Ginger Rogers</a:t>
            </a:r>
          </a:p>
        </p:txBody>
      </p:sp>
      <p:sp>
        <p:nvSpPr>
          <p:cNvPr id="3" name="Sisällön paikkamerkki 2"/>
          <p:cNvSpPr>
            <a:spLocks noGrp="1"/>
          </p:cNvSpPr>
          <p:nvPr>
            <p:ph idx="1"/>
          </p:nvPr>
        </p:nvSpPr>
        <p:spPr/>
        <p:txBody>
          <a:bodyPr/>
          <a:lstStyle/>
          <a:p>
            <a:r>
              <a:rPr lang="fi-FI" dirty="0"/>
              <a:t>Fred Astaire tähtitanssijana Broadwaylla  v. 1931 asti</a:t>
            </a:r>
          </a:p>
          <a:p>
            <a:r>
              <a:rPr lang="fi-FI" dirty="0"/>
              <a:t>Astaire &amp; Rogers yhteisiä elokuvia 1933-49</a:t>
            </a:r>
          </a:p>
          <a:p>
            <a:r>
              <a:rPr lang="fi-FI" dirty="0"/>
              <a:t>Top </a:t>
            </a:r>
            <a:r>
              <a:rPr lang="fi-FI" dirty="0" err="1"/>
              <a:t>Hat</a:t>
            </a:r>
            <a:r>
              <a:rPr lang="fi-FI" dirty="0"/>
              <a:t> (1935)</a:t>
            </a:r>
          </a:p>
          <a:p>
            <a:pPr marL="0" indent="0">
              <a:buNone/>
            </a:pPr>
            <a:r>
              <a:rPr lang="fi-FI" dirty="0"/>
              <a:t>-”</a:t>
            </a:r>
            <a:r>
              <a:rPr lang="fi-FI" b="1" dirty="0" err="1"/>
              <a:t>Cheek</a:t>
            </a:r>
            <a:r>
              <a:rPr lang="fi-FI" b="1" dirty="0"/>
              <a:t> to </a:t>
            </a:r>
            <a:r>
              <a:rPr lang="fi-FI" b="1" dirty="0" err="1"/>
              <a:t>cheek</a:t>
            </a:r>
            <a:r>
              <a:rPr lang="fi-FI" dirty="0"/>
              <a:t>” (</a:t>
            </a:r>
            <a:r>
              <a:rPr lang="fi-FI" dirty="0" err="1"/>
              <a:t>Irving</a:t>
            </a:r>
            <a:r>
              <a:rPr lang="fi-FI" dirty="0"/>
              <a:t> Berlin)</a:t>
            </a:r>
          </a:p>
        </p:txBody>
      </p:sp>
      <p:pic>
        <p:nvPicPr>
          <p:cNvPr id="4" name="Kuva 3"/>
          <p:cNvPicPr>
            <a:picLocks noChangeAspect="1"/>
          </p:cNvPicPr>
          <p:nvPr/>
        </p:nvPicPr>
        <p:blipFill>
          <a:blip r:embed="rId3"/>
          <a:stretch>
            <a:fillRect/>
          </a:stretch>
        </p:blipFill>
        <p:spPr>
          <a:xfrm>
            <a:off x="7493000" y="3422650"/>
            <a:ext cx="3175000" cy="2552700"/>
          </a:xfrm>
          <a:prstGeom prst="rect">
            <a:avLst/>
          </a:prstGeom>
        </p:spPr>
      </p:pic>
      <p:sp>
        <p:nvSpPr>
          <p:cNvPr id="5" name="Toimintopainike: Filmi 4">
            <a:hlinkClick r:id="rId4" highlightClick="1"/>
            <a:extLst>
              <a:ext uri="{FF2B5EF4-FFF2-40B4-BE49-F238E27FC236}">
                <a16:creationId xmlns:a16="http://schemas.microsoft.com/office/drawing/2014/main" id="{4E28C7F4-9F5F-5643-B950-195680F83D00}"/>
              </a:ext>
            </a:extLst>
          </p:cNvPr>
          <p:cNvSpPr/>
          <p:nvPr/>
        </p:nvSpPr>
        <p:spPr>
          <a:xfrm>
            <a:off x="2128345" y="4477407"/>
            <a:ext cx="1042416" cy="104241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781675533"/>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5972</TotalTime>
  <Words>3463</Words>
  <Application>Microsoft Macintosh PowerPoint</Application>
  <PresentationFormat>Laajakuva</PresentationFormat>
  <Paragraphs>439</Paragraphs>
  <Slides>49</Slides>
  <Notes>49</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49</vt:i4>
      </vt:variant>
    </vt:vector>
  </HeadingPairs>
  <TitlesOfParts>
    <vt:vector size="53" baseType="lpstr">
      <vt:lpstr>Arial</vt:lpstr>
      <vt:lpstr>Calibri</vt:lpstr>
      <vt:lpstr>Calibri Light</vt:lpstr>
      <vt:lpstr>Office-teema</vt:lpstr>
      <vt:lpstr>Musikaali</vt:lpstr>
      <vt:lpstr>Musikaali - Musical</vt:lpstr>
      <vt:lpstr>Show Boat, Teatterilaiva</vt:lpstr>
      <vt:lpstr>Jerome Kern 1885-1945</vt:lpstr>
      <vt:lpstr>30-luvun amerikkalainen musikaali</vt:lpstr>
      <vt:lpstr>Gershwin: Porgy and Bess (1935)</vt:lpstr>
      <vt:lpstr>Hollywood-musikaalin synty</vt:lpstr>
      <vt:lpstr>Hollywood-musikaali v. 1933-</vt:lpstr>
      <vt:lpstr>Fred Astaire &amp; Ginger Rogers</vt:lpstr>
      <vt:lpstr>30-luvun elokuvamusikaalien tähtiä</vt:lpstr>
      <vt:lpstr>1940-50-luvun musikaali</vt:lpstr>
      <vt:lpstr>Oklahoma!</vt:lpstr>
      <vt:lpstr> Carousel </vt:lpstr>
      <vt:lpstr> The King and I </vt:lpstr>
      <vt:lpstr>Kiss me Kate </vt:lpstr>
      <vt:lpstr>Guys  and Dolls </vt:lpstr>
      <vt:lpstr>Guys and Dolls</vt:lpstr>
      <vt:lpstr> On the Town </vt:lpstr>
      <vt:lpstr> Singin’ in the Rain </vt:lpstr>
      <vt:lpstr>Singin’ in the rain</vt:lpstr>
      <vt:lpstr> The Band Wagon (Iskelmäkaruselli)</vt:lpstr>
      <vt:lpstr>The Band Wagon</vt:lpstr>
      <vt:lpstr> The Boy Friend </vt:lpstr>
      <vt:lpstr>The Boy Friend</vt:lpstr>
      <vt:lpstr>The Pajama Game </vt:lpstr>
      <vt:lpstr>My Fair Lady </vt:lpstr>
      <vt:lpstr>West side story </vt:lpstr>
      <vt:lpstr>Gypsy </vt:lpstr>
      <vt:lpstr>60 -luvun musikaalit</vt:lpstr>
      <vt:lpstr>The Fantasticks </vt:lpstr>
      <vt:lpstr>Oliver!</vt:lpstr>
      <vt:lpstr>Hello Dolly </vt:lpstr>
      <vt:lpstr>Funny Girl </vt:lpstr>
      <vt:lpstr>Fiddler on the Roof </vt:lpstr>
      <vt:lpstr>Sound of Music </vt:lpstr>
      <vt:lpstr>Julie Andrews</vt:lpstr>
      <vt:lpstr>Mary Poppins </vt:lpstr>
      <vt:lpstr>Thoroughly Modern  Millie </vt:lpstr>
      <vt:lpstr>Stephen Sondheim</vt:lpstr>
      <vt:lpstr>Sondheimin musikaalit</vt:lpstr>
      <vt:lpstr>Sondheimin musikaalit</vt:lpstr>
      <vt:lpstr>Sondheimin merkitys</vt:lpstr>
      <vt:lpstr>A Funny Thing happened on the Way to the Forum</vt:lpstr>
      <vt:lpstr>Company</vt:lpstr>
      <vt:lpstr>Follies</vt:lpstr>
      <vt:lpstr>A Little Night Music</vt:lpstr>
      <vt:lpstr>Sweeney Todd</vt:lpstr>
      <vt:lpstr>Sunday in the Park with George</vt:lpstr>
      <vt:lpstr>Into the Woods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Musikaali</dc:title>
  <dc:creator>Marjamäki Hannu</dc:creator>
  <cp:lastModifiedBy>Marjamäki Hannu</cp:lastModifiedBy>
  <cp:revision>37</cp:revision>
  <dcterms:created xsi:type="dcterms:W3CDTF">2019-03-16T11:44:11Z</dcterms:created>
  <dcterms:modified xsi:type="dcterms:W3CDTF">2019-03-20T15:16:54Z</dcterms:modified>
</cp:coreProperties>
</file>