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794500" cy="99314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Merriweather Sans" pitchFamily="2" charset="0"/>
      <p:regular r:id="rId18"/>
      <p:bold r:id="rId19"/>
      <p:italic r:id="rId20"/>
      <p:boldItalic r:id="rId21"/>
    </p:embeddedFont>
    <p:embeddedFont>
      <p:font typeface="Verdana" panose="020B060403050404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2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2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2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2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2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2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2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2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2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kku Liuskari" initials="" lastIdx="1" clrIdx="0"/>
  <p:cmAuthor id="1" name="Eenariina Hämäläinen" initials="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7"/>
    <p:restoredTop sz="94648"/>
  </p:normalViewPr>
  <p:slideViewPr>
    <p:cSldViewPr snapToGrid="0" snapToObjects="1">
      <p:cViewPr varScale="1">
        <p:scale>
          <a:sx n="142" d="100"/>
          <a:sy n="142" d="100"/>
        </p:scale>
        <p:origin x="71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2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2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2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2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2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2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2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2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2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0" name="Google Shape;10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299268417e_0_51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6" name="Google Shape;176;g1299268417e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299268417e_0_3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5" name="Google Shape;185;g1299268417e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27af92058c_0_0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g127af9205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2816d23781_0_21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" name="Google Shape;115;g12816d23781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299268417e_0_0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" name="Google Shape;123;g1299268417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299268417e_0_86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1" name="Google Shape;131;g1299268417e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299268417e_0_7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g1299268417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299268417e_0_4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g1299268417e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299268417e_0_15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" name="Google Shape;158;g1299268417e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299268417e_0_24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7" name="Google Shape;167;g1299268417e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Mukautettu asettelu">
  <p:cSld name="9_Mukautettu asettelu">
    <p:bg>
      <p:bgPr>
        <a:solidFill>
          <a:schemeClr val="dk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title"/>
          </p:nvPr>
        </p:nvSpPr>
        <p:spPr>
          <a:xfrm>
            <a:off x="628650" y="2162587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body" idx="1"/>
          </p:nvPr>
        </p:nvSpPr>
        <p:spPr>
          <a:xfrm>
            <a:off x="628650" y="664405"/>
            <a:ext cx="7886700" cy="406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171450" lvl="0" indent="-85725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  <a:defRPr sz="2475" b="1">
                <a:solidFill>
                  <a:schemeClr val="lt1"/>
                </a:solidFill>
              </a:defRPr>
            </a:lvl1pPr>
            <a:lvl2pPr marL="342900" lvl="1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14350" lvl="2" indent="-857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685800" lvl="3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857250" lvl="4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28700" lvl="5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00150" lvl="6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371600" lvl="7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543050" lvl="8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2"/>
          </p:nvPr>
        </p:nvSpPr>
        <p:spPr>
          <a:xfrm>
            <a:off x="628650" y="1071242"/>
            <a:ext cx="7886700" cy="406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171450" lvl="0" indent="-85725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1800">
                <a:solidFill>
                  <a:schemeClr val="lt1"/>
                </a:solidFill>
              </a:defRPr>
            </a:lvl1pPr>
            <a:lvl2pPr marL="342900" lvl="1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14350" lvl="2" indent="-857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685800" lvl="3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857250" lvl="4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28700" lvl="5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00150" lvl="6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371600" lvl="7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543050" lvl="8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1670" y="4414529"/>
            <a:ext cx="676582" cy="372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type="obj">
  <p:cSld name="OBJEC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1"/>
          <p:cNvSpPr txBox="1">
            <a:spLocks noGrp="1"/>
          </p:cNvSpPr>
          <p:nvPr>
            <p:ph type="title"/>
          </p:nvPr>
        </p:nvSpPr>
        <p:spPr>
          <a:xfrm>
            <a:off x="685800" y="171450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3475" tIns="111700" rIns="223475" bIns="111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1275"/>
            </a:lvl1pPr>
            <a:lvl2pPr lvl="1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1275"/>
            </a:lvl2pPr>
            <a:lvl3pPr lvl="2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1275"/>
            </a:lvl3pPr>
            <a:lvl4pPr lvl="3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1275"/>
            </a:lvl4pPr>
            <a:lvl5pPr lvl="4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1275"/>
            </a:lvl5pPr>
            <a:lvl6pPr lvl="5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1275"/>
            </a:lvl6pPr>
            <a:lvl7pPr lvl="6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1275"/>
            </a:lvl7pPr>
            <a:lvl8pPr lvl="7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1275"/>
            </a:lvl8pPr>
            <a:lvl9pPr lvl="8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1275"/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body" idx="1"/>
          </p:nvPr>
        </p:nvSpPr>
        <p:spPr>
          <a:xfrm>
            <a:off x="685800" y="1200150"/>
            <a:ext cx="7772400" cy="337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3475" tIns="111700" rIns="223475" bIns="111700" anchor="t" anchorCtr="0">
            <a:normAutofit/>
          </a:bodyPr>
          <a:lstStyle>
            <a:lvl1pPr marL="171450" lvl="0" indent="-85725" algn="l"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1275"/>
            </a:lvl1pPr>
            <a:lvl2pPr marL="342900" lvl="1" indent="-190500" algn="l"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  <a:defRPr sz="1275"/>
            </a:lvl2pPr>
            <a:lvl3pPr marL="514350" lvl="2" indent="-190500" algn="l"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  <a:defRPr sz="1275"/>
            </a:lvl3pPr>
            <a:lvl4pPr marL="685800" lvl="3" indent="-190500" algn="l"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  <a:defRPr sz="1275"/>
            </a:lvl4pPr>
            <a:lvl5pPr marL="857250" lvl="4" indent="-190500" algn="l"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  <a:defRPr sz="1275"/>
            </a:lvl5pPr>
            <a:lvl6pPr marL="1028700" lvl="5" indent="-190500" algn="l"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  <a:defRPr sz="1275"/>
            </a:lvl6pPr>
            <a:lvl7pPr marL="1200150" lvl="6" indent="-190500" algn="l"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  <a:defRPr sz="1275"/>
            </a:lvl7pPr>
            <a:lvl8pPr marL="1371600" lvl="7" indent="-190500" algn="l"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  <a:defRPr sz="1275"/>
            </a:lvl8pPr>
            <a:lvl9pPr marL="1543050" lvl="8" indent="-190500" algn="l"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  <a:defRPr sz="1275"/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3475" tIns="111700" rIns="223475" bIns="111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2213" i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3475" tIns="111700" rIns="223475" bIns="111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2213" i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3475" tIns="111700" rIns="223475" bIns="111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213" i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213" i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213" i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213" i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213" i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2213" i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2213" i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2213" i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2213" i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fld id="{00000000-1234-1234-1234-123412341234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type="twoObj">
  <p:cSld name="TWO_OBJECT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 txBox="1">
            <a:spLocks noGrp="1"/>
          </p:cNvSpPr>
          <p:nvPr>
            <p:ph type="title"/>
          </p:nvPr>
        </p:nvSpPr>
        <p:spPr>
          <a:xfrm>
            <a:off x="685800" y="171450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3475" tIns="111700" rIns="223475" bIns="111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1275"/>
            </a:lvl1pPr>
            <a:lvl2pPr lvl="1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1275"/>
            </a:lvl2pPr>
            <a:lvl3pPr lvl="2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1275"/>
            </a:lvl3pPr>
            <a:lvl4pPr lvl="3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1275"/>
            </a:lvl4pPr>
            <a:lvl5pPr lvl="4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1275"/>
            </a:lvl5pPr>
            <a:lvl6pPr lvl="5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1275"/>
            </a:lvl6pPr>
            <a:lvl7pPr lvl="6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1275"/>
            </a:lvl7pPr>
            <a:lvl8pPr lvl="7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1275"/>
            </a:lvl8pPr>
            <a:lvl9pPr lvl="8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1275"/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body" idx="1"/>
          </p:nvPr>
        </p:nvSpPr>
        <p:spPr>
          <a:xfrm>
            <a:off x="685800" y="1200150"/>
            <a:ext cx="3810000" cy="337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3475" tIns="111700" rIns="223475" bIns="111700" anchor="t" anchorCtr="0">
            <a:normAutofit/>
          </a:bodyPr>
          <a:lstStyle>
            <a:lvl1pPr marL="171450" lvl="0" indent="-85725" algn="l"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6800"/>
              <a:buFont typeface="Verdana"/>
              <a:buNone/>
              <a:defRPr sz="2550"/>
            </a:lvl1pPr>
            <a:lvl2pPr marL="342900" lvl="1" indent="-226219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Verdana"/>
              <a:buChar char="•"/>
              <a:defRPr sz="2213"/>
            </a:lvl2pPr>
            <a:lvl3pPr marL="514350" lvl="2" indent="-202406" algn="l"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900"/>
              <a:buFont typeface="Verdana"/>
              <a:buChar char="•"/>
              <a:defRPr sz="1838"/>
            </a:lvl3pPr>
            <a:lvl4pPr marL="685800" lvl="3" indent="-190500" algn="l"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Char char="•"/>
              <a:defRPr sz="1650"/>
            </a:lvl4pPr>
            <a:lvl5pPr marL="857250" lvl="4" indent="-190500" algn="l"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Char char="•"/>
              <a:defRPr sz="1650"/>
            </a:lvl5pPr>
            <a:lvl6pPr marL="1028700" lvl="5" indent="-190500" algn="l"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Char char="•"/>
              <a:defRPr sz="1650"/>
            </a:lvl6pPr>
            <a:lvl7pPr marL="1200150" lvl="6" indent="-190500" algn="l"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Char char="•"/>
              <a:defRPr sz="1650"/>
            </a:lvl7pPr>
            <a:lvl8pPr marL="1371600" lvl="7" indent="-190500" algn="l"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Char char="•"/>
              <a:defRPr sz="1650"/>
            </a:lvl8pPr>
            <a:lvl9pPr marL="1543050" lvl="8" indent="-190500" algn="l"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Char char="•"/>
              <a:defRPr sz="1650"/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3810000" cy="337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3475" tIns="111700" rIns="223475" bIns="111700" anchor="t" anchorCtr="0">
            <a:normAutofit/>
          </a:bodyPr>
          <a:lstStyle>
            <a:lvl1pPr marL="171450" lvl="0" indent="-85725" algn="l"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6800"/>
              <a:buFont typeface="Verdana"/>
              <a:buNone/>
              <a:defRPr sz="2550"/>
            </a:lvl1pPr>
            <a:lvl2pPr marL="342900" lvl="1" indent="-226219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Verdana"/>
              <a:buChar char="•"/>
              <a:defRPr sz="2213"/>
            </a:lvl2pPr>
            <a:lvl3pPr marL="514350" lvl="2" indent="-202406" algn="l"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900"/>
              <a:buFont typeface="Verdana"/>
              <a:buChar char="•"/>
              <a:defRPr sz="1838"/>
            </a:lvl3pPr>
            <a:lvl4pPr marL="685800" lvl="3" indent="-190500" algn="l"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Char char="•"/>
              <a:defRPr sz="1650"/>
            </a:lvl4pPr>
            <a:lvl5pPr marL="857250" lvl="4" indent="-190500" algn="l"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Char char="•"/>
              <a:defRPr sz="1650"/>
            </a:lvl5pPr>
            <a:lvl6pPr marL="1028700" lvl="5" indent="-190500" algn="l"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Char char="•"/>
              <a:defRPr sz="1650"/>
            </a:lvl6pPr>
            <a:lvl7pPr marL="1200150" lvl="6" indent="-190500" algn="l"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Char char="•"/>
              <a:defRPr sz="1650"/>
            </a:lvl7pPr>
            <a:lvl8pPr marL="1371600" lvl="7" indent="-190500" algn="l"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Char char="•"/>
              <a:defRPr sz="1650"/>
            </a:lvl8pPr>
            <a:lvl9pPr marL="1543050" lvl="8" indent="-190500" algn="l"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Char char="•"/>
              <a:defRPr sz="1650"/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3475" tIns="111700" rIns="223475" bIns="111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2213" i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3475" tIns="111700" rIns="223475" bIns="111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2213" i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3475" tIns="111700" rIns="223475" bIns="111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213" i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213" i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213" i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213" i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213" i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2213" i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2213" i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2213" i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2213" i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fld id="{00000000-1234-1234-1234-123412341234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Image Half Full">
  <p:cSld name="17_Image Half Full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312283" y="185186"/>
            <a:ext cx="8545967" cy="72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33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/>
          <p:nvPr/>
        </p:nvSpPr>
        <p:spPr>
          <a:xfrm>
            <a:off x="8666480" y="33221"/>
            <a:ext cx="413584" cy="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9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301228" y="2955552"/>
            <a:ext cx="2575153" cy="1336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71450" lvl="0" indent="-8572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1650"/>
            </a:lvl1pPr>
            <a:lvl2pPr marL="342900" lvl="1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14350" lvl="2" indent="-857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685800" lvl="3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857250" lvl="4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28700" lvl="5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00150" lvl="6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371600" lvl="7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543050" lvl="8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>
            <a:spLocks noGrp="1"/>
          </p:cNvSpPr>
          <p:nvPr>
            <p:ph type="pic" idx="2"/>
          </p:nvPr>
        </p:nvSpPr>
        <p:spPr>
          <a:xfrm>
            <a:off x="301397" y="1005160"/>
            <a:ext cx="2575153" cy="1781202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Google Shape;24;p3"/>
          <p:cNvSpPr txBox="1">
            <a:spLocks noGrp="1"/>
          </p:cNvSpPr>
          <p:nvPr>
            <p:ph type="body" idx="3"/>
          </p:nvPr>
        </p:nvSpPr>
        <p:spPr>
          <a:xfrm>
            <a:off x="3292078" y="2965077"/>
            <a:ext cx="2575153" cy="1336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71450" lvl="0" indent="-8572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1650"/>
            </a:lvl1pPr>
            <a:lvl2pPr marL="342900" lvl="1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14350" lvl="2" indent="-857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685800" lvl="3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857250" lvl="4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28700" lvl="5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00150" lvl="6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371600" lvl="7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543050" lvl="8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>
            <a:spLocks noGrp="1"/>
          </p:cNvSpPr>
          <p:nvPr>
            <p:ph type="pic" idx="4"/>
          </p:nvPr>
        </p:nvSpPr>
        <p:spPr>
          <a:xfrm>
            <a:off x="3292247" y="1014685"/>
            <a:ext cx="2575153" cy="1781202"/>
          </a:xfrm>
          <a:prstGeom prst="rect">
            <a:avLst/>
          </a:prstGeom>
          <a:noFill/>
          <a:ln>
            <a:noFill/>
          </a:ln>
        </p:spPr>
      </p:sp>
      <p:sp>
        <p:nvSpPr>
          <p:cNvPr id="26" name="Google Shape;26;p3"/>
          <p:cNvSpPr txBox="1">
            <a:spLocks noGrp="1"/>
          </p:cNvSpPr>
          <p:nvPr>
            <p:ph type="body" idx="5"/>
          </p:nvPr>
        </p:nvSpPr>
        <p:spPr>
          <a:xfrm>
            <a:off x="6282927" y="2965077"/>
            <a:ext cx="2575153" cy="1336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71450" lvl="0" indent="-8572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1650"/>
            </a:lvl1pPr>
            <a:lvl2pPr marL="342900" lvl="1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14350" lvl="2" indent="-857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685800" lvl="3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857250" lvl="4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28700" lvl="5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00150" lvl="6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371600" lvl="7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543050" lvl="8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>
            <a:spLocks noGrp="1"/>
          </p:cNvSpPr>
          <p:nvPr>
            <p:ph type="pic" idx="6"/>
          </p:nvPr>
        </p:nvSpPr>
        <p:spPr>
          <a:xfrm>
            <a:off x="6283098" y="1014685"/>
            <a:ext cx="2575153" cy="1781202"/>
          </a:xfrm>
          <a:prstGeom prst="rect">
            <a:avLst/>
          </a:prstGeom>
          <a:noFill/>
          <a:ln>
            <a:noFill/>
          </a:ln>
        </p:spPr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6778869" y="462411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9" name="Google Shape;29;p3"/>
          <p:cNvSpPr txBox="1">
            <a:spLocks noGrp="1"/>
          </p:cNvSpPr>
          <p:nvPr>
            <p:ph type="ftr" idx="11"/>
          </p:nvPr>
        </p:nvSpPr>
        <p:spPr>
          <a:xfrm>
            <a:off x="312284" y="460997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Image Half Full">
  <p:cSld name="18_Image Half Full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/>
          <p:nvPr/>
        </p:nvSpPr>
        <p:spPr>
          <a:xfrm>
            <a:off x="8666480" y="33221"/>
            <a:ext cx="413584" cy="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9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608229" y="1185277"/>
            <a:ext cx="4103573" cy="3149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71450" lvl="0" indent="-8572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342900" lvl="1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14350" lvl="2" indent="-857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685800" lvl="3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857250" lvl="4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28700" lvl="5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00150" lvl="6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371600" lvl="7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543050" lvl="8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>
            <a:spLocks noGrp="1"/>
          </p:cNvSpPr>
          <p:nvPr>
            <p:ph type="pic" idx="2"/>
          </p:nvPr>
        </p:nvSpPr>
        <p:spPr>
          <a:xfrm>
            <a:off x="5047570" y="0"/>
            <a:ext cx="409643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6609080" y="462411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5" name="Google Shape;35;p4"/>
          <p:cNvSpPr txBox="1">
            <a:spLocks noGrp="1"/>
          </p:cNvSpPr>
          <p:nvPr>
            <p:ph type="ftr" idx="11"/>
          </p:nvPr>
        </p:nvSpPr>
        <p:spPr>
          <a:xfrm>
            <a:off x="608229" y="4595812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608229" y="273844"/>
            <a:ext cx="4123994" cy="798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Mukautettu asettelu">
  <p:cSld name="7_Mukautettu asettelu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3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628650" y="1398943"/>
            <a:ext cx="7886700" cy="3054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71450" lvl="0" indent="-8572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2250"/>
            </a:lvl1pPr>
            <a:lvl2pPr marL="342900" lvl="1" indent="-214313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2025"/>
            </a:lvl2pPr>
            <a:lvl3pPr marL="514350" lvl="2" indent="-2000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1800"/>
            </a:lvl3pPr>
            <a:lvl4pPr marL="685800" lvl="3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857250" lvl="4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28700" lvl="5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00150" lvl="6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371600" lvl="7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543050" lvl="8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6457950" y="462411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1" name="Google Shape;41;p5"/>
          <p:cNvSpPr txBox="1">
            <a:spLocks noGrp="1"/>
          </p:cNvSpPr>
          <p:nvPr>
            <p:ph type="ftr" idx="11"/>
          </p:nvPr>
        </p:nvSpPr>
        <p:spPr>
          <a:xfrm>
            <a:off x="608229" y="4595812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 Half Full">
  <p:cSld name="4_Image Half Full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618446" y="273844"/>
            <a:ext cx="8048952" cy="607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33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/>
          <p:nvPr/>
        </p:nvSpPr>
        <p:spPr>
          <a:xfrm>
            <a:off x="8666480" y="33221"/>
            <a:ext cx="413584" cy="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9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6"/>
          <p:cNvSpPr/>
          <p:nvPr/>
        </p:nvSpPr>
        <p:spPr>
          <a:xfrm>
            <a:off x="3151764" y="1530032"/>
            <a:ext cx="1478058" cy="261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24"/>
              <a:buFont typeface="Arial"/>
              <a:buNone/>
            </a:pPr>
            <a:endParaRPr sz="1134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1"/>
          </p:nvPr>
        </p:nvSpPr>
        <p:spPr>
          <a:xfrm>
            <a:off x="628650" y="1147895"/>
            <a:ext cx="3776049" cy="3126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71450" lvl="0" indent="-8572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2250"/>
            </a:lvl1pPr>
            <a:lvl2pPr marL="342900" lvl="1" indent="-214313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2025"/>
            </a:lvl2pPr>
            <a:lvl3pPr marL="514350" lvl="2" indent="-2000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1800"/>
            </a:lvl3pPr>
            <a:lvl4pPr marL="685800" lvl="3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857250" lvl="4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28700" lvl="5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00150" lvl="6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371600" lvl="7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543050" lvl="8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2"/>
          </p:nvPr>
        </p:nvSpPr>
        <p:spPr>
          <a:xfrm>
            <a:off x="4890431" y="1147895"/>
            <a:ext cx="3776049" cy="3126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71450" lvl="0" indent="-8572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2250"/>
            </a:lvl1pPr>
            <a:lvl2pPr marL="342900" lvl="1" indent="-214313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2025"/>
            </a:lvl2pPr>
            <a:lvl3pPr marL="514350" lvl="2" indent="-2000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1800"/>
            </a:lvl3pPr>
            <a:lvl4pPr marL="685800" lvl="3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857250" lvl="4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28700" lvl="5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00150" lvl="6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371600" lvl="7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543050" lvl="8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609080" y="4595812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9" name="Google Shape;49;p6"/>
          <p:cNvSpPr txBox="1">
            <a:spLocks noGrp="1"/>
          </p:cNvSpPr>
          <p:nvPr>
            <p:ph type="ftr" idx="11"/>
          </p:nvPr>
        </p:nvSpPr>
        <p:spPr>
          <a:xfrm>
            <a:off x="608229" y="4595812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Image Half Full">
  <p:cSld name="8_Image Half Full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>
            <a:spLocks noGrp="1"/>
          </p:cNvSpPr>
          <p:nvPr>
            <p:ph type="pic" idx="2"/>
          </p:nvPr>
        </p:nvSpPr>
        <p:spPr>
          <a:xfrm>
            <a:off x="0" y="0"/>
            <a:ext cx="409643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4267880" y="273844"/>
            <a:ext cx="4399517" cy="818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33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/>
          <p:nvPr/>
        </p:nvSpPr>
        <p:spPr>
          <a:xfrm>
            <a:off x="8666480" y="33221"/>
            <a:ext cx="413584" cy="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9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4267881" y="1326111"/>
            <a:ext cx="4399518" cy="3259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71450" lvl="0" indent="-8572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342900" lvl="1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14350" lvl="2" indent="-857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685800" lvl="3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857250" lvl="4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28700" lvl="5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00150" lvl="6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371600" lvl="7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543050" lvl="8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6609080" y="462062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6" name="Google Shape;56;p7"/>
          <p:cNvSpPr txBox="1">
            <a:spLocks noGrp="1"/>
          </p:cNvSpPr>
          <p:nvPr>
            <p:ph type="ftr" idx="11"/>
          </p:nvPr>
        </p:nvSpPr>
        <p:spPr>
          <a:xfrm>
            <a:off x="608229" y="4595812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Image Half Full">
  <p:cSld name="14_Image Half Full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312283" y="185186"/>
            <a:ext cx="8545967" cy="72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33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/>
          <p:nvPr/>
        </p:nvSpPr>
        <p:spPr>
          <a:xfrm>
            <a:off x="8666480" y="33221"/>
            <a:ext cx="413584" cy="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9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1"/>
          </p:nvPr>
        </p:nvSpPr>
        <p:spPr>
          <a:xfrm>
            <a:off x="310075" y="2879163"/>
            <a:ext cx="1961691" cy="1412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71450" lvl="0" indent="-8572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1650"/>
            </a:lvl1pPr>
            <a:lvl2pPr marL="342900" lvl="1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14350" lvl="2" indent="-857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685800" lvl="3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857250" lvl="4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28700" lvl="5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00150" lvl="6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371600" lvl="7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543050" lvl="8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>
            <a:spLocks noGrp="1"/>
          </p:cNvSpPr>
          <p:nvPr>
            <p:ph type="pic" idx="2"/>
          </p:nvPr>
        </p:nvSpPr>
        <p:spPr>
          <a:xfrm>
            <a:off x="310245" y="1005160"/>
            <a:ext cx="1961691" cy="1781202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8"/>
          <p:cNvSpPr txBox="1">
            <a:spLocks noGrp="1"/>
          </p:cNvSpPr>
          <p:nvPr>
            <p:ph type="body" idx="3"/>
          </p:nvPr>
        </p:nvSpPr>
        <p:spPr>
          <a:xfrm>
            <a:off x="2494515" y="2879163"/>
            <a:ext cx="1961691" cy="1412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71450" lvl="0" indent="-8572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1650"/>
            </a:lvl1pPr>
            <a:lvl2pPr marL="342900" lvl="1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14350" lvl="2" indent="-857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685800" lvl="3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857250" lvl="4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28700" lvl="5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00150" lvl="6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371600" lvl="7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543050" lvl="8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>
            <a:spLocks noGrp="1"/>
          </p:cNvSpPr>
          <p:nvPr>
            <p:ph type="pic" idx="4"/>
          </p:nvPr>
        </p:nvSpPr>
        <p:spPr>
          <a:xfrm>
            <a:off x="2494685" y="1005160"/>
            <a:ext cx="1961691" cy="1781202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8"/>
          <p:cNvSpPr txBox="1">
            <a:spLocks noGrp="1"/>
          </p:cNvSpPr>
          <p:nvPr>
            <p:ph type="body" idx="5"/>
          </p:nvPr>
        </p:nvSpPr>
        <p:spPr>
          <a:xfrm>
            <a:off x="4691898" y="2879163"/>
            <a:ext cx="1961691" cy="1412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71450" lvl="0" indent="-8572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1650"/>
            </a:lvl1pPr>
            <a:lvl2pPr marL="342900" lvl="1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14350" lvl="2" indent="-857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685800" lvl="3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857250" lvl="4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28700" lvl="5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00150" lvl="6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371600" lvl="7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543050" lvl="8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8"/>
          <p:cNvSpPr>
            <a:spLocks noGrp="1"/>
          </p:cNvSpPr>
          <p:nvPr>
            <p:ph type="pic" idx="6"/>
          </p:nvPr>
        </p:nvSpPr>
        <p:spPr>
          <a:xfrm>
            <a:off x="4692067" y="1005160"/>
            <a:ext cx="1961691" cy="1781202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8"/>
          <p:cNvSpPr txBox="1">
            <a:spLocks noGrp="1"/>
          </p:cNvSpPr>
          <p:nvPr>
            <p:ph type="body" idx="7"/>
          </p:nvPr>
        </p:nvSpPr>
        <p:spPr>
          <a:xfrm>
            <a:off x="6896389" y="2879163"/>
            <a:ext cx="1961691" cy="1412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71450" lvl="0" indent="-8572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1650"/>
            </a:lvl1pPr>
            <a:lvl2pPr marL="342900" lvl="1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14350" lvl="2" indent="-857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685800" lvl="3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857250" lvl="4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28700" lvl="5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00150" lvl="6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371600" lvl="7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543050" lvl="8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8"/>
          <p:cNvSpPr>
            <a:spLocks noGrp="1"/>
          </p:cNvSpPr>
          <p:nvPr>
            <p:ph type="pic" idx="8"/>
          </p:nvPr>
        </p:nvSpPr>
        <p:spPr>
          <a:xfrm>
            <a:off x="6896559" y="1005160"/>
            <a:ext cx="1961691" cy="1781202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8"/>
          <p:cNvSpPr txBox="1">
            <a:spLocks noGrp="1"/>
          </p:cNvSpPr>
          <p:nvPr>
            <p:ph type="sldNum" idx="12"/>
          </p:nvPr>
        </p:nvSpPr>
        <p:spPr>
          <a:xfrm>
            <a:off x="6778869" y="462411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9" name="Google Shape;69;p8"/>
          <p:cNvSpPr txBox="1">
            <a:spLocks noGrp="1"/>
          </p:cNvSpPr>
          <p:nvPr>
            <p:ph type="ftr" idx="11"/>
          </p:nvPr>
        </p:nvSpPr>
        <p:spPr>
          <a:xfrm>
            <a:off x="307731" y="4595812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Image Half Full">
  <p:cSld name="22_Image Half Full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>
            <a:spLocks noGrp="1"/>
          </p:cNvSpPr>
          <p:nvPr>
            <p:ph type="title"/>
          </p:nvPr>
        </p:nvSpPr>
        <p:spPr>
          <a:xfrm>
            <a:off x="312283" y="185186"/>
            <a:ext cx="8545967" cy="72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33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/>
          <p:nvPr/>
        </p:nvSpPr>
        <p:spPr>
          <a:xfrm>
            <a:off x="8666480" y="33221"/>
            <a:ext cx="413584" cy="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9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9"/>
          <p:cNvSpPr txBox="1">
            <a:spLocks noGrp="1"/>
          </p:cNvSpPr>
          <p:nvPr>
            <p:ph type="body" idx="1"/>
          </p:nvPr>
        </p:nvSpPr>
        <p:spPr>
          <a:xfrm>
            <a:off x="289864" y="1664208"/>
            <a:ext cx="4109958" cy="2469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71450" lvl="0" indent="-8572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1650"/>
            </a:lvl1pPr>
            <a:lvl2pPr marL="342900" lvl="1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14350" lvl="2" indent="-857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685800" lvl="3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857250" lvl="4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28700" lvl="5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00150" lvl="6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371600" lvl="7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543050" lvl="8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body" idx="2"/>
          </p:nvPr>
        </p:nvSpPr>
        <p:spPr>
          <a:xfrm>
            <a:off x="4723347" y="1673733"/>
            <a:ext cx="4109958" cy="2469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71450" lvl="0" indent="-8572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1650"/>
            </a:lvl1pPr>
            <a:lvl2pPr marL="342900" lvl="1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14350" lvl="2" indent="-857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685800" lvl="3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857250" lvl="4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28700" lvl="5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00150" lvl="6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371600" lvl="7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543050" lvl="8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body" idx="3"/>
          </p:nvPr>
        </p:nvSpPr>
        <p:spPr>
          <a:xfrm>
            <a:off x="289845" y="1194343"/>
            <a:ext cx="4110228" cy="374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171450" lvl="0" indent="-8572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1800" b="1">
                <a:solidFill>
                  <a:srgbClr val="575757"/>
                </a:solidFill>
              </a:defRPr>
            </a:lvl1pPr>
            <a:lvl2pPr marL="342900" lvl="1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14350" lvl="2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685800" lvl="3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857250" lvl="4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28700" lvl="5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00150" lvl="6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371600" lvl="7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543050" lvl="8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body" idx="4"/>
          </p:nvPr>
        </p:nvSpPr>
        <p:spPr>
          <a:xfrm>
            <a:off x="4721517" y="1208110"/>
            <a:ext cx="4132619" cy="374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171450" lvl="0" indent="-8572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1800" b="1">
                <a:solidFill>
                  <a:srgbClr val="575757"/>
                </a:solidFill>
              </a:defRPr>
            </a:lvl1pPr>
            <a:lvl2pPr marL="342900" lvl="1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14350" lvl="2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685800" lvl="3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857250" lvl="4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28700" lvl="5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00150" lvl="6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371600" lvl="7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543050" lvl="8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7" name="Google Shape;77;p9"/>
          <p:cNvCxnSpPr/>
          <p:nvPr/>
        </p:nvCxnSpPr>
        <p:spPr>
          <a:xfrm>
            <a:off x="288221" y="1576541"/>
            <a:ext cx="4111602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" name="Google Shape;78;p9"/>
          <p:cNvCxnSpPr/>
          <p:nvPr/>
        </p:nvCxnSpPr>
        <p:spPr>
          <a:xfrm>
            <a:off x="4721703" y="1576541"/>
            <a:ext cx="4111602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9" name="Google Shape;79;p9"/>
          <p:cNvSpPr txBox="1">
            <a:spLocks noGrp="1"/>
          </p:cNvSpPr>
          <p:nvPr>
            <p:ph type="sldNum" idx="12"/>
          </p:nvPr>
        </p:nvSpPr>
        <p:spPr>
          <a:xfrm>
            <a:off x="6778869" y="462411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0" name="Google Shape;80;p9"/>
          <p:cNvSpPr txBox="1">
            <a:spLocks noGrp="1"/>
          </p:cNvSpPr>
          <p:nvPr>
            <p:ph type="ftr" idx="11"/>
          </p:nvPr>
        </p:nvSpPr>
        <p:spPr>
          <a:xfrm>
            <a:off x="312284" y="4595812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>
  <p:cSld name="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0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3475" tIns="111700" rIns="223475" bIns="111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3475" tIns="111700" rIns="223475" bIns="111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3475" tIns="111700" rIns="223475" bIns="111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fld id="{00000000-1234-1234-1234-123412341234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05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6478371" y="4595812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608229" y="4595812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5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3"/>
          <p:cNvSpPr txBox="1">
            <a:spLocks noGrp="1"/>
          </p:cNvSpPr>
          <p:nvPr>
            <p:ph type="title"/>
          </p:nvPr>
        </p:nvSpPr>
        <p:spPr>
          <a:xfrm>
            <a:off x="628650" y="2162587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ctr" anchorCtr="0">
            <a:noAutofit/>
          </a:bodyPr>
          <a:lstStyle/>
          <a:p>
            <a:r>
              <a:rPr lang="fi-FI" sz="3300" dirty="0"/>
              <a:t>17. Rahvaan ja säätyjen elämää ja arkea</a:t>
            </a:r>
            <a:br>
              <a:rPr lang="fi-FI" sz="3300" dirty="0"/>
            </a:br>
            <a:br>
              <a:rPr lang="fi-FI" sz="3300" dirty="0"/>
            </a:br>
            <a:r>
              <a:rPr lang="fi-FI" sz="3300" dirty="0"/>
              <a:t>Tietoisku: Kustavilainen tyyli</a:t>
            </a:r>
            <a:endParaRPr sz="3300" dirty="0"/>
          </a:p>
        </p:txBody>
      </p:sp>
      <p:sp>
        <p:nvSpPr>
          <p:cNvPr id="103" name="Google Shape;103;p13"/>
          <p:cNvSpPr txBox="1">
            <a:spLocks noGrp="1"/>
          </p:cNvSpPr>
          <p:nvPr>
            <p:ph type="body" idx="2"/>
          </p:nvPr>
        </p:nvSpPr>
        <p:spPr>
          <a:xfrm>
            <a:off x="628650" y="1071242"/>
            <a:ext cx="7886700" cy="406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ctr" anchorCtr="0"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fi-FI"/>
              <a:t>5</a:t>
            </a:r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body" idx="1"/>
          </p:nvPr>
        </p:nvSpPr>
        <p:spPr>
          <a:xfrm>
            <a:off x="628650" y="664405"/>
            <a:ext cx="7886700" cy="406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ctr" anchorCtr="0"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fi-FI"/>
              <a:t>Forum Historia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4276575" cy="994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ctr" anchorCtr="0">
            <a:normAutofit/>
          </a:bodyPr>
          <a:lstStyle/>
          <a:p>
            <a:pPr algn="l">
              <a:buClr>
                <a:srgbClr val="000000"/>
              </a:buClr>
              <a:buSzPts val="6800"/>
            </a:pPr>
            <a:r>
              <a:rPr lang="fi-FI" dirty="0">
                <a:solidFill>
                  <a:schemeClr val="tx2">
                    <a:lumMod val="50000"/>
                  </a:schemeClr>
                </a:solidFill>
              </a:rPr>
              <a:t>Kustavilainen </a:t>
            </a:r>
            <a:endParaRPr dirty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buClr>
                <a:srgbClr val="000000"/>
              </a:buClr>
              <a:buSzPts val="6800"/>
            </a:pPr>
            <a:r>
              <a:rPr lang="fi-FI" dirty="0">
                <a:solidFill>
                  <a:schemeClr val="tx2">
                    <a:lumMod val="50000"/>
                  </a:schemeClr>
                </a:solidFill>
              </a:rPr>
              <a:t>lipasto</a:t>
            </a:r>
            <a:endParaRPr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9" name="Google Shape;179;p22"/>
          <p:cNvSpPr txBox="1">
            <a:spLocks noGrp="1"/>
          </p:cNvSpPr>
          <p:nvPr>
            <p:ph type="body" idx="1"/>
          </p:nvPr>
        </p:nvSpPr>
        <p:spPr>
          <a:xfrm>
            <a:off x="628650" y="1681800"/>
            <a:ext cx="3373538" cy="281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t" anchorCtr="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0000"/>
                </a:solidFill>
              </a:rPr>
              <a:t>Kustavilainen lipasto Apteekkimuseossa Turussa.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80" name="Google Shape;180;p22"/>
          <p:cNvSpPr txBox="1">
            <a:spLocks noGrp="1"/>
          </p:cNvSpPr>
          <p:nvPr>
            <p:ph type="sldNum" idx="12"/>
          </p:nvPr>
        </p:nvSpPr>
        <p:spPr>
          <a:xfrm>
            <a:off x="6457950" y="462411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b" anchorCtr="0">
            <a:noAutofit/>
          </a:bodyPr>
          <a:lstStyle/>
          <a:p>
            <a:fld id="{00000000-1234-1234-1234-123412341234}" type="slidenum">
              <a:rPr lang="fi-FI"/>
              <a:pPr/>
              <a:t>10</a:t>
            </a:fld>
            <a:endParaRPr/>
          </a:p>
        </p:txBody>
      </p:sp>
      <p:sp>
        <p:nvSpPr>
          <p:cNvPr id="181" name="Google Shape;181;p22"/>
          <p:cNvSpPr txBox="1">
            <a:spLocks noGrp="1"/>
          </p:cNvSpPr>
          <p:nvPr>
            <p:ph type="ftr" idx="11"/>
          </p:nvPr>
        </p:nvSpPr>
        <p:spPr>
          <a:xfrm>
            <a:off x="608229" y="4595812"/>
            <a:ext cx="30861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b" anchorCtr="0">
            <a:noAutofit/>
          </a:bodyPr>
          <a:lstStyle/>
          <a:p>
            <a:r>
              <a:rPr lang="fi-FI"/>
              <a:t>Forum Historia 5, Luku 17</a:t>
            </a:r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4DCE58-1B4A-2BD9-0B96-406BF1E62E4A}"/>
              </a:ext>
            </a:extLst>
          </p:cNvPr>
          <p:cNvSpPr txBox="1"/>
          <p:nvPr/>
        </p:nvSpPr>
        <p:spPr>
          <a:xfrm>
            <a:off x="8089965" y="4882443"/>
            <a:ext cx="99097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00" dirty="0">
                <a:latin typeface="Calibri" panose="020F0502020204030204" pitchFamily="34" charset="0"/>
                <a:cs typeface="Calibri" panose="020F0502020204030204" pitchFamily="34" charset="0"/>
              </a:rPr>
              <a:t>Kuva: Hannele Palo</a:t>
            </a:r>
          </a:p>
        </p:txBody>
      </p:sp>
      <p:pic>
        <p:nvPicPr>
          <p:cNvPr id="3" name="Kuva 2" descr="Kuva, joka sisältää kohteen huonekalu, sisä-, lipastonlokero, lipasto&#10;&#10;Kuvaus luotu automaattisesti">
            <a:extLst>
              <a:ext uri="{FF2B5EF4-FFF2-40B4-BE49-F238E27FC236}">
                <a16:creationId xmlns:a16="http://schemas.microsoft.com/office/drawing/2014/main" id="{17228810-404E-2B21-5506-DCB049854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4329" y="589374"/>
            <a:ext cx="5449671" cy="42802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3"/>
          <p:cNvSpPr txBox="1">
            <a:spLocks noGrp="1"/>
          </p:cNvSpPr>
          <p:nvPr>
            <p:ph type="title"/>
          </p:nvPr>
        </p:nvSpPr>
        <p:spPr>
          <a:xfrm>
            <a:off x="3230656" y="273864"/>
            <a:ext cx="4276575" cy="994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ctr" anchorCtr="0">
            <a:normAutofit/>
          </a:bodyPr>
          <a:lstStyle/>
          <a:p>
            <a:pPr algn="l">
              <a:buClr>
                <a:srgbClr val="000000"/>
              </a:buClr>
              <a:buSzPts val="6800"/>
            </a:pPr>
            <a:r>
              <a:rPr lang="fi-FI" dirty="0">
                <a:solidFill>
                  <a:schemeClr val="tx2">
                    <a:lumMod val="50000"/>
                  </a:schemeClr>
                </a:solidFill>
              </a:rPr>
              <a:t>Kustavilainen peili</a:t>
            </a:r>
            <a:endParaRPr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8" name="Google Shape;188;p23"/>
          <p:cNvSpPr txBox="1">
            <a:spLocks noGrp="1"/>
          </p:cNvSpPr>
          <p:nvPr>
            <p:ph type="body" idx="1"/>
          </p:nvPr>
        </p:nvSpPr>
        <p:spPr>
          <a:xfrm>
            <a:off x="3230656" y="1418700"/>
            <a:ext cx="4837163" cy="308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t" anchorCtr="0">
            <a:noAutofit/>
          </a:bodyPr>
          <a:lstStyle/>
          <a:p>
            <a:pPr marL="409575" indent="-342900"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0000"/>
                </a:solidFill>
              </a:rPr>
              <a:t>Kustavilainen peili </a:t>
            </a:r>
            <a:r>
              <a:rPr lang="fi-FI" dirty="0" err="1">
                <a:solidFill>
                  <a:srgbClr val="000000"/>
                </a:solidFill>
              </a:rPr>
              <a:t>Skoklosterin</a:t>
            </a:r>
            <a:r>
              <a:rPr lang="fi-FI" dirty="0">
                <a:solidFill>
                  <a:srgbClr val="000000"/>
                </a:solidFill>
              </a:rPr>
              <a:t> linnasta Ruotsista.</a:t>
            </a:r>
            <a:endParaRPr dirty="0">
              <a:solidFill>
                <a:srgbClr val="000000"/>
              </a:solidFill>
            </a:endParaRPr>
          </a:p>
          <a:p>
            <a:pPr marL="409575" indent="-342900"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0000"/>
                </a:solidFill>
              </a:rPr>
              <a:t>Kustavilainen peili on suorakaiteen muotoinen ja koristelu keskittyy peilin ylä- tai alaosaan.</a:t>
            </a:r>
            <a:endParaRPr dirty="0">
              <a:solidFill>
                <a:srgbClr val="000000"/>
              </a:solidFill>
            </a:endParaRPr>
          </a:p>
          <a:p>
            <a:pPr marL="409575" indent="-342900"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0000"/>
                </a:solidFill>
              </a:rPr>
              <a:t>Kullatut peilipöydät, joissa on usein marmorilevy, kuuluivat kustavilaisiin salonkeihin.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89" name="Google Shape;189;p23"/>
          <p:cNvSpPr txBox="1">
            <a:spLocks noGrp="1"/>
          </p:cNvSpPr>
          <p:nvPr>
            <p:ph type="sldNum" idx="12"/>
          </p:nvPr>
        </p:nvSpPr>
        <p:spPr>
          <a:xfrm>
            <a:off x="6457950" y="462411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b" anchorCtr="0">
            <a:noAutofit/>
          </a:bodyPr>
          <a:lstStyle/>
          <a:p>
            <a:fld id="{00000000-1234-1234-1234-123412341234}" type="slidenum">
              <a:rPr lang="fi-FI"/>
              <a:pPr/>
              <a:t>11</a:t>
            </a:fld>
            <a:endParaRPr/>
          </a:p>
        </p:txBody>
      </p:sp>
      <p:pic>
        <p:nvPicPr>
          <p:cNvPr id="3" name="Kuva 2" descr="Kuva, joka sisältää kohteen sisä-, seinä, sisustussuunnittelu, ikkuna&#10;&#10;Kuvaus luotu automaattisesti">
            <a:extLst>
              <a:ext uri="{FF2B5EF4-FFF2-40B4-BE49-F238E27FC236}">
                <a16:creationId xmlns:a16="http://schemas.microsoft.com/office/drawing/2014/main" id="{C130DD91-0773-8C90-1D82-0A28EB239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824591" cy="5143500"/>
          </a:xfrm>
          <a:prstGeom prst="rect">
            <a:avLst/>
          </a:prstGeom>
        </p:spPr>
      </p:pic>
      <p:sp>
        <p:nvSpPr>
          <p:cNvPr id="4" name="Google Shape;145;p18">
            <a:extLst>
              <a:ext uri="{FF2B5EF4-FFF2-40B4-BE49-F238E27FC236}">
                <a16:creationId xmlns:a16="http://schemas.microsoft.com/office/drawing/2014/main" id="{C35755D8-3212-8CA4-F1FA-69CF1F584DD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6725594" y="4595811"/>
            <a:ext cx="1200149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b" anchorCtr="0">
            <a:noAutofit/>
          </a:bodyPr>
          <a:lstStyle/>
          <a:p>
            <a:r>
              <a:rPr lang="fi-FI" dirty="0"/>
              <a:t>Forum Historia 5, Luku 17</a:t>
            </a:r>
            <a:endParaRPr dirty="0"/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E59E2770-33C3-6513-4D50-BB50C18128AC}"/>
              </a:ext>
            </a:extLst>
          </p:cNvPr>
          <p:cNvSpPr txBox="1"/>
          <p:nvPr/>
        </p:nvSpPr>
        <p:spPr>
          <a:xfrm rot="5400000">
            <a:off x="2440313" y="4540290"/>
            <a:ext cx="99097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00" dirty="0">
                <a:latin typeface="Calibri" panose="020F0502020204030204" pitchFamily="34" charset="0"/>
                <a:cs typeface="Calibri" panose="020F0502020204030204" pitchFamily="34" charset="0"/>
              </a:rPr>
              <a:t>Kuva: Hannele Palo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"/>
          <p:cNvSpPr txBox="1">
            <a:spLocks noGrp="1"/>
          </p:cNvSpPr>
          <p:nvPr>
            <p:ph type="title"/>
          </p:nvPr>
        </p:nvSpPr>
        <p:spPr>
          <a:xfrm>
            <a:off x="628650" y="243760"/>
            <a:ext cx="7886700" cy="994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ctr" anchorCtr="0">
            <a:normAutofit/>
          </a:bodyPr>
          <a:lstStyle/>
          <a:p>
            <a:pPr>
              <a:buClr>
                <a:srgbClr val="000000"/>
              </a:buClr>
              <a:buSzPts val="6800"/>
            </a:pPr>
            <a:r>
              <a:rPr lang="fi-FI" dirty="0">
                <a:solidFill>
                  <a:schemeClr val="tx2">
                    <a:lumMod val="50000"/>
                  </a:schemeClr>
                </a:solidFill>
              </a:rPr>
              <a:t>Kustavilainen tyyli noin 1770–1810</a:t>
            </a:r>
            <a:endParaRPr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0" name="Google Shape;110;p14"/>
          <p:cNvSpPr txBox="1">
            <a:spLocks noGrp="1"/>
          </p:cNvSpPr>
          <p:nvPr>
            <p:ph type="body" idx="1"/>
          </p:nvPr>
        </p:nvSpPr>
        <p:spPr>
          <a:xfrm>
            <a:off x="628650" y="1268007"/>
            <a:ext cx="7886700" cy="3067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t" anchorCtr="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fi-FI" sz="2400" dirty="0"/>
              <a:t>Tyyli sai nimensä Kustaa III:lta. </a:t>
            </a:r>
            <a:endParaRPr sz="24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fi-FI" sz="2400" dirty="0"/>
              <a:t>Kustaa III vieraili Ludvig XVI:n hovissa ja tutustui siellä uusklassismin alkuvaiheisiin.</a:t>
            </a:r>
            <a:endParaRPr sz="24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fi-FI" sz="2400" dirty="0"/>
              <a:t>Kustaa III sisusti Ruotsin Tukholman kuninkaanlinnaa ranskalaisten esikuvien mukaan, ja vähitellen tyyli sai Ruotsissa omia yksilöllisiä piirteitä.</a:t>
            </a:r>
            <a:endParaRPr sz="24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fi-FI" sz="2400" dirty="0"/>
              <a:t>Suomessa kustavilainen tyyli oli käytössä erityisesti Pohjanmaalla ja ruotsinkielisellä rannikolla.</a:t>
            </a:r>
            <a:endParaRPr sz="24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fi-FI" sz="2400" dirty="0"/>
              <a:t>Tyylisuunnan materiaalina oli pääosin kotimainen puu.</a:t>
            </a:r>
            <a:endParaRPr sz="2400" dirty="0"/>
          </a:p>
          <a:p>
            <a:pPr marL="342900" indent="-342900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</a:pPr>
            <a:endParaRPr sz="2400" dirty="0">
              <a:solidFill>
                <a:srgbClr val="3F3F3F"/>
              </a:solidFill>
            </a:endParaRPr>
          </a:p>
        </p:txBody>
      </p:sp>
      <p:sp>
        <p:nvSpPr>
          <p:cNvPr id="111" name="Google Shape;111;p14"/>
          <p:cNvSpPr txBox="1">
            <a:spLocks noGrp="1"/>
          </p:cNvSpPr>
          <p:nvPr>
            <p:ph type="sldNum" idx="12"/>
          </p:nvPr>
        </p:nvSpPr>
        <p:spPr>
          <a:xfrm>
            <a:off x="6457950" y="462411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b" anchorCtr="0">
            <a:noAutofit/>
          </a:bodyPr>
          <a:lstStyle/>
          <a:p>
            <a:fld id="{00000000-1234-1234-1234-123412341234}" type="slidenum">
              <a:rPr lang="fi-FI"/>
              <a:pPr/>
              <a:t>2</a:t>
            </a:fld>
            <a:endParaRPr/>
          </a:p>
        </p:txBody>
      </p:sp>
      <p:sp>
        <p:nvSpPr>
          <p:cNvPr id="112" name="Google Shape;112;p14"/>
          <p:cNvSpPr txBox="1">
            <a:spLocks noGrp="1"/>
          </p:cNvSpPr>
          <p:nvPr>
            <p:ph type="ftr" idx="11"/>
          </p:nvPr>
        </p:nvSpPr>
        <p:spPr>
          <a:xfrm>
            <a:off x="608229" y="4595812"/>
            <a:ext cx="30861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b" anchorCtr="0">
            <a:noAutofit/>
          </a:bodyPr>
          <a:lstStyle/>
          <a:p>
            <a:r>
              <a:rPr lang="fi-FI"/>
              <a:t>Forum Historia 5, Luku 17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5"/>
          <p:cNvSpPr txBox="1">
            <a:spLocks noGrp="1"/>
          </p:cNvSpPr>
          <p:nvPr>
            <p:ph type="title"/>
          </p:nvPr>
        </p:nvSpPr>
        <p:spPr>
          <a:xfrm>
            <a:off x="628650" y="285470"/>
            <a:ext cx="7886700" cy="994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ctr" anchorCtr="0">
            <a:normAutofit/>
          </a:bodyPr>
          <a:lstStyle/>
          <a:p>
            <a:pPr>
              <a:buClr>
                <a:srgbClr val="000000"/>
              </a:buClr>
              <a:buSzPts val="6800"/>
            </a:pPr>
            <a:r>
              <a:rPr lang="fi-FI" dirty="0">
                <a:solidFill>
                  <a:schemeClr val="tx2">
                    <a:lumMod val="50000"/>
                  </a:schemeClr>
                </a:solidFill>
              </a:rPr>
              <a:t>Kustavilaisen tyylin piirteitä</a:t>
            </a:r>
            <a:endParaRPr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8" name="Google Shape;118;p15"/>
          <p:cNvSpPr txBox="1">
            <a:spLocks noGrp="1"/>
          </p:cNvSpPr>
          <p:nvPr>
            <p:ph type="body" idx="1"/>
          </p:nvPr>
        </p:nvSpPr>
        <p:spPr>
          <a:xfrm>
            <a:off x="628650" y="1418700"/>
            <a:ext cx="7886700" cy="308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t" anchorCtr="0">
            <a:noAutofit/>
          </a:bodyPr>
          <a:lstStyle/>
          <a:p>
            <a:pPr marL="285750" indent="-3429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fi-FI" sz="2400" dirty="0"/>
              <a:t>Pyrkimys yksinkertaisuuteen ja selkeyteen.</a:t>
            </a:r>
            <a:endParaRPr sz="2400" dirty="0"/>
          </a:p>
          <a:p>
            <a:pPr marL="285750" indent="-3429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fi-FI" sz="2400" dirty="0"/>
              <a:t>Rokokoon kaarevat linjat suoristuivat.</a:t>
            </a:r>
            <a:endParaRPr sz="2400" dirty="0"/>
          </a:p>
          <a:p>
            <a:pPr marL="342900" indent="-3429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fi-FI" sz="2400" dirty="0"/>
              <a:t>Tyypillisiä koristeaiheita: nauharuusukkeet, palmikkonauhat, helmiornamentit, juoksevat koirat.</a:t>
            </a:r>
            <a:endParaRPr sz="2400" dirty="0"/>
          </a:p>
          <a:p>
            <a:pPr marL="285750" indent="-3429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fi-FI" sz="2400" dirty="0"/>
              <a:t>Värit: harmaa, roosa, sininen ja vihreä.</a:t>
            </a:r>
            <a:endParaRPr sz="2400" dirty="0"/>
          </a:p>
        </p:txBody>
      </p:sp>
      <p:sp>
        <p:nvSpPr>
          <p:cNvPr id="119" name="Google Shape;119;p15"/>
          <p:cNvSpPr txBox="1">
            <a:spLocks noGrp="1"/>
          </p:cNvSpPr>
          <p:nvPr>
            <p:ph type="sldNum" idx="12"/>
          </p:nvPr>
        </p:nvSpPr>
        <p:spPr>
          <a:xfrm>
            <a:off x="6457950" y="462411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b" anchorCtr="0">
            <a:noAutofit/>
          </a:bodyPr>
          <a:lstStyle/>
          <a:p>
            <a:fld id="{00000000-1234-1234-1234-123412341234}" type="slidenum">
              <a:rPr lang="fi-FI"/>
              <a:pPr/>
              <a:t>3</a:t>
            </a:fld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ftr" idx="11"/>
          </p:nvPr>
        </p:nvSpPr>
        <p:spPr>
          <a:xfrm>
            <a:off x="608229" y="4595812"/>
            <a:ext cx="30861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b" anchorCtr="0">
            <a:noAutofit/>
          </a:bodyPr>
          <a:lstStyle/>
          <a:p>
            <a:r>
              <a:rPr lang="fi-FI"/>
              <a:t>Forum Historia 5, Luku 17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6"/>
          <p:cNvSpPr txBox="1">
            <a:spLocks noGrp="1"/>
          </p:cNvSpPr>
          <p:nvPr>
            <p:ph type="title"/>
          </p:nvPr>
        </p:nvSpPr>
        <p:spPr>
          <a:xfrm>
            <a:off x="628650" y="290464"/>
            <a:ext cx="7886700" cy="994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ctr" anchorCtr="0">
            <a:normAutofit/>
          </a:bodyPr>
          <a:lstStyle/>
          <a:p>
            <a:pPr>
              <a:buClr>
                <a:srgbClr val="000000"/>
              </a:buClr>
              <a:buSzPts val="6800"/>
            </a:pPr>
            <a:r>
              <a:rPr lang="fi-FI" dirty="0">
                <a:solidFill>
                  <a:schemeClr val="tx2">
                    <a:lumMod val="50000"/>
                  </a:schemeClr>
                </a:solidFill>
              </a:rPr>
              <a:t>Kustavilaisen tyylin tyypillisiä huonekaluja</a:t>
            </a:r>
            <a:endParaRPr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6" name="Google Shape;126;p16"/>
          <p:cNvSpPr txBox="1">
            <a:spLocks noGrp="1"/>
          </p:cNvSpPr>
          <p:nvPr>
            <p:ph type="body" idx="1"/>
          </p:nvPr>
        </p:nvSpPr>
        <p:spPr>
          <a:xfrm>
            <a:off x="628650" y="1031006"/>
            <a:ext cx="7886700" cy="308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t" anchorCtr="0">
            <a:noAutofit/>
          </a:bodyPr>
          <a:lstStyle/>
          <a:p>
            <a:pPr marL="342900" indent="-3429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fi-FI" sz="2400" dirty="0"/>
              <a:t>Erilaisia lipastoja, kuten kirjoituslipastot.</a:t>
            </a:r>
            <a:endParaRPr sz="2400" dirty="0"/>
          </a:p>
          <a:p>
            <a:pPr marL="342900" indent="-3429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fi-FI" sz="2400" dirty="0"/>
              <a:t>Pinnasohva, josta kehittyi sivustavedettävä sänky.</a:t>
            </a:r>
            <a:endParaRPr sz="2400" dirty="0"/>
          </a:p>
          <a:p>
            <a:pPr marL="342900" indent="-3429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fi-FI" sz="2400" dirty="0"/>
              <a:t>Suorajalkaiset pöydät yleistyivät.</a:t>
            </a:r>
            <a:endParaRPr sz="2400" dirty="0"/>
          </a:p>
          <a:p>
            <a:pPr marL="342900" indent="-3429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fi-FI" sz="2400" dirty="0"/>
              <a:t>Kaksiosaiset kaapit.</a:t>
            </a:r>
            <a:endParaRPr sz="2400" dirty="0"/>
          </a:p>
          <a:p>
            <a:pPr marL="342900" indent="-3429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fi-FI" sz="2400" dirty="0"/>
              <a:t>Peilit, peililampetit, kristallikruunut ja -kyntteliköt olivat yleisiä.</a:t>
            </a:r>
            <a:endParaRPr sz="2400" dirty="0"/>
          </a:p>
          <a:p>
            <a:pPr marL="342900" indent="-3429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fi-FI" sz="2400" dirty="0"/>
              <a:t>Kustavilaisessa tuolissa oli ovaali tai medaljonki- tai pinnaselusta, ja se oli usein päällystetty raidallisella tai ruudullisella kankaalla.</a:t>
            </a:r>
            <a:endParaRPr sz="2400" dirty="0"/>
          </a:p>
          <a:p>
            <a:pPr marL="342900" indent="-3429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fi-FI" sz="2400" dirty="0"/>
              <a:t>Tuolin jalat olivat suorat, pyöreät ja alaspäin kapenevat.</a:t>
            </a:r>
            <a:endParaRPr sz="2400" dirty="0"/>
          </a:p>
          <a:p>
            <a:pPr marL="342900" indent="-3429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fi-FI" sz="2400" dirty="0"/>
              <a:t>Puiset pinnatuolit yleistyivät myös talonpoikien taloissa.</a:t>
            </a:r>
            <a:endParaRPr sz="2400" dirty="0"/>
          </a:p>
        </p:txBody>
      </p:sp>
      <p:sp>
        <p:nvSpPr>
          <p:cNvPr id="127" name="Google Shape;127;p16"/>
          <p:cNvSpPr txBox="1">
            <a:spLocks noGrp="1"/>
          </p:cNvSpPr>
          <p:nvPr>
            <p:ph type="sldNum" idx="12"/>
          </p:nvPr>
        </p:nvSpPr>
        <p:spPr>
          <a:xfrm>
            <a:off x="6457950" y="462411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b" anchorCtr="0">
            <a:noAutofit/>
          </a:bodyPr>
          <a:lstStyle/>
          <a:p>
            <a:fld id="{00000000-1234-1234-1234-123412341234}" type="slidenum">
              <a:rPr lang="fi-FI"/>
              <a:pPr/>
              <a:t>4</a:t>
            </a:fld>
            <a:endParaRPr/>
          </a:p>
        </p:txBody>
      </p:sp>
      <p:sp>
        <p:nvSpPr>
          <p:cNvPr id="128" name="Google Shape;128;p16"/>
          <p:cNvSpPr txBox="1">
            <a:spLocks noGrp="1"/>
          </p:cNvSpPr>
          <p:nvPr>
            <p:ph type="ftr" idx="11"/>
          </p:nvPr>
        </p:nvSpPr>
        <p:spPr>
          <a:xfrm>
            <a:off x="608229" y="4595812"/>
            <a:ext cx="30861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b" anchorCtr="0">
            <a:noAutofit/>
          </a:bodyPr>
          <a:lstStyle/>
          <a:p>
            <a:r>
              <a:rPr lang="fi-FI"/>
              <a:t>Forum Historia 5, Luku 17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7"/>
          <p:cNvSpPr txBox="1">
            <a:spLocks noGrp="1"/>
          </p:cNvSpPr>
          <p:nvPr>
            <p:ph type="body" idx="1"/>
          </p:nvPr>
        </p:nvSpPr>
        <p:spPr>
          <a:xfrm>
            <a:off x="608231" y="1679362"/>
            <a:ext cx="3086098" cy="2916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t" anchorCtr="0">
            <a:noAutofit/>
          </a:bodyPr>
          <a:lstStyle/>
          <a:p>
            <a:pPr marL="342900" indent="-342900"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0000"/>
                </a:solidFill>
              </a:rPr>
              <a:t>Sohvassa ja kaapissa on suorat alaspäin kapenevat jalat.</a:t>
            </a:r>
            <a:endParaRPr dirty="0">
              <a:solidFill>
                <a:srgbClr val="000000"/>
              </a:solidFill>
            </a:endParaRPr>
          </a:p>
          <a:p>
            <a:pPr marL="342900" indent="-342900"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0000"/>
                </a:solidFill>
              </a:rPr>
              <a:t>Tapeteissa on antiikista vaikutteita saaneita kuvioita.</a:t>
            </a:r>
            <a:endParaRPr dirty="0">
              <a:solidFill>
                <a:srgbClr val="000000"/>
              </a:solidFill>
            </a:endParaRPr>
          </a:p>
          <a:p>
            <a:pPr marL="342900" indent="-342900"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0000"/>
                </a:solidFill>
              </a:rPr>
              <a:t>Kaakeliuuneissa on yleensä puiset jalat.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34" name="Google Shape;134;p17"/>
          <p:cNvSpPr txBox="1">
            <a:spLocks noGrp="1"/>
          </p:cNvSpPr>
          <p:nvPr>
            <p:ph type="sldNum" idx="12"/>
          </p:nvPr>
        </p:nvSpPr>
        <p:spPr>
          <a:xfrm>
            <a:off x="6457950" y="462411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b" anchorCtr="0">
            <a:noAutofit/>
          </a:bodyPr>
          <a:lstStyle/>
          <a:p>
            <a:fld id="{00000000-1234-1234-1234-123412341234}" type="slidenum">
              <a:rPr lang="fi-FI"/>
              <a:pPr/>
              <a:t>5</a:t>
            </a:fld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ftr" idx="11"/>
          </p:nvPr>
        </p:nvSpPr>
        <p:spPr>
          <a:xfrm>
            <a:off x="608229" y="4595812"/>
            <a:ext cx="30861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b" anchorCtr="0">
            <a:noAutofit/>
          </a:bodyPr>
          <a:lstStyle/>
          <a:p>
            <a:r>
              <a:rPr lang="fi-FI" dirty="0"/>
              <a:t>Forum Historia 5, Luku 17</a:t>
            </a:r>
            <a:endParaRPr dirty="0"/>
          </a:p>
        </p:txBody>
      </p:sp>
      <p:sp>
        <p:nvSpPr>
          <p:cNvPr id="137" name="Google Shape;137;p17"/>
          <p:cNvSpPr txBox="1"/>
          <p:nvPr/>
        </p:nvSpPr>
        <p:spPr>
          <a:xfrm>
            <a:off x="608231" y="273844"/>
            <a:ext cx="8369325" cy="10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34284" rIns="34284" bIns="34284" anchor="t" anchorCtr="0">
            <a:spAutoFit/>
          </a:bodyPr>
          <a:lstStyle/>
          <a:p>
            <a:r>
              <a:rPr lang="fi-FI" sz="3300" dirty="0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Mustion</a:t>
            </a:r>
            <a:r>
              <a:rPr lang="fi-FI" sz="33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linnan sisustus harmaine väreineen edustaa kustavilaista tyyliä</a:t>
            </a:r>
            <a:endParaRPr sz="3300" dirty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A96F96-E1B9-253F-6520-49D14592D53A}"/>
              </a:ext>
            </a:extLst>
          </p:cNvPr>
          <p:cNvSpPr txBox="1"/>
          <p:nvPr/>
        </p:nvSpPr>
        <p:spPr>
          <a:xfrm rot="16200000">
            <a:off x="4255960" y="4516390"/>
            <a:ext cx="99097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00" dirty="0">
                <a:latin typeface="Calibri" panose="020F0502020204030204" pitchFamily="34" charset="0"/>
                <a:cs typeface="Calibri" panose="020F0502020204030204" pitchFamily="34" charset="0"/>
              </a:rPr>
              <a:t>Kuva: Hannele Palo</a:t>
            </a:r>
          </a:p>
        </p:txBody>
      </p:sp>
      <p:pic>
        <p:nvPicPr>
          <p:cNvPr id="5" name="Kuva 4" descr="Kuva, joka sisältää kohteen sisä-, seinä, sisustussuunnittelu, lattia&#10;&#10;Kuvaus luotu automaattisesti">
            <a:extLst>
              <a:ext uri="{FF2B5EF4-FFF2-40B4-BE49-F238E27FC236}">
                <a16:creationId xmlns:a16="http://schemas.microsoft.com/office/drawing/2014/main" id="{D22D8822-6BE0-9E85-BF72-C9AAA80A4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4559" y="1356150"/>
            <a:ext cx="4269441" cy="3787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/>
          <p:cNvSpPr txBox="1">
            <a:spLocks noGrp="1"/>
          </p:cNvSpPr>
          <p:nvPr>
            <p:ph type="title"/>
          </p:nvPr>
        </p:nvSpPr>
        <p:spPr>
          <a:xfrm>
            <a:off x="2773455" y="386324"/>
            <a:ext cx="4851225" cy="994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ctr" anchorCtr="0">
            <a:normAutofit/>
          </a:bodyPr>
          <a:lstStyle/>
          <a:p>
            <a:pPr algn="l">
              <a:buClr>
                <a:srgbClr val="000000"/>
              </a:buClr>
              <a:buSzPts val="6800"/>
            </a:pPr>
            <a:r>
              <a:rPr lang="fi-FI" dirty="0">
                <a:solidFill>
                  <a:schemeClr val="tx2">
                    <a:lumMod val="50000"/>
                  </a:schemeClr>
                </a:solidFill>
              </a:rPr>
              <a:t>Kustavilainen kaakeliuuni</a:t>
            </a:r>
            <a:endParaRPr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3" name="Google Shape;143;p18"/>
          <p:cNvSpPr txBox="1">
            <a:spLocks noGrp="1"/>
          </p:cNvSpPr>
          <p:nvPr>
            <p:ph type="body" idx="1"/>
          </p:nvPr>
        </p:nvSpPr>
        <p:spPr>
          <a:xfrm>
            <a:off x="2773456" y="1514324"/>
            <a:ext cx="4851225" cy="308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t" anchorCtr="0">
            <a:noAutofit/>
          </a:bodyPr>
          <a:lstStyle/>
          <a:p>
            <a:pPr marL="342900" indent="-342900"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0000"/>
                </a:solidFill>
              </a:rPr>
              <a:t>Kustavilaisen ajan kaakeliuunissa oli puujalat, jotka myöhemmin kiellettiin paloturvallisuussyistä.</a:t>
            </a:r>
            <a:endParaRPr dirty="0">
              <a:solidFill>
                <a:srgbClr val="000000"/>
              </a:solidFill>
            </a:endParaRPr>
          </a:p>
          <a:p>
            <a:pPr marL="342900" indent="-3429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0000"/>
                </a:solidFill>
              </a:rPr>
              <a:t>Kustavilaiseen uuniin </a:t>
            </a:r>
            <a:r>
              <a:rPr lang="fi-FI" dirty="0"/>
              <a:t>otettiin </a:t>
            </a:r>
            <a:r>
              <a:rPr lang="fi-FI" dirty="0">
                <a:solidFill>
                  <a:srgbClr val="000000"/>
                </a:solidFill>
              </a:rPr>
              <a:t>vaikutteita antiikista, ja värit olivat yleensä vaaleita.</a:t>
            </a:r>
            <a:endParaRPr dirty="0"/>
          </a:p>
        </p:txBody>
      </p:sp>
      <p:sp>
        <p:nvSpPr>
          <p:cNvPr id="144" name="Google Shape;144;p18"/>
          <p:cNvSpPr txBox="1">
            <a:spLocks noGrp="1"/>
          </p:cNvSpPr>
          <p:nvPr>
            <p:ph type="sldNum" idx="12"/>
          </p:nvPr>
        </p:nvSpPr>
        <p:spPr>
          <a:xfrm>
            <a:off x="6457950" y="462411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b" anchorCtr="0">
            <a:noAutofit/>
          </a:bodyPr>
          <a:lstStyle/>
          <a:p>
            <a:fld id="{00000000-1234-1234-1234-123412341234}" type="slidenum">
              <a:rPr lang="fi-FI"/>
              <a:pPr/>
              <a:t>6</a:t>
            </a:fld>
            <a:endParaRPr/>
          </a:p>
        </p:txBody>
      </p:sp>
      <p:sp>
        <p:nvSpPr>
          <p:cNvPr id="145" name="Google Shape;145;p18"/>
          <p:cNvSpPr txBox="1">
            <a:spLocks noGrp="1"/>
          </p:cNvSpPr>
          <p:nvPr>
            <p:ph type="ftr" idx="11"/>
          </p:nvPr>
        </p:nvSpPr>
        <p:spPr>
          <a:xfrm>
            <a:off x="6725594" y="4595811"/>
            <a:ext cx="1200149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b" anchorCtr="0">
            <a:noAutofit/>
          </a:bodyPr>
          <a:lstStyle/>
          <a:p>
            <a:r>
              <a:rPr lang="fi-FI" dirty="0"/>
              <a:t>Forum Historia 5, Luku 17</a:t>
            </a:r>
            <a:endParaRPr dirty="0"/>
          </a:p>
        </p:txBody>
      </p:sp>
      <p:pic>
        <p:nvPicPr>
          <p:cNvPr id="4" name="Kuva 3" descr="Kuva, joka sisältää kohteen sisä-, seinä, teksti, Tapetti&#10;&#10;Kuvaus luotu automaattisesti">
            <a:extLst>
              <a:ext uri="{FF2B5EF4-FFF2-40B4-BE49-F238E27FC236}">
                <a16:creationId xmlns:a16="http://schemas.microsoft.com/office/drawing/2014/main" id="{C8488890-27D8-849D-525A-72BB749DB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" y="13626"/>
            <a:ext cx="2185988" cy="5143500"/>
          </a:xfrm>
          <a:prstGeom prst="rect">
            <a:avLst/>
          </a:prstGeom>
        </p:spPr>
      </p:pic>
      <p:sp>
        <p:nvSpPr>
          <p:cNvPr id="5" name="TextBox 6">
            <a:extLst>
              <a:ext uri="{FF2B5EF4-FFF2-40B4-BE49-F238E27FC236}">
                <a16:creationId xmlns:a16="http://schemas.microsoft.com/office/drawing/2014/main" id="{BD40491A-6DC6-DD02-32C3-D82F99913485}"/>
              </a:ext>
            </a:extLst>
          </p:cNvPr>
          <p:cNvSpPr txBox="1"/>
          <p:nvPr/>
        </p:nvSpPr>
        <p:spPr>
          <a:xfrm rot="5400000">
            <a:off x="1815197" y="4516391"/>
            <a:ext cx="99097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00" dirty="0">
                <a:latin typeface="Calibri" panose="020F0502020204030204" pitchFamily="34" charset="0"/>
                <a:cs typeface="Calibri" panose="020F0502020204030204" pitchFamily="34" charset="0"/>
              </a:rPr>
              <a:t>Kuva: Hannele Palo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9"/>
          <p:cNvSpPr txBox="1">
            <a:spLocks noGrp="1"/>
          </p:cNvSpPr>
          <p:nvPr>
            <p:ph type="title"/>
          </p:nvPr>
        </p:nvSpPr>
        <p:spPr>
          <a:xfrm>
            <a:off x="608229" y="278766"/>
            <a:ext cx="4851225" cy="994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ctr" anchorCtr="0">
            <a:normAutofit/>
          </a:bodyPr>
          <a:lstStyle/>
          <a:p>
            <a:pPr algn="l">
              <a:buClr>
                <a:srgbClr val="000000"/>
              </a:buClr>
              <a:buSzPts val="6800"/>
            </a:pPr>
            <a:r>
              <a:rPr lang="fi-FI" dirty="0">
                <a:solidFill>
                  <a:schemeClr val="tx2">
                    <a:lumMod val="50000"/>
                  </a:schemeClr>
                </a:solidFill>
              </a:rPr>
              <a:t>Kustavilainen kaakeliuuni</a:t>
            </a:r>
            <a:endParaRPr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2" name="Google Shape;152;p19"/>
          <p:cNvSpPr txBox="1">
            <a:spLocks noGrp="1"/>
          </p:cNvSpPr>
          <p:nvPr>
            <p:ph type="body" idx="1"/>
          </p:nvPr>
        </p:nvSpPr>
        <p:spPr>
          <a:xfrm>
            <a:off x="628650" y="1473410"/>
            <a:ext cx="4739063" cy="308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t" anchorCtr="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0000"/>
                </a:solidFill>
              </a:rPr>
              <a:t>Turun Apteekkimuseon kaakeliuunissa näkyy antiikista vaikutteita saaneita kuvioita.</a:t>
            </a:r>
            <a:endParaRPr dirty="0"/>
          </a:p>
        </p:txBody>
      </p:sp>
      <p:sp>
        <p:nvSpPr>
          <p:cNvPr id="153" name="Google Shape;153;p19"/>
          <p:cNvSpPr txBox="1">
            <a:spLocks noGrp="1"/>
          </p:cNvSpPr>
          <p:nvPr>
            <p:ph type="sldNum" idx="12"/>
          </p:nvPr>
        </p:nvSpPr>
        <p:spPr>
          <a:xfrm>
            <a:off x="6457950" y="462411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b" anchorCtr="0">
            <a:noAutofit/>
          </a:bodyPr>
          <a:lstStyle/>
          <a:p>
            <a:fld id="{00000000-1234-1234-1234-123412341234}" type="slidenum">
              <a:rPr lang="fi-FI"/>
              <a:pPr/>
              <a:t>7</a:t>
            </a:fld>
            <a:endParaRPr/>
          </a:p>
        </p:txBody>
      </p:sp>
      <p:sp>
        <p:nvSpPr>
          <p:cNvPr id="154" name="Google Shape;154;p19"/>
          <p:cNvSpPr txBox="1">
            <a:spLocks noGrp="1"/>
          </p:cNvSpPr>
          <p:nvPr>
            <p:ph type="ftr" idx="11"/>
          </p:nvPr>
        </p:nvSpPr>
        <p:spPr>
          <a:xfrm>
            <a:off x="608229" y="4595812"/>
            <a:ext cx="30861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b" anchorCtr="0">
            <a:noAutofit/>
          </a:bodyPr>
          <a:lstStyle/>
          <a:p>
            <a:r>
              <a:rPr lang="fi-FI"/>
              <a:t>Forum Historia 5, Luku 17</a:t>
            </a:r>
            <a:endParaRPr/>
          </a:p>
        </p:txBody>
      </p:sp>
      <p:pic>
        <p:nvPicPr>
          <p:cNvPr id="3" name="Kuva 2" descr="Kuva, joka sisältää kohteen seinä, sisä-, huone, tulisija&#10;&#10;Kuvaus luotu automaattisesti">
            <a:extLst>
              <a:ext uri="{FF2B5EF4-FFF2-40B4-BE49-F238E27FC236}">
                <a16:creationId xmlns:a16="http://schemas.microsoft.com/office/drawing/2014/main" id="{6F447511-8E90-863C-0DCC-3ED323F3C2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6327" y="0"/>
            <a:ext cx="2937673" cy="5143500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40FD5701-B7B2-D180-1721-E6E45ABA27D1}"/>
              </a:ext>
            </a:extLst>
          </p:cNvPr>
          <p:cNvSpPr txBox="1"/>
          <p:nvPr/>
        </p:nvSpPr>
        <p:spPr>
          <a:xfrm rot="16200000">
            <a:off x="5587437" y="4553915"/>
            <a:ext cx="99097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00" dirty="0">
                <a:latin typeface="Calibri" panose="020F0502020204030204" pitchFamily="34" charset="0"/>
                <a:cs typeface="Calibri" panose="020F0502020204030204" pitchFamily="34" charset="0"/>
              </a:rPr>
              <a:t>Kuva: Hannele Palo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0"/>
          <p:cNvSpPr txBox="1">
            <a:spLocks noGrp="1"/>
          </p:cNvSpPr>
          <p:nvPr>
            <p:ph type="title"/>
          </p:nvPr>
        </p:nvSpPr>
        <p:spPr>
          <a:xfrm>
            <a:off x="608229" y="272042"/>
            <a:ext cx="4851225" cy="994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ctr" anchorCtr="0">
            <a:normAutofit/>
          </a:bodyPr>
          <a:lstStyle/>
          <a:p>
            <a:pPr algn="l">
              <a:buClr>
                <a:srgbClr val="000000"/>
              </a:buClr>
              <a:buSzPts val="6800"/>
            </a:pPr>
            <a:r>
              <a:rPr lang="fi-FI" dirty="0">
                <a:solidFill>
                  <a:schemeClr val="tx2">
                    <a:lumMod val="50000"/>
                  </a:schemeClr>
                </a:solidFill>
              </a:rPr>
              <a:t>Kustavilainen kaappi</a:t>
            </a:r>
            <a:endParaRPr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1" name="Google Shape;161;p20"/>
          <p:cNvSpPr txBox="1">
            <a:spLocks noGrp="1"/>
          </p:cNvSpPr>
          <p:nvPr>
            <p:ph type="body" idx="1"/>
          </p:nvPr>
        </p:nvSpPr>
        <p:spPr>
          <a:xfrm>
            <a:off x="628651" y="1418700"/>
            <a:ext cx="4091268" cy="308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t" anchorCtr="0">
            <a:noAutofit/>
          </a:bodyPr>
          <a:lstStyle/>
          <a:p>
            <a:pPr marL="342900" indent="-3429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0000"/>
                </a:solidFill>
              </a:rPr>
              <a:t>Kaksiosainen kustavilainen kaappi Carl von </a:t>
            </a:r>
            <a:r>
              <a:rPr lang="fi-FI" dirty="0" err="1">
                <a:solidFill>
                  <a:srgbClr val="000000"/>
                </a:solidFill>
              </a:rPr>
              <a:t>Linnén</a:t>
            </a:r>
            <a:r>
              <a:rPr lang="fi-FI" dirty="0">
                <a:solidFill>
                  <a:srgbClr val="000000"/>
                </a:solidFill>
              </a:rPr>
              <a:t> kaupunkiasunnosta Uppsalasta. </a:t>
            </a:r>
            <a:r>
              <a:rPr lang="fi-FI" dirty="0" err="1">
                <a:solidFill>
                  <a:srgbClr val="000000"/>
                </a:solidFill>
              </a:rPr>
              <a:t>Linn</a:t>
            </a:r>
            <a:r>
              <a:rPr lang="fi-FI" dirty="0" err="1"/>
              <a:t>é</a:t>
            </a:r>
            <a:r>
              <a:rPr lang="fi-FI" dirty="0">
                <a:solidFill>
                  <a:srgbClr val="000000"/>
                </a:solidFill>
              </a:rPr>
              <a:t> säilytti kaapissa </a:t>
            </a:r>
            <a:r>
              <a:rPr lang="fi-FI" dirty="0"/>
              <a:t>ilmeisesti </a:t>
            </a:r>
            <a:r>
              <a:rPr lang="fi-FI" dirty="0">
                <a:solidFill>
                  <a:srgbClr val="000000"/>
                </a:solidFill>
              </a:rPr>
              <a:t>kasvipiirroksiaan.</a:t>
            </a:r>
            <a:endParaRPr dirty="0">
              <a:solidFill>
                <a:srgbClr val="000000"/>
              </a:solidFill>
            </a:endParaRPr>
          </a:p>
          <a:p>
            <a:pPr marL="342900" indent="-342900"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0000"/>
                </a:solidFill>
              </a:rPr>
              <a:t>Kustavilaisena aikana kaapit ja ovet olivat kaksiovisia.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62" name="Google Shape;162;p20"/>
          <p:cNvSpPr txBox="1">
            <a:spLocks noGrp="1"/>
          </p:cNvSpPr>
          <p:nvPr>
            <p:ph type="sldNum" idx="12"/>
          </p:nvPr>
        </p:nvSpPr>
        <p:spPr>
          <a:xfrm>
            <a:off x="6457950" y="462411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b" anchorCtr="0">
            <a:noAutofit/>
          </a:bodyPr>
          <a:lstStyle/>
          <a:p>
            <a:fld id="{00000000-1234-1234-1234-123412341234}" type="slidenum">
              <a:rPr lang="fi-FI"/>
              <a:pPr/>
              <a:t>8</a:t>
            </a:fld>
            <a:endParaRPr/>
          </a:p>
        </p:txBody>
      </p:sp>
      <p:sp>
        <p:nvSpPr>
          <p:cNvPr id="163" name="Google Shape;163;p20"/>
          <p:cNvSpPr txBox="1">
            <a:spLocks noGrp="1"/>
          </p:cNvSpPr>
          <p:nvPr>
            <p:ph type="ftr" idx="11"/>
          </p:nvPr>
        </p:nvSpPr>
        <p:spPr>
          <a:xfrm>
            <a:off x="608229" y="4595812"/>
            <a:ext cx="30861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b" anchorCtr="0">
            <a:noAutofit/>
          </a:bodyPr>
          <a:lstStyle/>
          <a:p>
            <a:r>
              <a:rPr lang="fi-FI"/>
              <a:t>Forum Historia 5, Luku 17</a:t>
            </a:r>
            <a:endParaRPr/>
          </a:p>
        </p:txBody>
      </p:sp>
      <p:pic>
        <p:nvPicPr>
          <p:cNvPr id="3" name="Kuva 2" descr="Kuva, joka sisältää kohteen sisä-, seinä, sisustussuunnittelu, lattia&#10;&#10;Kuvaus luotu automaattisesti">
            <a:extLst>
              <a:ext uri="{FF2B5EF4-FFF2-40B4-BE49-F238E27FC236}">
                <a16:creationId xmlns:a16="http://schemas.microsoft.com/office/drawing/2014/main" id="{615111DA-174C-CAA6-1A7A-1335FFF5C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6652" y="0"/>
            <a:ext cx="4197348" cy="5143500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56F97F07-5327-31FA-8D83-BC6038EEEB18}"/>
              </a:ext>
            </a:extLst>
          </p:cNvPr>
          <p:cNvSpPr txBox="1"/>
          <p:nvPr/>
        </p:nvSpPr>
        <p:spPr>
          <a:xfrm rot="16200000">
            <a:off x="4307632" y="4516390"/>
            <a:ext cx="99097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00" dirty="0">
                <a:latin typeface="Calibri" panose="020F0502020204030204" pitchFamily="34" charset="0"/>
                <a:cs typeface="Calibri" panose="020F0502020204030204" pitchFamily="34" charset="0"/>
              </a:rPr>
              <a:t>Kuva: Hannele Palo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4276575" cy="994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ctr" anchorCtr="0">
            <a:normAutofit/>
          </a:bodyPr>
          <a:lstStyle/>
          <a:p>
            <a:pPr algn="l">
              <a:buClr>
                <a:srgbClr val="000000"/>
              </a:buClr>
              <a:buSzPts val="6800"/>
            </a:pPr>
            <a:r>
              <a:rPr lang="fi-FI" dirty="0">
                <a:solidFill>
                  <a:schemeClr val="tx2">
                    <a:lumMod val="50000"/>
                  </a:schemeClr>
                </a:solidFill>
              </a:rPr>
              <a:t>Kustavilainen lipasto</a:t>
            </a:r>
            <a:endParaRPr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0" name="Google Shape;170;p21"/>
          <p:cNvSpPr txBox="1">
            <a:spLocks noGrp="1"/>
          </p:cNvSpPr>
          <p:nvPr>
            <p:ph type="body" idx="1"/>
          </p:nvPr>
        </p:nvSpPr>
        <p:spPr>
          <a:xfrm>
            <a:off x="628650" y="1418700"/>
            <a:ext cx="3593726" cy="308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t" anchorCtr="0">
            <a:noAutofit/>
          </a:bodyPr>
          <a:lstStyle/>
          <a:p>
            <a:pPr marL="342900" indent="-342900"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0000"/>
                </a:solidFill>
              </a:rPr>
              <a:t>Kustavilaisen tyylin lipasto Ruotsista </a:t>
            </a:r>
            <a:r>
              <a:rPr lang="fi-FI" dirty="0" err="1">
                <a:solidFill>
                  <a:srgbClr val="000000"/>
                </a:solidFill>
              </a:rPr>
              <a:t>Drottningholmin</a:t>
            </a:r>
            <a:r>
              <a:rPr lang="fi-FI" dirty="0">
                <a:solidFill>
                  <a:srgbClr val="000000"/>
                </a:solidFill>
              </a:rPr>
              <a:t> linnasta.</a:t>
            </a:r>
            <a:endParaRPr dirty="0">
              <a:solidFill>
                <a:srgbClr val="000000"/>
              </a:solidFill>
            </a:endParaRPr>
          </a:p>
          <a:p>
            <a:pPr marL="342900" indent="-342900"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0000"/>
                </a:solidFill>
              </a:rPr>
              <a:t>Lipaston jalat ovat kustavilaiselle tyylille tyypillisesti suorat ja alaspäin kapenevat.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71" name="Google Shape;171;p21"/>
          <p:cNvSpPr txBox="1">
            <a:spLocks noGrp="1"/>
          </p:cNvSpPr>
          <p:nvPr>
            <p:ph type="sldNum" idx="12"/>
          </p:nvPr>
        </p:nvSpPr>
        <p:spPr>
          <a:xfrm>
            <a:off x="6457950" y="462411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b" anchorCtr="0">
            <a:noAutofit/>
          </a:bodyPr>
          <a:lstStyle/>
          <a:p>
            <a:fld id="{00000000-1234-1234-1234-123412341234}" type="slidenum">
              <a:rPr lang="fi-FI"/>
              <a:pPr/>
              <a:t>9</a:t>
            </a:fld>
            <a:endParaRPr/>
          </a:p>
        </p:txBody>
      </p:sp>
      <p:sp>
        <p:nvSpPr>
          <p:cNvPr id="172" name="Google Shape;172;p21"/>
          <p:cNvSpPr txBox="1">
            <a:spLocks noGrp="1"/>
          </p:cNvSpPr>
          <p:nvPr>
            <p:ph type="ftr" idx="11"/>
          </p:nvPr>
        </p:nvSpPr>
        <p:spPr>
          <a:xfrm>
            <a:off x="608229" y="4595812"/>
            <a:ext cx="30861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b" anchorCtr="0">
            <a:noAutofit/>
          </a:bodyPr>
          <a:lstStyle/>
          <a:p>
            <a:r>
              <a:rPr lang="fi-FI"/>
              <a:t>Forum Historia 5, Luku 17</a:t>
            </a:r>
            <a:endParaRPr/>
          </a:p>
        </p:txBody>
      </p:sp>
      <p:pic>
        <p:nvPicPr>
          <p:cNvPr id="3" name="Kuva 2" descr="Kuva, joka sisältää kohteen sisä-, lattia, huonekalu, seinä&#10;&#10;Kuvaus luotu automaattisesti">
            <a:extLst>
              <a:ext uri="{FF2B5EF4-FFF2-40B4-BE49-F238E27FC236}">
                <a16:creationId xmlns:a16="http://schemas.microsoft.com/office/drawing/2014/main" id="{0D98D86B-3F83-9B81-1ED0-2EA3211EF8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3571" y="1045314"/>
            <a:ext cx="4780429" cy="3852624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D2EC1759-DE7A-BF24-98F9-CC4C6C5EB515}"/>
              </a:ext>
            </a:extLst>
          </p:cNvPr>
          <p:cNvSpPr txBox="1"/>
          <p:nvPr/>
        </p:nvSpPr>
        <p:spPr>
          <a:xfrm>
            <a:off x="8135470" y="4912073"/>
            <a:ext cx="106904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800" dirty="0">
                <a:latin typeface="Calibri" panose="020F0502020204030204" pitchFamily="34" charset="0"/>
                <a:cs typeface="Calibri" panose="020F0502020204030204" pitchFamily="34" charset="0"/>
              </a:rPr>
              <a:t>Kuva: Hannele Palo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435</Words>
  <Application>Microsoft Office PowerPoint</Application>
  <PresentationFormat>Näytössä katseltava esitys (16:9)</PresentationFormat>
  <Paragraphs>72</Paragraphs>
  <Slides>11</Slides>
  <Notes>11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6" baseType="lpstr">
      <vt:lpstr>Arial</vt:lpstr>
      <vt:lpstr>Calibri</vt:lpstr>
      <vt:lpstr>Verdana</vt:lpstr>
      <vt:lpstr>Merriweather Sans</vt:lpstr>
      <vt:lpstr>Office-teema</vt:lpstr>
      <vt:lpstr>17. Rahvaan ja säätyjen elämää ja arkea  Tietoisku: Kustavilainen tyyli</vt:lpstr>
      <vt:lpstr>Kustavilainen tyyli noin 1770–1810</vt:lpstr>
      <vt:lpstr>Kustavilaisen tyylin piirteitä</vt:lpstr>
      <vt:lpstr>Kustavilaisen tyylin tyypillisiä huonekaluja</vt:lpstr>
      <vt:lpstr>PowerPoint-esitys</vt:lpstr>
      <vt:lpstr>Kustavilainen kaakeliuuni</vt:lpstr>
      <vt:lpstr>Kustavilainen kaakeliuuni</vt:lpstr>
      <vt:lpstr>Kustavilainen kaappi</vt:lpstr>
      <vt:lpstr>Kustavilainen lipasto</vt:lpstr>
      <vt:lpstr>Kustavilainen  lipasto</vt:lpstr>
      <vt:lpstr>Kustavilainen peili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17. &lt;Rahvaan ja säätyjen elämää ja arkea&gt;  &lt;Tietoisku: Kustavilainen tyyli&gt;</dc:title>
  <cp:lastModifiedBy>Jääskeläinen Johanna</cp:lastModifiedBy>
  <cp:revision>7</cp:revision>
  <dcterms:modified xsi:type="dcterms:W3CDTF">2023-08-14T13:00:59Z</dcterms:modified>
</cp:coreProperties>
</file>