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70" r:id="rId4"/>
    <p:sldId id="257" r:id="rId5"/>
    <p:sldId id="259" r:id="rId6"/>
    <p:sldId id="258" r:id="rId7"/>
    <p:sldId id="262" r:id="rId8"/>
    <p:sldId id="263" r:id="rId9"/>
    <p:sldId id="261" r:id="rId10"/>
    <p:sldId id="260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5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26419" y="5220496"/>
            <a:ext cx="10211951" cy="63520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171717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10" name="Kuva 9" descr="2017_Pori_logo_RGB_is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1" y="1520783"/>
            <a:ext cx="10084739" cy="2559855"/>
          </a:xfrm>
          <a:prstGeom prst="rect">
            <a:avLst/>
          </a:prstGeom>
        </p:spPr>
      </p:pic>
      <p:cxnSp>
        <p:nvCxnSpPr>
          <p:cNvPr id="13" name="Suora yhdysviiva 12"/>
          <p:cNvCxnSpPr/>
          <p:nvPr userDrawn="1"/>
        </p:nvCxnSpPr>
        <p:spPr>
          <a:xfrm>
            <a:off x="1053631" y="4998765"/>
            <a:ext cx="10084739" cy="0"/>
          </a:xfrm>
          <a:prstGeom prst="line">
            <a:avLst/>
          </a:prstGeom>
          <a:ln>
            <a:solidFill>
              <a:srgbClr val="E4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0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3" y="1520783"/>
            <a:ext cx="10084735" cy="2559855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1053631" y="4998765"/>
            <a:ext cx="10084739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926419" y="5220496"/>
            <a:ext cx="10211951" cy="63520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35433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rgbClr val="171717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171717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834155"/>
            <a:ext cx="3038959" cy="28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834156"/>
            <a:ext cx="3038959" cy="28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2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89674"/>
            <a:ext cx="10972800" cy="927964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718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3"/>
            <a:ext cx="662977" cy="6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3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89674"/>
            <a:ext cx="10972800" cy="9279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718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2"/>
            <a:ext cx="662977" cy="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07458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07458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3"/>
            <a:ext cx="662977" cy="6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0745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867">
                <a:solidFill>
                  <a:srgbClr val="FFFFFF"/>
                </a:solidFill>
              </a:defRPr>
            </a:lvl3pPr>
            <a:lvl4pPr>
              <a:defRPr sz="1867">
                <a:solidFill>
                  <a:srgbClr val="FFFFFF"/>
                </a:solidFill>
              </a:defRPr>
            </a:lvl4pPr>
            <a:lvl5pPr>
              <a:defRPr sz="1867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0745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867">
                <a:solidFill>
                  <a:srgbClr val="FFFFFF"/>
                </a:solidFill>
              </a:defRPr>
            </a:lvl3pPr>
            <a:lvl4pPr>
              <a:defRPr sz="1867">
                <a:solidFill>
                  <a:srgbClr val="FFFFFF"/>
                </a:solidFill>
              </a:defRPr>
            </a:lvl4pPr>
            <a:lvl5pPr>
              <a:defRPr sz="1867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2"/>
            <a:ext cx="662977" cy="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514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3"/>
            <a:ext cx="662977" cy="6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6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2"/>
            <a:ext cx="662977" cy="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7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3"/>
            <a:ext cx="662977" cy="6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5877412"/>
            <a:ext cx="662977" cy="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94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544181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494542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612419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29703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56032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91741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76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830778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498448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18193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877689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810792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34468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475739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2828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331556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80783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405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230597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063513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971670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84710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043545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46502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028516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02799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132116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704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216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055744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161390" y="1834155"/>
            <a:ext cx="5997815" cy="205221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5161389" y="4057508"/>
            <a:ext cx="6018219" cy="104809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0890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6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71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6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4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D5F6E-3F74-41F3-9D96-B893756D6FC3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80DB-B215-41FE-933D-F685DB063A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8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89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Lukioiden kehittämishankkeet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61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8.Japanin oppimateriaalihanke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Tuure Puurunen</a:t>
            </a:r>
            <a:endParaRPr lang="fi-FI" dirty="0"/>
          </a:p>
        </p:txBody>
      </p:sp>
      <p:pic>
        <p:nvPicPr>
          <p:cNvPr id="4" name="Picture 2" descr="https://www.oph.fi/download/181404_OPH_rahoitta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855" y="5042942"/>
            <a:ext cx="1635716" cy="15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9. </a:t>
            </a:r>
            <a:r>
              <a:rPr lang="fi-FI" b="1" dirty="0" err="1"/>
              <a:t>Innovative</a:t>
            </a:r>
            <a:r>
              <a:rPr lang="fi-FI" b="1" dirty="0"/>
              <a:t> </a:t>
            </a:r>
            <a:r>
              <a:rPr lang="fi-FI" b="1" dirty="0" err="1"/>
              <a:t>care</a:t>
            </a:r>
            <a:r>
              <a:rPr lang="fi-FI" b="1" dirty="0"/>
              <a:t>, </a:t>
            </a:r>
            <a:r>
              <a:rPr lang="fi-FI" b="1" dirty="0" err="1"/>
              <a:t>robotics</a:t>
            </a:r>
            <a:r>
              <a:rPr lang="fi-FI" b="1" dirty="0"/>
              <a:t> and </a:t>
            </a:r>
            <a:r>
              <a:rPr lang="fi-FI" b="1" dirty="0" err="1"/>
              <a:t>technology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Porin suomalaisen yhteislyseon lukio ja SAMK järjestävät syksyllä 2020 yhteistyönä tiedekasvatuksen opintojakson, johon kuuluvat Elämän teknologia-opintojakson suoritus sekä matka Belgiaan.</a:t>
            </a:r>
          </a:p>
          <a:p>
            <a:r>
              <a:rPr lang="fi-FI" b="1" dirty="0"/>
              <a:t>Elämän teknologia –opintojakso</a:t>
            </a:r>
            <a:r>
              <a:rPr lang="fi-FI" dirty="0"/>
              <a:t>:</a:t>
            </a:r>
          </a:p>
          <a:p>
            <a:pPr lvl="0"/>
            <a:r>
              <a:rPr lang="fi-FI" dirty="0"/>
              <a:t>Teollisuusrobotiikkaa</a:t>
            </a:r>
          </a:p>
          <a:p>
            <a:pPr lvl="0"/>
            <a:r>
              <a:rPr lang="fi-FI" dirty="0"/>
              <a:t>Palvelurobotiikka</a:t>
            </a:r>
          </a:p>
          <a:p>
            <a:pPr lvl="0"/>
            <a:r>
              <a:rPr lang="fi-FI" dirty="0"/>
              <a:t>Robotiikan tulevaisuus</a:t>
            </a:r>
          </a:p>
          <a:p>
            <a:pPr lvl="0"/>
            <a:r>
              <a:rPr lang="fi-FI" dirty="0"/>
              <a:t>Hyvinvointiteknologiaa</a:t>
            </a:r>
          </a:p>
          <a:p>
            <a:pPr lvl="0"/>
            <a:r>
              <a:rPr lang="fi-FI" dirty="0"/>
              <a:t>Hyötypelit</a:t>
            </a:r>
          </a:p>
          <a:p>
            <a:pPr lvl="0"/>
            <a:r>
              <a:rPr lang="fi-FI" dirty="0"/>
              <a:t>3D-mallinnus ja –tulostus hyvinvointiteknologian apuna</a:t>
            </a:r>
          </a:p>
          <a:p>
            <a:r>
              <a:rPr lang="fi-FI" dirty="0"/>
              <a:t>Aloitusluento viikolla 35 </a:t>
            </a:r>
            <a:r>
              <a:rPr lang="fi-FI" dirty="0" err="1"/>
              <a:t>SAMKissa</a:t>
            </a:r>
            <a:r>
              <a:rPr lang="fi-FI" dirty="0"/>
              <a:t>. Sen jälkeen verkko-opiskelua videoluentojen, verkkomateriaalien ja verkkotehtävien parissa. Aiheita tulee olemaan 9-10, eli joka viikko avataan 1-2 aihetta opiskeltavaksi. Lokakuun alkuviikoilla, </a:t>
            </a:r>
            <a:r>
              <a:rPr lang="fi-FI" dirty="0" err="1"/>
              <a:t>vkot</a:t>
            </a:r>
            <a:r>
              <a:rPr lang="fi-FI" dirty="0"/>
              <a:t> 41-42, ennen syyslomaa pidetään kaksi puolen päivän </a:t>
            </a:r>
            <a:r>
              <a:rPr lang="fi-FI" dirty="0" err="1"/>
              <a:t>labrapäivää</a:t>
            </a:r>
            <a:r>
              <a:rPr lang="fi-FI" dirty="0"/>
              <a:t>. Opintojakson lopuksi, viikon 44 tai 45 aikana, pidetään verkkotentti tai järjestetään muu arvioitava tehtävä, jonka perusteella opintojaksosta saadaan arvosana. </a:t>
            </a:r>
            <a:r>
              <a:rPr lang="fi-FI" dirty="0" err="1"/>
              <a:t>Labrapäivät</a:t>
            </a:r>
            <a:r>
              <a:rPr lang="fi-FI" dirty="0"/>
              <a:t> ovat pakollinen osa suoritusta.</a:t>
            </a:r>
          </a:p>
          <a:p>
            <a:r>
              <a:rPr lang="fi-FI" dirty="0"/>
              <a:t> </a:t>
            </a:r>
          </a:p>
          <a:p>
            <a:r>
              <a:rPr lang="fi-FI" b="1" dirty="0"/>
              <a:t>Matka</a:t>
            </a:r>
            <a:r>
              <a:rPr lang="fi-FI" dirty="0"/>
              <a:t> sijoittuu marraskuulle, tavoitteena vko 47. Matkalla vieraillaan kahdessa ammattikorkeakoulussa </a:t>
            </a:r>
            <a:r>
              <a:rPr lang="fi-FI" dirty="0" err="1"/>
              <a:t>Vives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</a:t>
            </a:r>
            <a:r>
              <a:rPr lang="fi-FI" dirty="0" err="1"/>
              <a:t>sciences</a:t>
            </a:r>
            <a:r>
              <a:rPr lang="fi-FI" dirty="0"/>
              <a:t>, </a:t>
            </a:r>
            <a:r>
              <a:rPr lang="fi-FI" dirty="0" err="1"/>
              <a:t>Zuyd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</a:t>
            </a:r>
            <a:r>
              <a:rPr lang="fi-FI" dirty="0" err="1"/>
              <a:t>sciences</a:t>
            </a:r>
            <a:r>
              <a:rPr lang="fi-FI" dirty="0"/>
              <a:t> eli Bruggessa ja </a:t>
            </a:r>
            <a:r>
              <a:rPr lang="fi-FI" dirty="0" err="1"/>
              <a:t>Maastrictissa</a:t>
            </a:r>
            <a:r>
              <a:rPr lang="fi-FI" dirty="0"/>
              <a:t> tutustumassa heidän teknologiaopetukseensa. Lennot ovat Brysseliin.</a:t>
            </a:r>
          </a:p>
          <a:p>
            <a:r>
              <a:rPr lang="fi-FI" dirty="0"/>
              <a:t>Matkalle osallistuu 10 opiskelijaa </a:t>
            </a:r>
            <a:r>
              <a:rPr lang="fi-FI" dirty="0" err="1"/>
              <a:t>Psyllistä</a:t>
            </a:r>
            <a:r>
              <a:rPr lang="fi-FI" dirty="0"/>
              <a:t> ja 15 muista lukioista, kustakin 2 – 3 opiskelijaa sekä yhteensä 3 opettajaa.</a:t>
            </a:r>
          </a:p>
          <a:p>
            <a:r>
              <a:rPr lang="fi-FI" dirty="0"/>
              <a:t>Matkan kuljetukset koti- ja kohdemaassa (ei ehkä kotiovelta asti mutta Satakunnasta), lennot sekä majoitukset ovat opiskelijalle maksuttomia.</a:t>
            </a:r>
          </a:p>
          <a:p>
            <a:r>
              <a:rPr lang="fi-FI" b="1" dirty="0"/>
              <a:t>Opiskelijan tulee sitoutua suorittamaan teknologia-opintojakso ja osallistumaan matkalle</a:t>
            </a:r>
            <a:r>
              <a:rPr lang="fi-FI" dirty="0"/>
              <a:t>. Matkan kesto on alustavasti 4 päivää.</a:t>
            </a:r>
          </a:p>
          <a:p>
            <a:r>
              <a:rPr lang="fi-FI" dirty="0"/>
              <a:t>Opiskelija saa </a:t>
            </a:r>
            <a:r>
              <a:rPr lang="fi-FI" dirty="0" err="1"/>
              <a:t>SAMK:sta</a:t>
            </a:r>
            <a:r>
              <a:rPr lang="fi-FI" dirty="0"/>
              <a:t> kurssisuorituksen, joka voidaan hyväksyä lukio-opintoihin sekä teemaopintokurssisuorituksen eli </a:t>
            </a:r>
            <a:r>
              <a:rPr lang="fi-FI" b="1" dirty="0"/>
              <a:t>yhteensä voi saada kaksi kurssia.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922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Erasmus+ -hankkeet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Lyseo (Tuumasta teemaan)</a:t>
            </a:r>
          </a:p>
          <a:p>
            <a:r>
              <a:rPr lang="fi-FI" dirty="0" err="1" smtClean="0"/>
              <a:t>Psyl</a:t>
            </a:r>
            <a:r>
              <a:rPr lang="fi-FI" dirty="0" smtClean="0"/>
              <a:t> (Ovet auki Eurooppaan)</a:t>
            </a:r>
          </a:p>
          <a:p>
            <a:r>
              <a:rPr lang="fi-FI" dirty="0" smtClean="0"/>
              <a:t>Uusia hakuja kevät 2020?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Kehittämishankkeita Porissa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Lukioiden yhteisiä kehittämishankkeita (koordinaattori Jussi Pöllänen)</a:t>
            </a:r>
          </a:p>
          <a:p>
            <a:r>
              <a:rPr lang="fi-FI" dirty="0" smtClean="0"/>
              <a:t>Lukion työelämäkumppanit (ESR)</a:t>
            </a:r>
          </a:p>
          <a:p>
            <a:r>
              <a:rPr lang="fi-FI" dirty="0" smtClean="0"/>
              <a:t>Valtion erityisavustus lukiouudistuksen toimeenpanon tukemiseen</a:t>
            </a:r>
          </a:p>
          <a:p>
            <a:r>
              <a:rPr lang="fi-FI" dirty="0" smtClean="0"/>
              <a:t>Innovatiivisten oppimisympäristöjen edistäminen </a:t>
            </a:r>
          </a:p>
          <a:p>
            <a:endParaRPr lang="fi-FI" dirty="0"/>
          </a:p>
          <a:p>
            <a:r>
              <a:rPr lang="fi-FI" dirty="0" smtClean="0"/>
              <a:t>Tutortoiminnan kehittäminen alueellisena yhteistyönä</a:t>
            </a:r>
          </a:p>
          <a:p>
            <a:r>
              <a:rPr lang="fi-FI" dirty="0" smtClean="0"/>
              <a:t>Oppimateriaalihanke (+Teemu Heino)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5257798"/>
          </a:xfrm>
        </p:spPr>
        <p:txBody>
          <a:bodyPr/>
          <a:lstStyle/>
          <a:p>
            <a:r>
              <a:rPr lang="fi-FI" b="1" dirty="0" smtClean="0"/>
              <a:t>Lukioiden omia</a:t>
            </a:r>
          </a:p>
          <a:p>
            <a:r>
              <a:rPr lang="fi-FI" dirty="0" smtClean="0"/>
              <a:t>PSYL: </a:t>
            </a:r>
          </a:p>
          <a:p>
            <a:pPr lvl="1"/>
            <a:r>
              <a:rPr lang="fi-FI" dirty="0" err="1" smtClean="0"/>
              <a:t>Innovative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, </a:t>
            </a:r>
            <a:r>
              <a:rPr lang="fi-FI" dirty="0" err="1" smtClean="0"/>
              <a:t>robotics</a:t>
            </a:r>
            <a:r>
              <a:rPr lang="fi-FI" dirty="0" smtClean="0"/>
              <a:t> and </a:t>
            </a:r>
            <a:r>
              <a:rPr lang="fi-FI" dirty="0" err="1" smtClean="0"/>
              <a:t>technology</a:t>
            </a:r>
            <a:r>
              <a:rPr lang="fi-FI" dirty="0" smtClean="0"/>
              <a:t> (Suvi Koivusalo)</a:t>
            </a:r>
          </a:p>
          <a:p>
            <a:pPr lvl="1"/>
            <a:r>
              <a:rPr lang="fi-FI" dirty="0" smtClean="0"/>
              <a:t>Aasian ja Afrikan kielten hanke (Tuure Puurunen)</a:t>
            </a:r>
          </a:p>
          <a:p>
            <a:pPr lvl="1"/>
            <a:r>
              <a:rPr lang="fi-FI" dirty="0" smtClean="0"/>
              <a:t>Japanin oppimateriaalihanke (Tuure)</a:t>
            </a:r>
          </a:p>
          <a:p>
            <a:pPr lvl="1"/>
            <a:r>
              <a:rPr lang="fi-FI" dirty="0" smtClean="0"/>
              <a:t>Erasmus (Kristiina Nordlund)</a:t>
            </a:r>
          </a:p>
          <a:p>
            <a:r>
              <a:rPr lang="fi-FI" dirty="0" smtClean="0"/>
              <a:t>Lyseo</a:t>
            </a:r>
          </a:p>
          <a:p>
            <a:pPr lvl="1"/>
            <a:r>
              <a:rPr lang="fi-FI" dirty="0" smtClean="0"/>
              <a:t>Kotikansainvälistyminen &amp; kaksikielisen opiskelun vahvistaminen (Antti Itäkylä)</a:t>
            </a:r>
          </a:p>
          <a:p>
            <a:pPr lvl="1"/>
            <a:r>
              <a:rPr lang="fi-FI" dirty="0" smtClean="0"/>
              <a:t>Useita Erasmus-hankkeita (Maija Pihl)</a:t>
            </a:r>
          </a:p>
          <a:p>
            <a:pPr lvl="1"/>
            <a:r>
              <a:rPr lang="fi-FI" dirty="0" smtClean="0"/>
              <a:t>Hakuja käynnissä 2 kpl?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539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137159"/>
            <a:ext cx="8804366" cy="66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</a:t>
            </a:r>
            <a:r>
              <a:rPr lang="fi-FI" b="1" dirty="0" smtClean="0"/>
              <a:t>. Tutoreilta tukea muutokseen (18.1.2019-31.7.2020) </a:t>
            </a:r>
            <a:r>
              <a:rPr lang="fi-FI" b="1" i="1" dirty="0" smtClean="0"/>
              <a:t>Jatkoa 31.12.2020 saakka</a:t>
            </a:r>
            <a:endParaRPr lang="fi-FI" b="1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Verkostohanke</a:t>
            </a:r>
            <a:r>
              <a:rPr lang="fi-FI" sz="3200" dirty="0"/>
              <a:t>, jota Pori koordinoi. Mukana lisäksi Ulvila, Harjavalta, Huittinen, Eurajoki, </a:t>
            </a:r>
            <a:r>
              <a:rPr lang="fi-FI" sz="3200" dirty="0" smtClean="0"/>
              <a:t>Kristiinankaupunki ja  Kankaanpää, Honkajoki</a:t>
            </a:r>
            <a:endParaRPr lang="fi-FI" sz="3200" dirty="0"/>
          </a:p>
          <a:p>
            <a:r>
              <a:rPr lang="fi-FI" sz="3200" dirty="0" smtClean="0"/>
              <a:t>Koordinaattori </a:t>
            </a:r>
            <a:r>
              <a:rPr lang="fi-FI" sz="3200" dirty="0"/>
              <a:t>Jussi Pöllänen</a:t>
            </a:r>
          </a:p>
          <a:p>
            <a:r>
              <a:rPr lang="fi-FI" sz="3200" dirty="0"/>
              <a:t>T</a:t>
            </a:r>
            <a:r>
              <a:rPr lang="fi-FI" sz="3200" dirty="0" smtClean="0"/>
              <a:t>utor-opettaja jokaisesta verkoston oppilaitoksesta</a:t>
            </a:r>
            <a:endParaRPr lang="fi-FI" sz="3200" dirty="0"/>
          </a:p>
          <a:p>
            <a:r>
              <a:rPr lang="fi-FI" sz="3200" dirty="0" smtClean="0"/>
              <a:t>Kokonaisbudjetti </a:t>
            </a:r>
            <a:r>
              <a:rPr lang="fi-FI" sz="3200" dirty="0"/>
              <a:t>36 500 e/ rahoitus 34 274 </a:t>
            </a:r>
            <a:r>
              <a:rPr lang="fi-FI" sz="3200" dirty="0" smtClean="0"/>
              <a:t>e</a:t>
            </a:r>
          </a:p>
          <a:p>
            <a:r>
              <a:rPr lang="fi-FI" sz="3200" dirty="0" smtClean="0"/>
              <a:t>Tavoitteena tutoropettajaverkoston luominen ja opetussuunnitelmauudistuksen tukeminen</a:t>
            </a:r>
            <a:endParaRPr lang="fi-FI" sz="3200" dirty="0"/>
          </a:p>
          <a:p>
            <a:endParaRPr lang="fi-FI" dirty="0"/>
          </a:p>
        </p:txBody>
      </p:sp>
      <p:pic>
        <p:nvPicPr>
          <p:cNvPr id="4" name="Picture 2" descr="https://www.oph.fi/download/181404_OPH_rahoitta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84" y="4457623"/>
            <a:ext cx="1918218" cy="18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3. Satakunnan </a:t>
            </a:r>
            <a:r>
              <a:rPr lang="fi-FI" b="1" dirty="0" smtClean="0"/>
              <a:t>ja Etelä-Pohjanmaan kuntien hanke avoimien oppimateriaalien kehittämiseksi alueen lukioissa (14.12.2018-30.6.2020)</a:t>
            </a:r>
            <a:endParaRPr lang="fi-FI" b="1" dirty="0"/>
          </a:p>
        </p:txBody>
      </p:sp>
      <p:pic>
        <p:nvPicPr>
          <p:cNvPr id="1026" name="Picture 2" descr="https://www.oph.fi/download/181404_OPH_rahoittaa_rg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23" y="4529075"/>
            <a:ext cx="1918218" cy="18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09452" y="2286000"/>
            <a:ext cx="8255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Porin </a:t>
            </a:r>
            <a:r>
              <a:rPr lang="fi-FI" sz="2800" dirty="0"/>
              <a:t>koordinoiman verkostohanke, mukana Eura, Honkajoki, Kurikka, Kristiinankaupunki, Kankaanpää, Nakkila ja Ulvila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Osa </a:t>
            </a:r>
            <a:r>
              <a:rPr lang="fi-FI" sz="2800" dirty="0"/>
              <a:t>suurempaa valtakunnallista kokonaisuutta (toisen asteen oppimateriaalikustannusten alentaminen</a:t>
            </a:r>
            <a:r>
              <a:rPr lang="fi-FI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Tavoitteena avointen oppimateriaalien tuottaminen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</a:t>
            </a:r>
            <a:r>
              <a:rPr lang="fi-FI" sz="2800" dirty="0" smtClean="0"/>
              <a:t>oordinaattorit </a:t>
            </a:r>
            <a:r>
              <a:rPr lang="fi-FI" sz="2800" dirty="0"/>
              <a:t>Teemu Heino ja Jussi Pöllänen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Budjetti </a:t>
            </a:r>
            <a:r>
              <a:rPr lang="fi-FI" sz="2800" dirty="0"/>
              <a:t>57 000e /rahoitusta 51 300 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98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 </a:t>
            </a:r>
            <a:r>
              <a:rPr lang="fi-FI" b="1" dirty="0" smtClean="0"/>
              <a:t>4. Virtuaalitodellisuus </a:t>
            </a:r>
            <a:r>
              <a:rPr lang="fi-FI" b="1" dirty="0" smtClean="0"/>
              <a:t>tulee- oletko valmis? (1.8.2019-31.7.2021)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Porin lukioiden oma innovatiivisten oppimisympäristöjen hanke</a:t>
            </a:r>
          </a:p>
          <a:p>
            <a:r>
              <a:rPr lang="fi-FI" dirty="0" smtClean="0"/>
              <a:t>Koordinaattori Jussi Pöllänen, suunnittelijaopettaja Suvi Koivusalo</a:t>
            </a:r>
          </a:p>
          <a:p>
            <a:r>
              <a:rPr lang="fi-FI" dirty="0"/>
              <a:t>Budjetti 101 000 e /avustusta 90 500 e</a:t>
            </a:r>
          </a:p>
          <a:p>
            <a:r>
              <a:rPr lang="fi-FI" dirty="0" smtClean="0"/>
              <a:t>Tavoitteena virtuaalitodellisuuden </a:t>
            </a:r>
            <a:r>
              <a:rPr lang="fi-FI" dirty="0"/>
              <a:t>ja lisätyn todellisuuden </a:t>
            </a:r>
            <a:r>
              <a:rPr lang="fi-FI" dirty="0" smtClean="0"/>
              <a:t>hyödyntäminen </a:t>
            </a:r>
            <a:r>
              <a:rPr lang="fi-FI" dirty="0"/>
              <a:t>opiskelussa ja </a:t>
            </a:r>
            <a:r>
              <a:rPr lang="fi-FI" dirty="0" smtClean="0"/>
              <a:t>oppimisympäristöjen laajentamisessa sekä teknologian opetuskäytön monipuolistaminen</a:t>
            </a:r>
          </a:p>
          <a:p>
            <a:r>
              <a:rPr lang="fi-FI" dirty="0" smtClean="0"/>
              <a:t>Yhteistyökumppaneina </a:t>
            </a:r>
            <a:r>
              <a:rPr lang="fi-FI" dirty="0" err="1" smtClean="0"/>
              <a:t>luke</a:t>
            </a:r>
            <a:r>
              <a:rPr lang="fi-FI" dirty="0" smtClean="0"/>
              <a:t>-verkosto ja SAMK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2" descr="https://www.oph.fi/download/181404_OPH_rahoitta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16" y="4595771"/>
            <a:ext cx="1635716" cy="15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5</a:t>
            </a:r>
            <a:r>
              <a:rPr lang="fi-FI" b="1" dirty="0" smtClean="0"/>
              <a:t>.Porin </a:t>
            </a:r>
            <a:r>
              <a:rPr lang="fi-FI" b="1" dirty="0" smtClean="0"/>
              <a:t>lukio – outo ja uniikki? (1.5.2019-31.12.2020)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Porin oma hanke lukiouudistuksen toimeenpanon tukemiseen</a:t>
            </a:r>
          </a:p>
          <a:p>
            <a:r>
              <a:rPr lang="fi-FI" dirty="0" smtClean="0"/>
              <a:t>Koordinaattori Jussi Pöllänen</a:t>
            </a:r>
          </a:p>
          <a:p>
            <a:r>
              <a:rPr lang="fi-FI" dirty="0" smtClean="0"/>
              <a:t>OPS-uudistustyöhön vastuuopettajat Henriikka Laiho, Mika Koivu ja Hanna Gröndahl</a:t>
            </a:r>
          </a:p>
          <a:p>
            <a:r>
              <a:rPr lang="fi-FI" dirty="0"/>
              <a:t>Budjetti 155 000 e/ rahoitus 139 500 </a:t>
            </a:r>
            <a:r>
              <a:rPr lang="fi-FI" dirty="0" smtClean="0"/>
              <a:t>e</a:t>
            </a:r>
          </a:p>
          <a:p>
            <a:r>
              <a:rPr lang="fi-FI" dirty="0"/>
              <a:t>Tavoitteena lukion toimintakulttuurin, pedagogiikan ja oppimisympäristöjen uudistaminen, laadunvarmistusmenettelyn kehittäminen sekä johtamisjärjestelmän kehittäminen.</a:t>
            </a:r>
          </a:p>
          <a:p>
            <a:endParaRPr lang="fi-FI" dirty="0"/>
          </a:p>
        </p:txBody>
      </p:sp>
      <p:pic>
        <p:nvPicPr>
          <p:cNvPr id="4" name="Picture 2" descr="https://www.oph.fi/download/181404_OPH_rahoitta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855" y="5019517"/>
            <a:ext cx="1635716" cy="15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6</a:t>
            </a:r>
            <a:r>
              <a:rPr lang="fi-FI" b="1" dirty="0" smtClean="0"/>
              <a:t>. Viimeinen </a:t>
            </a:r>
            <a:r>
              <a:rPr lang="fi-FI" b="1" dirty="0"/>
              <a:t>sammuttaa valot 2050? Ettei valoja </a:t>
            </a:r>
            <a:r>
              <a:rPr lang="fi-FI" b="1" dirty="0" err="1" smtClean="0"/>
              <a:t>sammutettais</a:t>
            </a:r>
            <a:r>
              <a:rPr lang="fi-FI" b="1" dirty="0" smtClean="0"/>
              <a:t>! (1.8.2019-31.12.2020)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Porin Lyseon lukion hanke</a:t>
            </a:r>
          </a:p>
          <a:p>
            <a:pPr fontAlgn="base"/>
            <a:r>
              <a:rPr lang="fi-FI" dirty="0" smtClean="0"/>
              <a:t>Hankkeen vastaavana toimii Antti Itäkylä</a:t>
            </a:r>
            <a:endParaRPr lang="fi-FI" dirty="0"/>
          </a:p>
          <a:p>
            <a:pPr fontAlgn="base"/>
            <a:r>
              <a:rPr lang="fi-FI" dirty="0"/>
              <a:t>Budjetti 15 000 /avustusta 12 000​</a:t>
            </a:r>
          </a:p>
          <a:p>
            <a:pPr fontAlgn="base"/>
            <a:r>
              <a:rPr lang="fi-FI" dirty="0" smtClean="0"/>
              <a:t>Tavoitteena </a:t>
            </a:r>
            <a:r>
              <a:rPr lang="fi-FI" dirty="0"/>
              <a:t>kaksikielisen opetuspolun vahvistaminen sekä kansainvälisyyteen kasvamisen polkujen </a:t>
            </a:r>
            <a:r>
              <a:rPr lang="fi-FI" dirty="0" smtClean="0"/>
              <a:t>vahvistaminen</a:t>
            </a:r>
          </a:p>
          <a:p>
            <a:pPr fontAlgn="base"/>
            <a:r>
              <a:rPr lang="fi-FI" dirty="0" smtClean="0"/>
              <a:t>Hankkeessa mukana laaja asiantuntijaverkosto</a:t>
            </a:r>
            <a:endParaRPr lang="fi-FI" dirty="0"/>
          </a:p>
          <a:p>
            <a:endParaRPr lang="fi-FI" dirty="0" smtClean="0"/>
          </a:p>
        </p:txBody>
      </p:sp>
      <p:pic>
        <p:nvPicPr>
          <p:cNvPr id="4" name="Picture 2" descr="https://www.oph.fi/download/181404_OPH_rahoitta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16" y="4595771"/>
            <a:ext cx="1635716" cy="15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7.Aasian </a:t>
            </a:r>
            <a:r>
              <a:rPr lang="fi-FI" b="1" dirty="0"/>
              <a:t>ja Afrikan kielten hanke </a:t>
            </a:r>
            <a:r>
              <a:rPr lang="fi-FI" b="1" dirty="0" smtClean="0"/>
              <a:t>(-31.12.2020)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Kansallinen hanke, mitä koordinoi </a:t>
            </a:r>
            <a:r>
              <a:rPr lang="fi-FI" dirty="0"/>
              <a:t>Helsingin kielilukio</a:t>
            </a:r>
          </a:p>
          <a:p>
            <a:r>
              <a:rPr lang="fi-FI" dirty="0"/>
              <a:t>T</a:t>
            </a:r>
            <a:r>
              <a:rPr lang="fi-FI" dirty="0" smtClean="0"/>
              <a:t>uure </a:t>
            </a:r>
            <a:r>
              <a:rPr lang="fi-FI" dirty="0"/>
              <a:t>Puurunen Porin vastuuhenkilö</a:t>
            </a:r>
          </a:p>
          <a:p>
            <a:r>
              <a:rPr lang="fi-FI" dirty="0" smtClean="0"/>
              <a:t>Kokonaisbudjetti </a:t>
            </a:r>
            <a:r>
              <a:rPr lang="fi-FI" dirty="0"/>
              <a:t>n. 110 000 </a:t>
            </a:r>
            <a:r>
              <a:rPr lang="fi-FI" dirty="0" smtClean="0"/>
              <a:t>e</a:t>
            </a:r>
          </a:p>
          <a:p>
            <a:r>
              <a:rPr lang="fi-FI" dirty="0" smtClean="0"/>
              <a:t>Tavoitteena kiinnostuksen lisääminen arabia, kiinan ja japanin kielten opiskelua kohtaan ja verkostojen luominen opetusta järjestävien tahojen välille</a:t>
            </a:r>
          </a:p>
          <a:p>
            <a:r>
              <a:rPr lang="fi-FI" dirty="0" smtClean="0"/>
              <a:t>Tavoitteena myös saada japanin ja kiinan kielet ylioppilaskokeissa kirjoitettaviksi aineiksi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2" descr="https://www.oph.fi/download/181404_OPH_rahoitta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855" y="5042942"/>
            <a:ext cx="1635716" cy="15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letus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20595</TotalTime>
  <Words>672</Words>
  <Application>Microsoft Office PowerPoint</Application>
  <PresentationFormat>Laajakuva</PresentationFormat>
  <Paragraphs>77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Oletusteema</vt:lpstr>
      <vt:lpstr>PowerPoint-esitys</vt:lpstr>
      <vt:lpstr>Kehittämishankkeita Porissa</vt:lpstr>
      <vt:lpstr>PowerPoint-esitys</vt:lpstr>
      <vt:lpstr>2. Tutoreilta tukea muutokseen (18.1.2019-31.7.2020) Jatkoa 31.12.2020 saakka</vt:lpstr>
      <vt:lpstr>3. Satakunnan ja Etelä-Pohjanmaan kuntien hanke avoimien oppimateriaalien kehittämiseksi alueen lukioissa (14.12.2018-30.6.2020)</vt:lpstr>
      <vt:lpstr> 4. Virtuaalitodellisuus tulee- oletko valmis? (1.8.2019-31.7.2021)</vt:lpstr>
      <vt:lpstr>5.Porin lukio – outo ja uniikki? (1.5.2019-31.12.2020)</vt:lpstr>
      <vt:lpstr>6. Viimeinen sammuttaa valot 2050? Ettei valoja sammutettais! (1.8.2019-31.12.2020)</vt:lpstr>
      <vt:lpstr>7.Aasian ja Afrikan kielten hanke (-31.12.2020)</vt:lpstr>
      <vt:lpstr>8.Japanin oppimateriaalihanke</vt:lpstr>
      <vt:lpstr>9. Innovative care, robotics and technology </vt:lpstr>
      <vt:lpstr>Erasmus+ -hankkeet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Kehittämishankkeet Porin lukioissa</dc:title>
  <dc:creator>Jussi Pöllänen</dc:creator>
  <cp:lastModifiedBy>Jussi Pöllänen</cp:lastModifiedBy>
  <cp:revision>26</cp:revision>
  <dcterms:created xsi:type="dcterms:W3CDTF">2019-05-28T05:46:53Z</dcterms:created>
  <dcterms:modified xsi:type="dcterms:W3CDTF">2020-05-26T12:38:37Z</dcterms:modified>
</cp:coreProperties>
</file>