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7"/>
  </p:notesMasterIdLst>
  <p:sldIdLst>
    <p:sldId id="256" r:id="rId2"/>
    <p:sldId id="289" r:id="rId3"/>
    <p:sldId id="290" r:id="rId4"/>
    <p:sldId id="291" r:id="rId5"/>
    <p:sldId id="292" r:id="rId6"/>
    <p:sldId id="257" r:id="rId7"/>
    <p:sldId id="258" r:id="rId8"/>
    <p:sldId id="259" r:id="rId9"/>
    <p:sldId id="260" r:id="rId10"/>
    <p:sldId id="261" r:id="rId11"/>
    <p:sldId id="262" r:id="rId12"/>
    <p:sldId id="263" r:id="rId13"/>
    <p:sldId id="264" r:id="rId14"/>
    <p:sldId id="284" r:id="rId15"/>
    <p:sldId id="265" r:id="rId16"/>
    <p:sldId id="266" r:id="rId17"/>
    <p:sldId id="267" r:id="rId18"/>
    <p:sldId id="268" r:id="rId19"/>
    <p:sldId id="269" r:id="rId20"/>
    <p:sldId id="270" r:id="rId21"/>
    <p:sldId id="271" r:id="rId22"/>
    <p:sldId id="273" r:id="rId23"/>
    <p:sldId id="274" r:id="rId24"/>
    <p:sldId id="275" r:id="rId25"/>
    <p:sldId id="276" r:id="rId26"/>
    <p:sldId id="272" r:id="rId27"/>
    <p:sldId id="277" r:id="rId28"/>
    <p:sldId id="278" r:id="rId29"/>
    <p:sldId id="279" r:id="rId30"/>
    <p:sldId id="280" r:id="rId31"/>
    <p:sldId id="281" r:id="rId32"/>
    <p:sldId id="282" r:id="rId33"/>
    <p:sldId id="283" r:id="rId34"/>
    <p:sldId id="287" r:id="rId35"/>
    <p:sldId id="28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CF31F-D008-F845-D732-A310761264D5}" v="222" dt="2021-10-05T07:51:39.215"/>
    <p1510:client id="{785195ED-FDCE-C9AD-2EC8-4B350B42F023}" v="3502" dt="2021-01-12T14:54:14.036"/>
    <p1510:client id="{81927D4D-C18C-4AE6-9138-6D5F9B71C70D}" v="154" dt="2021-01-13T10:24:19.117"/>
    <p1510:client id="{81B82F7A-2177-D709-3811-1EE03BB29B99}" v="5917" dt="2021-01-12T13:45:27.658"/>
    <p1510:client id="{836930DE-2801-4E3D-919B-4FA930C4CD6A}" v="2420" dt="2021-01-13T07:56:55.695"/>
    <p1510:client id="{911814FA-B504-4D03-BCFB-0E815C7822F9}" v="7101" dt="2021-01-12T07:47:30.934"/>
    <p1510:client id="{93FE1668-B465-BCA2-4D51-CBA7385CFB0F}" v="6" dt="2021-01-12T14:54:48.656"/>
    <p1510:client id="{95D2B516-145D-3131-3C85-5373231852FB}" v="7" dt="2021-10-05T05:31:50.335"/>
    <p1510:client id="{E523558B-A687-4464-B815-B495C24B98F1}" v="122" dt="2021-01-13T08:10:58.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hyperlink" Target="https://yliopistovalinnat.fi/" TargetMode="Externa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hyperlink" Target="https://yliopistovalinnat.fi/" TargetMode="External"/><Relationship Id="rId10"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A6FDD-038C-4314-8F9A-DF6E06B7644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D1D2DC1-6448-42BB-80B5-1F49774C8127}">
      <dgm:prSet custT="1"/>
      <dgm:spPr/>
      <dgm:t>
        <a:bodyPr/>
        <a:lstStyle/>
        <a:p>
          <a:pPr>
            <a:lnSpc>
              <a:spcPct val="100000"/>
            </a:lnSpc>
          </a:pPr>
          <a:r>
            <a:rPr lang="fi-FI" sz="1800" dirty="0"/>
            <a:t>Yliopistojen valintakokeet muuttuvat vuonna 2025. </a:t>
          </a:r>
          <a:endParaRPr lang="en-US" sz="1800" dirty="0"/>
        </a:p>
      </dgm:t>
    </dgm:pt>
    <dgm:pt modelId="{E20A70C1-61E2-414D-83E8-BFD9D02A969B}" type="parTrans" cxnId="{890D777E-09FF-4CFC-8DC9-D38F9D49351C}">
      <dgm:prSet/>
      <dgm:spPr/>
      <dgm:t>
        <a:bodyPr/>
        <a:lstStyle/>
        <a:p>
          <a:endParaRPr lang="en-US"/>
        </a:p>
      </dgm:t>
    </dgm:pt>
    <dgm:pt modelId="{C495B478-DBB4-417D-AAD5-19A2221E774F}" type="sibTrans" cxnId="{890D777E-09FF-4CFC-8DC9-D38F9D49351C}">
      <dgm:prSet/>
      <dgm:spPr/>
      <dgm:t>
        <a:bodyPr/>
        <a:lstStyle/>
        <a:p>
          <a:endParaRPr lang="en-US"/>
        </a:p>
      </dgm:t>
    </dgm:pt>
    <dgm:pt modelId="{12C1C656-51A8-4995-A575-3434E87BBF59}">
      <dgm:prSet custT="1"/>
      <dgm:spPr/>
      <dgm:t>
        <a:bodyPr/>
        <a:lstStyle/>
        <a:p>
          <a:pPr>
            <a:lnSpc>
              <a:spcPct val="100000"/>
            </a:lnSpc>
          </a:pPr>
          <a:r>
            <a:rPr lang="fi-FI" sz="2000" dirty="0">
              <a:hlinkClick xmlns:r="http://schemas.openxmlformats.org/officeDocument/2006/relationships" r:id="rId1"/>
            </a:rPr>
            <a:t>https://yliopistovalinnat.fi/</a:t>
          </a:r>
          <a:endParaRPr lang="en-US" sz="2000" dirty="0"/>
        </a:p>
      </dgm:t>
    </dgm:pt>
    <dgm:pt modelId="{C82AECD3-9E61-4C01-806C-4A6284182E2E}" type="parTrans" cxnId="{1EAE23ED-84D4-4705-B24F-286190B2548C}">
      <dgm:prSet/>
      <dgm:spPr/>
      <dgm:t>
        <a:bodyPr/>
        <a:lstStyle/>
        <a:p>
          <a:endParaRPr lang="en-US"/>
        </a:p>
      </dgm:t>
    </dgm:pt>
    <dgm:pt modelId="{D6C1B841-8760-4F64-B4AA-CC08A3025254}" type="sibTrans" cxnId="{1EAE23ED-84D4-4705-B24F-286190B2548C}">
      <dgm:prSet/>
      <dgm:spPr/>
      <dgm:t>
        <a:bodyPr/>
        <a:lstStyle/>
        <a:p>
          <a:endParaRPr lang="en-US"/>
        </a:p>
      </dgm:t>
    </dgm:pt>
    <dgm:pt modelId="{F95FCAC8-3D22-4595-8596-AAF47DC210E6}">
      <dgm:prSet custT="1"/>
      <dgm:spPr/>
      <dgm:t>
        <a:bodyPr/>
        <a:lstStyle/>
        <a:p>
          <a:pPr>
            <a:lnSpc>
              <a:spcPct val="100000"/>
            </a:lnSpc>
          </a:pPr>
          <a:r>
            <a:rPr lang="fi-FI" sz="2000" dirty="0"/>
            <a:t>Yliopistot järjestävät yhdeksän kansallista valintakoetta. Valintakokeet A-I.</a:t>
          </a:r>
          <a:r>
            <a:rPr lang="fi-FI" sz="1600" dirty="0"/>
            <a:t> </a:t>
          </a:r>
          <a:endParaRPr lang="en-US" sz="1600" dirty="0"/>
        </a:p>
      </dgm:t>
    </dgm:pt>
    <dgm:pt modelId="{8FC6392C-797D-4872-A8F9-4DF0DE6B5A58}" type="parTrans" cxnId="{40A0F0FA-84C0-4B29-91B3-8043A5719702}">
      <dgm:prSet/>
      <dgm:spPr/>
      <dgm:t>
        <a:bodyPr/>
        <a:lstStyle/>
        <a:p>
          <a:endParaRPr lang="en-US"/>
        </a:p>
      </dgm:t>
    </dgm:pt>
    <dgm:pt modelId="{3CCF9BF7-5420-4ED5-9C2D-5CA3490C32C5}" type="sibTrans" cxnId="{40A0F0FA-84C0-4B29-91B3-8043A5719702}">
      <dgm:prSet/>
      <dgm:spPr/>
      <dgm:t>
        <a:bodyPr/>
        <a:lstStyle/>
        <a:p>
          <a:endParaRPr lang="en-US"/>
        </a:p>
      </dgm:t>
    </dgm:pt>
    <dgm:pt modelId="{FBD0D942-209D-456B-A8F5-AE81AD2FEDC3}">
      <dgm:prSet custT="1"/>
      <dgm:spPr/>
      <dgm:t>
        <a:bodyPr/>
        <a:lstStyle/>
        <a:p>
          <a:pPr>
            <a:lnSpc>
              <a:spcPct val="100000"/>
            </a:lnSpc>
          </a:pPr>
          <a:r>
            <a:rPr lang="fi-FI" sz="1400" dirty="0"/>
            <a:t>Lisäksi voi olla </a:t>
          </a:r>
          <a:r>
            <a:rPr lang="fi-FI" sz="2000" dirty="0"/>
            <a:t>soveltuvuuskoe</a:t>
          </a:r>
          <a:r>
            <a:rPr lang="fi-FI" sz="1400" dirty="0"/>
            <a:t> täydentävänä tai korvaavana kokeena. </a:t>
          </a:r>
          <a:endParaRPr lang="en-US" sz="1400" dirty="0"/>
        </a:p>
      </dgm:t>
    </dgm:pt>
    <dgm:pt modelId="{6E5DB1B4-2A55-42BA-904C-40882F584452}" type="parTrans" cxnId="{269383D8-6474-4AB8-B44D-6301DB247B35}">
      <dgm:prSet/>
      <dgm:spPr/>
      <dgm:t>
        <a:bodyPr/>
        <a:lstStyle/>
        <a:p>
          <a:endParaRPr lang="en-US"/>
        </a:p>
      </dgm:t>
    </dgm:pt>
    <dgm:pt modelId="{573CD80D-1690-4B30-952C-7CF18F0A96F9}" type="sibTrans" cxnId="{269383D8-6474-4AB8-B44D-6301DB247B35}">
      <dgm:prSet/>
      <dgm:spPr/>
      <dgm:t>
        <a:bodyPr/>
        <a:lstStyle/>
        <a:p>
          <a:endParaRPr lang="en-US"/>
        </a:p>
      </dgm:t>
    </dgm:pt>
    <dgm:pt modelId="{598211F2-5C22-45CF-820B-F3BF4A37855F}">
      <dgm:prSet custT="1"/>
      <dgm:spPr/>
      <dgm:t>
        <a:bodyPr/>
        <a:lstStyle/>
        <a:p>
          <a:pPr>
            <a:lnSpc>
              <a:spcPct val="100000"/>
            </a:lnSpc>
          </a:pPr>
          <a:r>
            <a:rPr lang="fi-FI" sz="2000" dirty="0"/>
            <a:t>Taidealojen valintakokeet poikkeavat muista </a:t>
          </a:r>
          <a:r>
            <a:rPr lang="fi-FI" sz="1400" dirty="0"/>
            <a:t>(Aalto-yliopisto, Lapin yliopisto, Taideyliopisto ja Tampereen yliopisto).</a:t>
          </a:r>
          <a:endParaRPr lang="en-US" sz="1400" dirty="0"/>
        </a:p>
      </dgm:t>
    </dgm:pt>
    <dgm:pt modelId="{703AE7F7-F5E1-4034-B312-8E402B90EC97}" type="parTrans" cxnId="{FD8ED589-17F7-49C3-94D0-B00889C69A48}">
      <dgm:prSet/>
      <dgm:spPr/>
      <dgm:t>
        <a:bodyPr/>
        <a:lstStyle/>
        <a:p>
          <a:endParaRPr lang="en-US"/>
        </a:p>
      </dgm:t>
    </dgm:pt>
    <dgm:pt modelId="{32022773-64F3-4824-BD23-F3924EE5DA65}" type="sibTrans" cxnId="{FD8ED589-17F7-49C3-94D0-B00889C69A48}">
      <dgm:prSet/>
      <dgm:spPr/>
      <dgm:t>
        <a:bodyPr/>
        <a:lstStyle/>
        <a:p>
          <a:endParaRPr lang="en-US"/>
        </a:p>
      </dgm:t>
    </dgm:pt>
    <dgm:pt modelId="{AB1F3586-A25C-49E3-AEC2-347D2B7D61C0}">
      <dgm:prSet/>
      <dgm:spPr/>
      <dgm:t>
        <a:bodyPr/>
        <a:lstStyle/>
        <a:p>
          <a:pPr>
            <a:lnSpc>
              <a:spcPct val="100000"/>
            </a:lnSpc>
          </a:pPr>
          <a:r>
            <a:rPr lang="fi-FI"/>
            <a:t>Arkkitehtuurin valintakokeisiin puolestaan sisältyy</a:t>
          </a:r>
          <a:r>
            <a:rPr lang="fi-FI" b="1"/>
            <a:t> piirustus- ja suunnittelukoe</a:t>
          </a:r>
          <a:r>
            <a:rPr lang="fi-FI"/>
            <a:t>.</a:t>
          </a:r>
          <a:endParaRPr lang="en-US"/>
        </a:p>
      </dgm:t>
    </dgm:pt>
    <dgm:pt modelId="{7CF49C36-332C-40AF-8425-8CBD639F6760}" type="parTrans" cxnId="{45F45C3F-41CC-4EEE-9EF7-20F05DFD4629}">
      <dgm:prSet/>
      <dgm:spPr/>
      <dgm:t>
        <a:bodyPr/>
        <a:lstStyle/>
        <a:p>
          <a:endParaRPr lang="en-US"/>
        </a:p>
      </dgm:t>
    </dgm:pt>
    <dgm:pt modelId="{A7ECF359-A7AA-495F-8F04-BC642B7127E4}" type="sibTrans" cxnId="{45F45C3F-41CC-4EEE-9EF7-20F05DFD4629}">
      <dgm:prSet/>
      <dgm:spPr/>
      <dgm:t>
        <a:bodyPr/>
        <a:lstStyle/>
        <a:p>
          <a:endParaRPr lang="en-US"/>
        </a:p>
      </dgm:t>
    </dgm:pt>
    <dgm:pt modelId="{2938807C-010F-42A2-9EF8-B3269EB8C337}" type="pres">
      <dgm:prSet presAssocID="{54BA6FDD-038C-4314-8F9A-DF6E06B7644C}" presName="root" presStyleCnt="0">
        <dgm:presLayoutVars>
          <dgm:dir/>
          <dgm:resizeHandles val="exact"/>
        </dgm:presLayoutVars>
      </dgm:prSet>
      <dgm:spPr/>
    </dgm:pt>
    <dgm:pt modelId="{A7165CBB-33F2-409D-ABE1-B94D1DB15AB0}" type="pres">
      <dgm:prSet presAssocID="{8D1D2DC1-6448-42BB-80B5-1F49774C8127}" presName="compNode" presStyleCnt="0"/>
      <dgm:spPr/>
    </dgm:pt>
    <dgm:pt modelId="{E07FAE08-D51B-4CA1-8727-CF7A2B4BD447}" type="pres">
      <dgm:prSet presAssocID="{8D1D2DC1-6448-42BB-80B5-1F49774C8127}"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Graduation Cap"/>
        </a:ext>
      </dgm:extLst>
    </dgm:pt>
    <dgm:pt modelId="{8FC51D9C-FF46-441C-B4A3-89BA3360CCAD}" type="pres">
      <dgm:prSet presAssocID="{8D1D2DC1-6448-42BB-80B5-1F49774C8127}" presName="spaceRect" presStyleCnt="0"/>
      <dgm:spPr/>
    </dgm:pt>
    <dgm:pt modelId="{98FB71FF-FA49-495E-8DFA-ADDCB3A7CD0D}" type="pres">
      <dgm:prSet presAssocID="{8D1D2DC1-6448-42BB-80B5-1F49774C8127}" presName="textRect" presStyleLbl="revTx" presStyleIdx="0" presStyleCnt="6">
        <dgm:presLayoutVars>
          <dgm:chMax val="1"/>
          <dgm:chPref val="1"/>
        </dgm:presLayoutVars>
      </dgm:prSet>
      <dgm:spPr/>
    </dgm:pt>
    <dgm:pt modelId="{217B1A71-F921-4B83-8D4D-A6B3982AF41F}" type="pres">
      <dgm:prSet presAssocID="{C495B478-DBB4-417D-AAD5-19A2221E774F}" presName="sibTrans" presStyleCnt="0"/>
      <dgm:spPr/>
    </dgm:pt>
    <dgm:pt modelId="{8E96307E-6D3D-42CE-9104-AB8D967B71F6}" type="pres">
      <dgm:prSet presAssocID="{12C1C656-51A8-4995-A575-3434E87BBF59}" presName="compNode" presStyleCnt="0"/>
      <dgm:spPr/>
    </dgm:pt>
    <dgm:pt modelId="{1DCEBEA7-F419-4492-82C0-B6FDB3A12590}" type="pres">
      <dgm:prSet presAssocID="{12C1C656-51A8-4995-A575-3434E87BBF59}"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Earth Globe Americas"/>
        </a:ext>
      </dgm:extLst>
    </dgm:pt>
    <dgm:pt modelId="{B429167D-7665-453C-9C7A-517A4FB50CC4}" type="pres">
      <dgm:prSet presAssocID="{12C1C656-51A8-4995-A575-3434E87BBF59}" presName="spaceRect" presStyleCnt="0"/>
      <dgm:spPr/>
    </dgm:pt>
    <dgm:pt modelId="{D991FD48-74F2-4E76-BA31-C49FBED90210}" type="pres">
      <dgm:prSet presAssocID="{12C1C656-51A8-4995-A575-3434E87BBF59}" presName="textRect" presStyleLbl="revTx" presStyleIdx="1" presStyleCnt="6">
        <dgm:presLayoutVars>
          <dgm:chMax val="1"/>
          <dgm:chPref val="1"/>
        </dgm:presLayoutVars>
      </dgm:prSet>
      <dgm:spPr/>
    </dgm:pt>
    <dgm:pt modelId="{9F5A1DBF-E590-4C26-A620-A20431F23573}" type="pres">
      <dgm:prSet presAssocID="{D6C1B841-8760-4F64-B4AA-CC08A3025254}" presName="sibTrans" presStyleCnt="0"/>
      <dgm:spPr/>
    </dgm:pt>
    <dgm:pt modelId="{3E6BF973-20B1-43D8-9C55-317E1BF2E924}" type="pres">
      <dgm:prSet presAssocID="{F95FCAC8-3D22-4595-8596-AAF47DC210E6}" presName="compNode" presStyleCnt="0"/>
      <dgm:spPr/>
    </dgm:pt>
    <dgm:pt modelId="{CC600BBE-55A6-4B0A-9ED0-F5570C93AA73}" type="pres">
      <dgm:prSet presAssocID="{F95FCAC8-3D22-4595-8596-AAF47DC210E6}"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Sairaala"/>
        </a:ext>
      </dgm:extLst>
    </dgm:pt>
    <dgm:pt modelId="{3D00B277-4356-4EE6-BA58-810B3FF2617F}" type="pres">
      <dgm:prSet presAssocID="{F95FCAC8-3D22-4595-8596-AAF47DC210E6}" presName="spaceRect" presStyleCnt="0"/>
      <dgm:spPr/>
    </dgm:pt>
    <dgm:pt modelId="{5FE779E6-4A52-4C9B-B646-05AE75D0A8A5}" type="pres">
      <dgm:prSet presAssocID="{F95FCAC8-3D22-4595-8596-AAF47DC210E6}" presName="textRect" presStyleLbl="revTx" presStyleIdx="2" presStyleCnt="6">
        <dgm:presLayoutVars>
          <dgm:chMax val="1"/>
          <dgm:chPref val="1"/>
        </dgm:presLayoutVars>
      </dgm:prSet>
      <dgm:spPr/>
    </dgm:pt>
    <dgm:pt modelId="{1B8C507D-9977-4049-9FF0-354F03436871}" type="pres">
      <dgm:prSet presAssocID="{3CCF9BF7-5420-4ED5-9C2D-5CA3490C32C5}" presName="sibTrans" presStyleCnt="0"/>
      <dgm:spPr/>
    </dgm:pt>
    <dgm:pt modelId="{FB4E632F-685A-489A-B3A9-E85D1D8AFA52}" type="pres">
      <dgm:prSet presAssocID="{FBD0D942-209D-456B-A8F5-AE81AD2FEDC3}" presName="compNode" presStyleCnt="0"/>
      <dgm:spPr/>
    </dgm:pt>
    <dgm:pt modelId="{819CD538-8AD4-4104-93F7-3ECDEDD3F0B3}" type="pres">
      <dgm:prSet presAssocID="{FBD0D942-209D-456B-A8F5-AE81AD2FEDC3}"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Lisää"/>
        </a:ext>
      </dgm:extLst>
    </dgm:pt>
    <dgm:pt modelId="{0552B0C0-EF64-4AA1-B005-8F09317B2608}" type="pres">
      <dgm:prSet presAssocID="{FBD0D942-209D-456B-A8F5-AE81AD2FEDC3}" presName="spaceRect" presStyleCnt="0"/>
      <dgm:spPr/>
    </dgm:pt>
    <dgm:pt modelId="{E601EE14-FB5E-46D2-95EC-5CC031D746FA}" type="pres">
      <dgm:prSet presAssocID="{FBD0D942-209D-456B-A8F5-AE81AD2FEDC3}" presName="textRect" presStyleLbl="revTx" presStyleIdx="3" presStyleCnt="6">
        <dgm:presLayoutVars>
          <dgm:chMax val="1"/>
          <dgm:chPref val="1"/>
        </dgm:presLayoutVars>
      </dgm:prSet>
      <dgm:spPr/>
    </dgm:pt>
    <dgm:pt modelId="{E50E2C20-6DE8-4D39-97D0-FD90F73A2B81}" type="pres">
      <dgm:prSet presAssocID="{573CD80D-1690-4B30-952C-7CF18F0A96F9}" presName="sibTrans" presStyleCnt="0"/>
      <dgm:spPr/>
    </dgm:pt>
    <dgm:pt modelId="{3E61B68F-E95A-4F18-AC87-FB6E0213E4A7}" type="pres">
      <dgm:prSet presAssocID="{598211F2-5C22-45CF-820B-F3BF4A37855F}" presName="compNode" presStyleCnt="0"/>
      <dgm:spPr/>
    </dgm:pt>
    <dgm:pt modelId="{B2917253-2CB4-4450-9163-EB61C32A0041}" type="pres">
      <dgm:prSet presAssocID="{598211F2-5C22-45CF-820B-F3BF4A37855F}"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Diploma Roll"/>
        </a:ext>
      </dgm:extLst>
    </dgm:pt>
    <dgm:pt modelId="{FD52FE10-CF7F-444B-92E3-5040538D35CE}" type="pres">
      <dgm:prSet presAssocID="{598211F2-5C22-45CF-820B-F3BF4A37855F}" presName="spaceRect" presStyleCnt="0"/>
      <dgm:spPr/>
    </dgm:pt>
    <dgm:pt modelId="{E514F4B1-B045-4101-B4D4-0ADC38843F02}" type="pres">
      <dgm:prSet presAssocID="{598211F2-5C22-45CF-820B-F3BF4A37855F}" presName="textRect" presStyleLbl="revTx" presStyleIdx="4" presStyleCnt="6">
        <dgm:presLayoutVars>
          <dgm:chMax val="1"/>
          <dgm:chPref val="1"/>
        </dgm:presLayoutVars>
      </dgm:prSet>
      <dgm:spPr/>
    </dgm:pt>
    <dgm:pt modelId="{9995FFCE-6F5E-481F-B384-62B6C3F3F5E8}" type="pres">
      <dgm:prSet presAssocID="{32022773-64F3-4824-BD23-F3924EE5DA65}" presName="sibTrans" presStyleCnt="0"/>
      <dgm:spPr/>
    </dgm:pt>
    <dgm:pt modelId="{EAAC91D3-8A3B-45B7-A620-38F16CAB59BD}" type="pres">
      <dgm:prSet presAssocID="{AB1F3586-A25C-49E3-AEC2-347D2B7D61C0}" presName="compNode" presStyleCnt="0"/>
      <dgm:spPr/>
    </dgm:pt>
    <dgm:pt modelId="{7FEFD65B-838D-4A4D-9F68-69573503CE0C}" type="pres">
      <dgm:prSet presAssocID="{AB1F3586-A25C-49E3-AEC2-347D2B7D61C0}"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Small paint brush"/>
        </a:ext>
      </dgm:extLst>
    </dgm:pt>
    <dgm:pt modelId="{21D461F0-5616-4608-8A5E-EC96010DF171}" type="pres">
      <dgm:prSet presAssocID="{AB1F3586-A25C-49E3-AEC2-347D2B7D61C0}" presName="spaceRect" presStyleCnt="0"/>
      <dgm:spPr/>
    </dgm:pt>
    <dgm:pt modelId="{B44B3833-F072-4D97-AC5A-2F3D73C471AD}" type="pres">
      <dgm:prSet presAssocID="{AB1F3586-A25C-49E3-AEC2-347D2B7D61C0}" presName="textRect" presStyleLbl="revTx" presStyleIdx="5" presStyleCnt="6">
        <dgm:presLayoutVars>
          <dgm:chMax val="1"/>
          <dgm:chPref val="1"/>
        </dgm:presLayoutVars>
      </dgm:prSet>
      <dgm:spPr/>
    </dgm:pt>
  </dgm:ptLst>
  <dgm:cxnLst>
    <dgm:cxn modelId="{5EE26411-D5B2-4A29-9E51-3A89AF063346}" type="presOf" srcId="{AB1F3586-A25C-49E3-AEC2-347D2B7D61C0}" destId="{B44B3833-F072-4D97-AC5A-2F3D73C471AD}" srcOrd="0" destOrd="0" presId="urn:microsoft.com/office/officeart/2018/2/layout/IconLabelList"/>
    <dgm:cxn modelId="{3F22891C-CA89-44CB-90A5-7ECA6A3AA14A}" type="presOf" srcId="{FBD0D942-209D-456B-A8F5-AE81AD2FEDC3}" destId="{E601EE14-FB5E-46D2-95EC-5CC031D746FA}" srcOrd="0" destOrd="0" presId="urn:microsoft.com/office/officeart/2018/2/layout/IconLabelList"/>
    <dgm:cxn modelId="{29FBFE3B-D2AF-4E99-9060-43E841E2B62E}" type="presOf" srcId="{F95FCAC8-3D22-4595-8596-AAF47DC210E6}" destId="{5FE779E6-4A52-4C9B-B646-05AE75D0A8A5}" srcOrd="0" destOrd="0" presId="urn:microsoft.com/office/officeart/2018/2/layout/IconLabelList"/>
    <dgm:cxn modelId="{45F45C3F-41CC-4EEE-9EF7-20F05DFD4629}" srcId="{54BA6FDD-038C-4314-8F9A-DF6E06B7644C}" destId="{AB1F3586-A25C-49E3-AEC2-347D2B7D61C0}" srcOrd="5" destOrd="0" parTransId="{7CF49C36-332C-40AF-8425-8CBD639F6760}" sibTransId="{A7ECF359-A7AA-495F-8F04-BC642B7127E4}"/>
    <dgm:cxn modelId="{7C8ADD48-FA1E-42E6-B497-01C5871DE37F}" type="presOf" srcId="{12C1C656-51A8-4995-A575-3434E87BBF59}" destId="{D991FD48-74F2-4E76-BA31-C49FBED90210}" srcOrd="0" destOrd="0" presId="urn:microsoft.com/office/officeart/2018/2/layout/IconLabelList"/>
    <dgm:cxn modelId="{890D777E-09FF-4CFC-8DC9-D38F9D49351C}" srcId="{54BA6FDD-038C-4314-8F9A-DF6E06B7644C}" destId="{8D1D2DC1-6448-42BB-80B5-1F49774C8127}" srcOrd="0" destOrd="0" parTransId="{E20A70C1-61E2-414D-83E8-BFD9D02A969B}" sibTransId="{C495B478-DBB4-417D-AAD5-19A2221E774F}"/>
    <dgm:cxn modelId="{FD8ED589-17F7-49C3-94D0-B00889C69A48}" srcId="{54BA6FDD-038C-4314-8F9A-DF6E06B7644C}" destId="{598211F2-5C22-45CF-820B-F3BF4A37855F}" srcOrd="4" destOrd="0" parTransId="{703AE7F7-F5E1-4034-B312-8E402B90EC97}" sibTransId="{32022773-64F3-4824-BD23-F3924EE5DA65}"/>
    <dgm:cxn modelId="{A6B80D8F-88B4-4DB8-8430-6544A05A79C7}" type="presOf" srcId="{8D1D2DC1-6448-42BB-80B5-1F49774C8127}" destId="{98FB71FF-FA49-495E-8DFA-ADDCB3A7CD0D}" srcOrd="0" destOrd="0" presId="urn:microsoft.com/office/officeart/2018/2/layout/IconLabelList"/>
    <dgm:cxn modelId="{92E192BE-6D3C-4EEA-99FC-C439D4B801D4}" type="presOf" srcId="{598211F2-5C22-45CF-820B-F3BF4A37855F}" destId="{E514F4B1-B045-4101-B4D4-0ADC38843F02}" srcOrd="0" destOrd="0" presId="urn:microsoft.com/office/officeart/2018/2/layout/IconLabelList"/>
    <dgm:cxn modelId="{269383D8-6474-4AB8-B44D-6301DB247B35}" srcId="{54BA6FDD-038C-4314-8F9A-DF6E06B7644C}" destId="{FBD0D942-209D-456B-A8F5-AE81AD2FEDC3}" srcOrd="3" destOrd="0" parTransId="{6E5DB1B4-2A55-42BA-904C-40882F584452}" sibTransId="{573CD80D-1690-4B30-952C-7CF18F0A96F9}"/>
    <dgm:cxn modelId="{C37A1AE6-A31D-4DD6-956B-02D66813F982}" type="presOf" srcId="{54BA6FDD-038C-4314-8F9A-DF6E06B7644C}" destId="{2938807C-010F-42A2-9EF8-B3269EB8C337}" srcOrd="0" destOrd="0" presId="urn:microsoft.com/office/officeart/2018/2/layout/IconLabelList"/>
    <dgm:cxn modelId="{1EAE23ED-84D4-4705-B24F-286190B2548C}" srcId="{54BA6FDD-038C-4314-8F9A-DF6E06B7644C}" destId="{12C1C656-51A8-4995-A575-3434E87BBF59}" srcOrd="1" destOrd="0" parTransId="{C82AECD3-9E61-4C01-806C-4A6284182E2E}" sibTransId="{D6C1B841-8760-4F64-B4AA-CC08A3025254}"/>
    <dgm:cxn modelId="{40A0F0FA-84C0-4B29-91B3-8043A5719702}" srcId="{54BA6FDD-038C-4314-8F9A-DF6E06B7644C}" destId="{F95FCAC8-3D22-4595-8596-AAF47DC210E6}" srcOrd="2" destOrd="0" parTransId="{8FC6392C-797D-4872-A8F9-4DF0DE6B5A58}" sibTransId="{3CCF9BF7-5420-4ED5-9C2D-5CA3490C32C5}"/>
    <dgm:cxn modelId="{2A7871E8-AE34-44A2-B328-A8F44F7A6F0B}" type="presParOf" srcId="{2938807C-010F-42A2-9EF8-B3269EB8C337}" destId="{A7165CBB-33F2-409D-ABE1-B94D1DB15AB0}" srcOrd="0" destOrd="0" presId="urn:microsoft.com/office/officeart/2018/2/layout/IconLabelList"/>
    <dgm:cxn modelId="{A99883E6-EDEE-405B-AC11-95F5D3E0F8C9}" type="presParOf" srcId="{A7165CBB-33F2-409D-ABE1-B94D1DB15AB0}" destId="{E07FAE08-D51B-4CA1-8727-CF7A2B4BD447}" srcOrd="0" destOrd="0" presId="urn:microsoft.com/office/officeart/2018/2/layout/IconLabelList"/>
    <dgm:cxn modelId="{B070904F-794E-4A92-B5D7-5B58210B26A3}" type="presParOf" srcId="{A7165CBB-33F2-409D-ABE1-B94D1DB15AB0}" destId="{8FC51D9C-FF46-441C-B4A3-89BA3360CCAD}" srcOrd="1" destOrd="0" presId="urn:microsoft.com/office/officeart/2018/2/layout/IconLabelList"/>
    <dgm:cxn modelId="{B4163EC0-6442-4181-8079-BD5F141DA37C}" type="presParOf" srcId="{A7165CBB-33F2-409D-ABE1-B94D1DB15AB0}" destId="{98FB71FF-FA49-495E-8DFA-ADDCB3A7CD0D}" srcOrd="2" destOrd="0" presId="urn:microsoft.com/office/officeart/2018/2/layout/IconLabelList"/>
    <dgm:cxn modelId="{B3AB7951-F3FD-4B02-9450-1BBAC6418F6A}" type="presParOf" srcId="{2938807C-010F-42A2-9EF8-B3269EB8C337}" destId="{217B1A71-F921-4B83-8D4D-A6B3982AF41F}" srcOrd="1" destOrd="0" presId="urn:microsoft.com/office/officeart/2018/2/layout/IconLabelList"/>
    <dgm:cxn modelId="{AD457000-A354-425F-8F90-03F0499BD25E}" type="presParOf" srcId="{2938807C-010F-42A2-9EF8-B3269EB8C337}" destId="{8E96307E-6D3D-42CE-9104-AB8D967B71F6}" srcOrd="2" destOrd="0" presId="urn:microsoft.com/office/officeart/2018/2/layout/IconLabelList"/>
    <dgm:cxn modelId="{0C497DF1-9F2F-447F-9492-B5D6767E89B5}" type="presParOf" srcId="{8E96307E-6D3D-42CE-9104-AB8D967B71F6}" destId="{1DCEBEA7-F419-4492-82C0-B6FDB3A12590}" srcOrd="0" destOrd="0" presId="urn:microsoft.com/office/officeart/2018/2/layout/IconLabelList"/>
    <dgm:cxn modelId="{E27E704D-BA1B-48BC-AB73-6EEA1518FAC0}" type="presParOf" srcId="{8E96307E-6D3D-42CE-9104-AB8D967B71F6}" destId="{B429167D-7665-453C-9C7A-517A4FB50CC4}" srcOrd="1" destOrd="0" presId="urn:microsoft.com/office/officeart/2018/2/layout/IconLabelList"/>
    <dgm:cxn modelId="{609D42CE-7792-4465-B856-1FFD231801C3}" type="presParOf" srcId="{8E96307E-6D3D-42CE-9104-AB8D967B71F6}" destId="{D991FD48-74F2-4E76-BA31-C49FBED90210}" srcOrd="2" destOrd="0" presId="urn:microsoft.com/office/officeart/2018/2/layout/IconLabelList"/>
    <dgm:cxn modelId="{7DCBC4D5-55F4-4CCF-A1EF-D8C598C2C7D0}" type="presParOf" srcId="{2938807C-010F-42A2-9EF8-B3269EB8C337}" destId="{9F5A1DBF-E590-4C26-A620-A20431F23573}" srcOrd="3" destOrd="0" presId="urn:microsoft.com/office/officeart/2018/2/layout/IconLabelList"/>
    <dgm:cxn modelId="{F94D0905-722F-458F-A774-E98D6AD3874B}" type="presParOf" srcId="{2938807C-010F-42A2-9EF8-B3269EB8C337}" destId="{3E6BF973-20B1-43D8-9C55-317E1BF2E924}" srcOrd="4" destOrd="0" presId="urn:microsoft.com/office/officeart/2018/2/layout/IconLabelList"/>
    <dgm:cxn modelId="{8781B64D-1B6E-4065-B713-75501A578E5B}" type="presParOf" srcId="{3E6BF973-20B1-43D8-9C55-317E1BF2E924}" destId="{CC600BBE-55A6-4B0A-9ED0-F5570C93AA73}" srcOrd="0" destOrd="0" presId="urn:microsoft.com/office/officeart/2018/2/layout/IconLabelList"/>
    <dgm:cxn modelId="{20313D49-6743-4013-BDD9-AD3E8BA8D672}" type="presParOf" srcId="{3E6BF973-20B1-43D8-9C55-317E1BF2E924}" destId="{3D00B277-4356-4EE6-BA58-810B3FF2617F}" srcOrd="1" destOrd="0" presId="urn:microsoft.com/office/officeart/2018/2/layout/IconLabelList"/>
    <dgm:cxn modelId="{13BD322A-FEBB-4878-97F4-D63F01E22B16}" type="presParOf" srcId="{3E6BF973-20B1-43D8-9C55-317E1BF2E924}" destId="{5FE779E6-4A52-4C9B-B646-05AE75D0A8A5}" srcOrd="2" destOrd="0" presId="urn:microsoft.com/office/officeart/2018/2/layout/IconLabelList"/>
    <dgm:cxn modelId="{224AA822-63A5-4893-A8E1-EA5C8CA60E09}" type="presParOf" srcId="{2938807C-010F-42A2-9EF8-B3269EB8C337}" destId="{1B8C507D-9977-4049-9FF0-354F03436871}" srcOrd="5" destOrd="0" presId="urn:microsoft.com/office/officeart/2018/2/layout/IconLabelList"/>
    <dgm:cxn modelId="{BC636369-FB77-4862-A0A8-1C452C2F5725}" type="presParOf" srcId="{2938807C-010F-42A2-9EF8-B3269EB8C337}" destId="{FB4E632F-685A-489A-B3A9-E85D1D8AFA52}" srcOrd="6" destOrd="0" presId="urn:microsoft.com/office/officeart/2018/2/layout/IconLabelList"/>
    <dgm:cxn modelId="{10948D48-B55D-4DE7-AC56-733676B02F6D}" type="presParOf" srcId="{FB4E632F-685A-489A-B3A9-E85D1D8AFA52}" destId="{819CD538-8AD4-4104-93F7-3ECDEDD3F0B3}" srcOrd="0" destOrd="0" presId="urn:microsoft.com/office/officeart/2018/2/layout/IconLabelList"/>
    <dgm:cxn modelId="{29F1CDF2-97F8-4B60-9583-254EE0A5C243}" type="presParOf" srcId="{FB4E632F-685A-489A-B3A9-E85D1D8AFA52}" destId="{0552B0C0-EF64-4AA1-B005-8F09317B2608}" srcOrd="1" destOrd="0" presId="urn:microsoft.com/office/officeart/2018/2/layout/IconLabelList"/>
    <dgm:cxn modelId="{D79336D1-4B2A-4B56-B24E-645B6C73980B}" type="presParOf" srcId="{FB4E632F-685A-489A-B3A9-E85D1D8AFA52}" destId="{E601EE14-FB5E-46D2-95EC-5CC031D746FA}" srcOrd="2" destOrd="0" presId="urn:microsoft.com/office/officeart/2018/2/layout/IconLabelList"/>
    <dgm:cxn modelId="{1E9D9EB1-510C-4B40-842F-3BA6FFFF495E}" type="presParOf" srcId="{2938807C-010F-42A2-9EF8-B3269EB8C337}" destId="{E50E2C20-6DE8-4D39-97D0-FD90F73A2B81}" srcOrd="7" destOrd="0" presId="urn:microsoft.com/office/officeart/2018/2/layout/IconLabelList"/>
    <dgm:cxn modelId="{EA466AA0-30FA-4C24-83AD-9F9E3892DAA5}" type="presParOf" srcId="{2938807C-010F-42A2-9EF8-B3269EB8C337}" destId="{3E61B68F-E95A-4F18-AC87-FB6E0213E4A7}" srcOrd="8" destOrd="0" presId="urn:microsoft.com/office/officeart/2018/2/layout/IconLabelList"/>
    <dgm:cxn modelId="{4175B26A-2F80-4B8D-8BEA-D8ED1FE29BAD}" type="presParOf" srcId="{3E61B68F-E95A-4F18-AC87-FB6E0213E4A7}" destId="{B2917253-2CB4-4450-9163-EB61C32A0041}" srcOrd="0" destOrd="0" presId="urn:microsoft.com/office/officeart/2018/2/layout/IconLabelList"/>
    <dgm:cxn modelId="{91F84000-2D22-4705-BCCE-0BBFC7230AD7}" type="presParOf" srcId="{3E61B68F-E95A-4F18-AC87-FB6E0213E4A7}" destId="{FD52FE10-CF7F-444B-92E3-5040538D35CE}" srcOrd="1" destOrd="0" presId="urn:microsoft.com/office/officeart/2018/2/layout/IconLabelList"/>
    <dgm:cxn modelId="{90382B2C-4778-4A42-8742-8FBF03467C67}" type="presParOf" srcId="{3E61B68F-E95A-4F18-AC87-FB6E0213E4A7}" destId="{E514F4B1-B045-4101-B4D4-0ADC38843F02}" srcOrd="2" destOrd="0" presId="urn:microsoft.com/office/officeart/2018/2/layout/IconLabelList"/>
    <dgm:cxn modelId="{F11E63E6-4283-4A83-B8D6-77DC2333A072}" type="presParOf" srcId="{2938807C-010F-42A2-9EF8-B3269EB8C337}" destId="{9995FFCE-6F5E-481F-B384-62B6C3F3F5E8}" srcOrd="9" destOrd="0" presId="urn:microsoft.com/office/officeart/2018/2/layout/IconLabelList"/>
    <dgm:cxn modelId="{06215788-D3EE-43EC-B4D6-A2AD152E2A10}" type="presParOf" srcId="{2938807C-010F-42A2-9EF8-B3269EB8C337}" destId="{EAAC91D3-8A3B-45B7-A620-38F16CAB59BD}" srcOrd="10" destOrd="0" presId="urn:microsoft.com/office/officeart/2018/2/layout/IconLabelList"/>
    <dgm:cxn modelId="{6371149D-5D25-405A-83E8-3D091BD9EC62}" type="presParOf" srcId="{EAAC91D3-8A3B-45B7-A620-38F16CAB59BD}" destId="{7FEFD65B-838D-4A4D-9F68-69573503CE0C}" srcOrd="0" destOrd="0" presId="urn:microsoft.com/office/officeart/2018/2/layout/IconLabelList"/>
    <dgm:cxn modelId="{CE1FE5C2-2DD4-41E9-B44E-B5E59B58CB6C}" type="presParOf" srcId="{EAAC91D3-8A3B-45B7-A620-38F16CAB59BD}" destId="{21D461F0-5616-4608-8A5E-EC96010DF171}" srcOrd="1" destOrd="0" presId="urn:microsoft.com/office/officeart/2018/2/layout/IconLabelList"/>
    <dgm:cxn modelId="{A130D62B-2696-4C9D-8395-DBE77102CCD3}" type="presParOf" srcId="{EAAC91D3-8A3B-45B7-A620-38F16CAB59BD}" destId="{B44B3833-F072-4D97-AC5A-2F3D73C471A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55778F-E850-4268-9DF0-B05179B9A90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A5D553C-7524-4ADD-BF09-694F88E481DF}">
      <dgm:prSet/>
      <dgm:spPr/>
      <dgm:t>
        <a:bodyPr/>
        <a:lstStyle/>
        <a:p>
          <a:pPr rtl="0"/>
          <a:r>
            <a:rPr lang="fi-FI" dirty="0" err="1"/>
            <a:t>Classroom</a:t>
          </a:r>
          <a:r>
            <a:rPr lang="fi-FI" dirty="0"/>
            <a:t> -ryhmässä linkkejä korkeakoulujen esittelyihin</a:t>
          </a:r>
          <a:r>
            <a:rPr lang="fi-FI" dirty="0">
              <a:latin typeface="Calibri Light" panose="020F0302020204030204"/>
            </a:rPr>
            <a:t> sekä yhteishakuun liittyen.</a:t>
          </a:r>
          <a:endParaRPr lang="en-US" dirty="0"/>
        </a:p>
      </dgm:t>
    </dgm:pt>
    <dgm:pt modelId="{E303604A-EF7F-4A40-B3F7-5D74FBB2C90B}" type="parTrans" cxnId="{624037B0-AB47-4413-841A-448F1DBAA21B}">
      <dgm:prSet/>
      <dgm:spPr/>
      <dgm:t>
        <a:bodyPr/>
        <a:lstStyle/>
        <a:p>
          <a:endParaRPr lang="en-US"/>
        </a:p>
      </dgm:t>
    </dgm:pt>
    <dgm:pt modelId="{3F60AF51-FC08-4B49-92B9-AAF349A33BBE}" type="sibTrans" cxnId="{624037B0-AB47-4413-841A-448F1DBAA21B}">
      <dgm:prSet/>
      <dgm:spPr/>
      <dgm:t>
        <a:bodyPr/>
        <a:lstStyle/>
        <a:p>
          <a:endParaRPr lang="en-US"/>
        </a:p>
      </dgm:t>
    </dgm:pt>
    <dgm:pt modelId="{FE3BA478-0B66-4C48-B517-FD0DC651BA68}">
      <dgm:prSet/>
      <dgm:spPr/>
      <dgm:t>
        <a:bodyPr/>
        <a:lstStyle/>
        <a:p>
          <a:r>
            <a:rPr lang="fi-FI" dirty="0"/>
            <a:t>Striimattuja tutustumisia kouluihin</a:t>
          </a:r>
          <a:endParaRPr lang="en-US" dirty="0"/>
        </a:p>
      </dgm:t>
    </dgm:pt>
    <dgm:pt modelId="{8991F906-35D2-4907-84DE-29D6A18927BF}" type="parTrans" cxnId="{2BE37E73-65D9-4032-B589-FFC69381442A}">
      <dgm:prSet/>
      <dgm:spPr/>
      <dgm:t>
        <a:bodyPr/>
        <a:lstStyle/>
        <a:p>
          <a:endParaRPr lang="en-US"/>
        </a:p>
      </dgm:t>
    </dgm:pt>
    <dgm:pt modelId="{9A03020B-F5B7-4791-8CBE-0F597D2406F2}" type="sibTrans" cxnId="{2BE37E73-65D9-4032-B589-FFC69381442A}">
      <dgm:prSet/>
      <dgm:spPr/>
      <dgm:t>
        <a:bodyPr/>
        <a:lstStyle/>
        <a:p>
          <a:endParaRPr lang="en-US"/>
        </a:p>
      </dgm:t>
    </dgm:pt>
    <dgm:pt modelId="{E8C70D4B-4928-4F5C-A974-D83D3011F6C3}">
      <dgm:prSet/>
      <dgm:spPr/>
      <dgm:t>
        <a:bodyPr/>
        <a:lstStyle/>
        <a:p>
          <a:pPr rtl="0"/>
          <a:r>
            <a:rPr lang="fi-FI" dirty="0">
              <a:latin typeface="Calibri Light" panose="020F0302020204030204"/>
            </a:rPr>
            <a:t>Tutustumismatkoja</a:t>
          </a:r>
        </a:p>
      </dgm:t>
    </dgm:pt>
    <dgm:pt modelId="{70B69FBA-710D-4E2A-B301-612E6F7B4EFD}" type="parTrans" cxnId="{9DB2725A-B100-44D1-9A66-2054CF9AE260}">
      <dgm:prSet/>
      <dgm:spPr/>
      <dgm:t>
        <a:bodyPr/>
        <a:lstStyle/>
        <a:p>
          <a:endParaRPr lang="en-US"/>
        </a:p>
      </dgm:t>
    </dgm:pt>
    <dgm:pt modelId="{3B6225E3-205B-46B2-8B81-47361350E691}" type="sibTrans" cxnId="{9DB2725A-B100-44D1-9A66-2054CF9AE260}">
      <dgm:prSet/>
      <dgm:spPr/>
      <dgm:t>
        <a:bodyPr/>
        <a:lstStyle/>
        <a:p>
          <a:endParaRPr lang="en-US"/>
        </a:p>
      </dgm:t>
    </dgm:pt>
    <dgm:pt modelId="{4CF64744-304E-44C5-BA8A-4D6729D1F38A}">
      <dgm:prSet/>
      <dgm:spPr/>
      <dgm:t>
        <a:bodyPr/>
        <a:lstStyle/>
        <a:p>
          <a:r>
            <a:rPr lang="fi-FI" dirty="0"/>
            <a:t>Ohjauskeskusteluja opiskelijoiden tarpeen  mukaan.</a:t>
          </a:r>
          <a:endParaRPr lang="en-US" dirty="0"/>
        </a:p>
      </dgm:t>
    </dgm:pt>
    <dgm:pt modelId="{61044D0F-175D-4E03-BC3A-1F2F51F0825F}" type="parTrans" cxnId="{BB46B80C-B61B-4686-9F41-1CC4F7FC80BC}">
      <dgm:prSet/>
      <dgm:spPr/>
      <dgm:t>
        <a:bodyPr/>
        <a:lstStyle/>
        <a:p>
          <a:endParaRPr lang="en-US"/>
        </a:p>
      </dgm:t>
    </dgm:pt>
    <dgm:pt modelId="{594ABC73-30AF-43CB-925F-9776571615AE}" type="sibTrans" cxnId="{BB46B80C-B61B-4686-9F41-1CC4F7FC80BC}">
      <dgm:prSet/>
      <dgm:spPr/>
      <dgm:t>
        <a:bodyPr/>
        <a:lstStyle/>
        <a:p>
          <a:endParaRPr lang="en-US"/>
        </a:p>
      </dgm:t>
    </dgm:pt>
    <dgm:pt modelId="{CF7CFC25-6A90-4659-9E46-785FA0B29730}">
      <dgm:prSet/>
      <dgm:spPr/>
      <dgm:t>
        <a:bodyPr/>
        <a:lstStyle/>
        <a:p>
          <a:r>
            <a:rPr lang="fi-FI" dirty="0"/>
            <a:t>Keväällä mahdollisuus osallistua hakuiltapäiviin, joissa voi tehdä yhteishaun </a:t>
          </a:r>
          <a:r>
            <a:rPr lang="fi-FI" dirty="0">
              <a:latin typeface="Calibri Light" panose="020F0302020204030204"/>
            </a:rPr>
            <a:t>tuetusti</a:t>
          </a:r>
          <a:r>
            <a:rPr lang="fi-FI" dirty="0"/>
            <a:t>.</a:t>
          </a:r>
          <a:endParaRPr lang="en-US" dirty="0"/>
        </a:p>
      </dgm:t>
    </dgm:pt>
    <dgm:pt modelId="{20EABE84-CAA9-47CD-9720-67B2CE6DB1F3}" type="parTrans" cxnId="{8B1648D9-54B5-4CE2-A8E6-3E2AEC0DB3C9}">
      <dgm:prSet/>
      <dgm:spPr/>
      <dgm:t>
        <a:bodyPr/>
        <a:lstStyle/>
        <a:p>
          <a:endParaRPr lang="en-US"/>
        </a:p>
      </dgm:t>
    </dgm:pt>
    <dgm:pt modelId="{DBEFCEA9-A47A-4511-B004-E566C9B4BF0A}" type="sibTrans" cxnId="{8B1648D9-54B5-4CE2-A8E6-3E2AEC0DB3C9}">
      <dgm:prSet/>
      <dgm:spPr/>
      <dgm:t>
        <a:bodyPr/>
        <a:lstStyle/>
        <a:p>
          <a:endParaRPr lang="en-US"/>
        </a:p>
      </dgm:t>
    </dgm:pt>
    <dgm:pt modelId="{A2C64683-83E7-47E6-A5AF-EA363042ADD5}" type="pres">
      <dgm:prSet presAssocID="{BD55778F-E850-4268-9DF0-B05179B9A903}" presName="vert0" presStyleCnt="0">
        <dgm:presLayoutVars>
          <dgm:dir/>
          <dgm:animOne val="branch"/>
          <dgm:animLvl val="lvl"/>
        </dgm:presLayoutVars>
      </dgm:prSet>
      <dgm:spPr/>
    </dgm:pt>
    <dgm:pt modelId="{506AAF65-49E6-412D-80E3-5196E29ADA5E}" type="pres">
      <dgm:prSet presAssocID="{EA5D553C-7524-4ADD-BF09-694F88E481DF}" presName="thickLine" presStyleLbl="alignNode1" presStyleIdx="0" presStyleCnt="5"/>
      <dgm:spPr/>
    </dgm:pt>
    <dgm:pt modelId="{8906FBF2-B73D-493B-863B-363295D1E212}" type="pres">
      <dgm:prSet presAssocID="{EA5D553C-7524-4ADD-BF09-694F88E481DF}" presName="horz1" presStyleCnt="0"/>
      <dgm:spPr/>
    </dgm:pt>
    <dgm:pt modelId="{8E83BB28-D02F-40D9-855A-878CFF5E8E81}" type="pres">
      <dgm:prSet presAssocID="{EA5D553C-7524-4ADD-BF09-694F88E481DF}" presName="tx1" presStyleLbl="revTx" presStyleIdx="0" presStyleCnt="5"/>
      <dgm:spPr/>
    </dgm:pt>
    <dgm:pt modelId="{E8ECCC95-4F21-48E2-B0E5-F7FD206A487A}" type="pres">
      <dgm:prSet presAssocID="{EA5D553C-7524-4ADD-BF09-694F88E481DF}" presName="vert1" presStyleCnt="0"/>
      <dgm:spPr/>
    </dgm:pt>
    <dgm:pt modelId="{AA0B55EC-94B4-4D92-94C0-CD7E1B481489}" type="pres">
      <dgm:prSet presAssocID="{FE3BA478-0B66-4C48-B517-FD0DC651BA68}" presName="thickLine" presStyleLbl="alignNode1" presStyleIdx="1" presStyleCnt="5"/>
      <dgm:spPr/>
    </dgm:pt>
    <dgm:pt modelId="{9D037D67-B2D9-4A1F-87DF-464C18B37F98}" type="pres">
      <dgm:prSet presAssocID="{FE3BA478-0B66-4C48-B517-FD0DC651BA68}" presName="horz1" presStyleCnt="0"/>
      <dgm:spPr/>
    </dgm:pt>
    <dgm:pt modelId="{738E6BC2-C718-425F-9276-E5A087AB0A1B}" type="pres">
      <dgm:prSet presAssocID="{FE3BA478-0B66-4C48-B517-FD0DC651BA68}" presName="tx1" presStyleLbl="revTx" presStyleIdx="1" presStyleCnt="5"/>
      <dgm:spPr/>
    </dgm:pt>
    <dgm:pt modelId="{31C788FA-8D39-47DE-A3A2-B4833AF67AD3}" type="pres">
      <dgm:prSet presAssocID="{FE3BA478-0B66-4C48-B517-FD0DC651BA68}" presName="vert1" presStyleCnt="0"/>
      <dgm:spPr/>
    </dgm:pt>
    <dgm:pt modelId="{EF44B125-1F18-4E46-8B45-E3596B0D6D5C}" type="pres">
      <dgm:prSet presAssocID="{E8C70D4B-4928-4F5C-A974-D83D3011F6C3}" presName="thickLine" presStyleLbl="alignNode1" presStyleIdx="2" presStyleCnt="5"/>
      <dgm:spPr/>
    </dgm:pt>
    <dgm:pt modelId="{C46FCF89-1E18-4A09-9AA3-567945ABF0DC}" type="pres">
      <dgm:prSet presAssocID="{E8C70D4B-4928-4F5C-A974-D83D3011F6C3}" presName="horz1" presStyleCnt="0"/>
      <dgm:spPr/>
    </dgm:pt>
    <dgm:pt modelId="{201879D1-6933-4132-AFCD-CFC2AED3929C}" type="pres">
      <dgm:prSet presAssocID="{E8C70D4B-4928-4F5C-A974-D83D3011F6C3}" presName="tx1" presStyleLbl="revTx" presStyleIdx="2" presStyleCnt="5"/>
      <dgm:spPr/>
    </dgm:pt>
    <dgm:pt modelId="{458BD042-2C1B-4943-8D5E-B4AC1457996B}" type="pres">
      <dgm:prSet presAssocID="{E8C70D4B-4928-4F5C-A974-D83D3011F6C3}" presName="vert1" presStyleCnt="0"/>
      <dgm:spPr/>
    </dgm:pt>
    <dgm:pt modelId="{372FB3C3-F211-4BC7-9FDE-D7D71A366194}" type="pres">
      <dgm:prSet presAssocID="{4CF64744-304E-44C5-BA8A-4D6729D1F38A}" presName="thickLine" presStyleLbl="alignNode1" presStyleIdx="3" presStyleCnt="5"/>
      <dgm:spPr/>
    </dgm:pt>
    <dgm:pt modelId="{6AFE4436-40A3-477E-BB1D-21C050688F84}" type="pres">
      <dgm:prSet presAssocID="{4CF64744-304E-44C5-BA8A-4D6729D1F38A}" presName="horz1" presStyleCnt="0"/>
      <dgm:spPr/>
    </dgm:pt>
    <dgm:pt modelId="{B490BCF1-4F07-4E7F-AC38-555D292A48F0}" type="pres">
      <dgm:prSet presAssocID="{4CF64744-304E-44C5-BA8A-4D6729D1F38A}" presName="tx1" presStyleLbl="revTx" presStyleIdx="3" presStyleCnt="5"/>
      <dgm:spPr/>
    </dgm:pt>
    <dgm:pt modelId="{ECF1A185-2378-433B-AE68-9C2F6468A737}" type="pres">
      <dgm:prSet presAssocID="{4CF64744-304E-44C5-BA8A-4D6729D1F38A}" presName="vert1" presStyleCnt="0"/>
      <dgm:spPr/>
    </dgm:pt>
    <dgm:pt modelId="{F936EA5B-CBB8-4E45-B175-412B963F89A5}" type="pres">
      <dgm:prSet presAssocID="{CF7CFC25-6A90-4659-9E46-785FA0B29730}" presName="thickLine" presStyleLbl="alignNode1" presStyleIdx="4" presStyleCnt="5"/>
      <dgm:spPr/>
    </dgm:pt>
    <dgm:pt modelId="{0FB1BB1E-F633-4F5B-9C84-42F9F808A9D0}" type="pres">
      <dgm:prSet presAssocID="{CF7CFC25-6A90-4659-9E46-785FA0B29730}" presName="horz1" presStyleCnt="0"/>
      <dgm:spPr/>
    </dgm:pt>
    <dgm:pt modelId="{77BFF925-E4FC-47FF-8BAB-F19130E2D0AA}" type="pres">
      <dgm:prSet presAssocID="{CF7CFC25-6A90-4659-9E46-785FA0B29730}" presName="tx1" presStyleLbl="revTx" presStyleIdx="4" presStyleCnt="5"/>
      <dgm:spPr/>
    </dgm:pt>
    <dgm:pt modelId="{2407AA5C-9ABF-48AD-AC0C-0E85664A46E1}" type="pres">
      <dgm:prSet presAssocID="{CF7CFC25-6A90-4659-9E46-785FA0B29730}" presName="vert1" presStyleCnt="0"/>
      <dgm:spPr/>
    </dgm:pt>
  </dgm:ptLst>
  <dgm:cxnLst>
    <dgm:cxn modelId="{77F77303-17A3-4607-8C61-BB7FBF8AC5C5}" type="presOf" srcId="{BD55778F-E850-4268-9DF0-B05179B9A903}" destId="{A2C64683-83E7-47E6-A5AF-EA363042ADD5}" srcOrd="0" destOrd="0" presId="urn:microsoft.com/office/officeart/2008/layout/LinedList"/>
    <dgm:cxn modelId="{BB46B80C-B61B-4686-9F41-1CC4F7FC80BC}" srcId="{BD55778F-E850-4268-9DF0-B05179B9A903}" destId="{4CF64744-304E-44C5-BA8A-4D6729D1F38A}" srcOrd="3" destOrd="0" parTransId="{61044D0F-175D-4E03-BC3A-1F2F51F0825F}" sibTransId="{594ABC73-30AF-43CB-925F-9776571615AE}"/>
    <dgm:cxn modelId="{BB178514-0F01-4EA1-BC27-2112D89CD3CA}" type="presOf" srcId="{4CF64744-304E-44C5-BA8A-4D6729D1F38A}" destId="{B490BCF1-4F07-4E7F-AC38-555D292A48F0}" srcOrd="0" destOrd="0" presId="urn:microsoft.com/office/officeart/2008/layout/LinedList"/>
    <dgm:cxn modelId="{554EAC1E-5719-4487-ABF0-31FA485B94D0}" type="presOf" srcId="{CF7CFC25-6A90-4659-9E46-785FA0B29730}" destId="{77BFF925-E4FC-47FF-8BAB-F19130E2D0AA}" srcOrd="0" destOrd="0" presId="urn:microsoft.com/office/officeart/2008/layout/LinedList"/>
    <dgm:cxn modelId="{572E7947-B1F1-4827-993D-C100236FBF7D}" type="presOf" srcId="{EA5D553C-7524-4ADD-BF09-694F88E481DF}" destId="{8E83BB28-D02F-40D9-855A-878CFF5E8E81}" srcOrd="0" destOrd="0" presId="urn:microsoft.com/office/officeart/2008/layout/LinedList"/>
    <dgm:cxn modelId="{2BE37E73-65D9-4032-B589-FFC69381442A}" srcId="{BD55778F-E850-4268-9DF0-B05179B9A903}" destId="{FE3BA478-0B66-4C48-B517-FD0DC651BA68}" srcOrd="1" destOrd="0" parTransId="{8991F906-35D2-4907-84DE-29D6A18927BF}" sibTransId="{9A03020B-F5B7-4791-8CBE-0F597D2406F2}"/>
    <dgm:cxn modelId="{9DB2725A-B100-44D1-9A66-2054CF9AE260}" srcId="{BD55778F-E850-4268-9DF0-B05179B9A903}" destId="{E8C70D4B-4928-4F5C-A974-D83D3011F6C3}" srcOrd="2" destOrd="0" parTransId="{70B69FBA-710D-4E2A-B301-612E6F7B4EFD}" sibTransId="{3B6225E3-205B-46B2-8B81-47361350E691}"/>
    <dgm:cxn modelId="{811AFA88-26C5-4954-89FC-DE4A05ECF30F}" type="presOf" srcId="{FE3BA478-0B66-4C48-B517-FD0DC651BA68}" destId="{738E6BC2-C718-425F-9276-E5A087AB0A1B}" srcOrd="0" destOrd="0" presId="urn:microsoft.com/office/officeart/2008/layout/LinedList"/>
    <dgm:cxn modelId="{C9F3258B-6D1C-4C1E-8C74-6A689EDF9C7A}" type="presOf" srcId="{E8C70D4B-4928-4F5C-A974-D83D3011F6C3}" destId="{201879D1-6933-4132-AFCD-CFC2AED3929C}" srcOrd="0" destOrd="0" presId="urn:microsoft.com/office/officeart/2008/layout/LinedList"/>
    <dgm:cxn modelId="{624037B0-AB47-4413-841A-448F1DBAA21B}" srcId="{BD55778F-E850-4268-9DF0-B05179B9A903}" destId="{EA5D553C-7524-4ADD-BF09-694F88E481DF}" srcOrd="0" destOrd="0" parTransId="{E303604A-EF7F-4A40-B3F7-5D74FBB2C90B}" sibTransId="{3F60AF51-FC08-4B49-92B9-AAF349A33BBE}"/>
    <dgm:cxn modelId="{8B1648D9-54B5-4CE2-A8E6-3E2AEC0DB3C9}" srcId="{BD55778F-E850-4268-9DF0-B05179B9A903}" destId="{CF7CFC25-6A90-4659-9E46-785FA0B29730}" srcOrd="4" destOrd="0" parTransId="{20EABE84-CAA9-47CD-9720-67B2CE6DB1F3}" sibTransId="{DBEFCEA9-A47A-4511-B004-E566C9B4BF0A}"/>
    <dgm:cxn modelId="{13A3DD88-0660-438E-8AA1-73C4D00268F3}" type="presParOf" srcId="{A2C64683-83E7-47E6-A5AF-EA363042ADD5}" destId="{506AAF65-49E6-412D-80E3-5196E29ADA5E}" srcOrd="0" destOrd="0" presId="urn:microsoft.com/office/officeart/2008/layout/LinedList"/>
    <dgm:cxn modelId="{89301E48-95A3-4357-98CC-80718D7857FC}" type="presParOf" srcId="{A2C64683-83E7-47E6-A5AF-EA363042ADD5}" destId="{8906FBF2-B73D-493B-863B-363295D1E212}" srcOrd="1" destOrd="0" presId="urn:microsoft.com/office/officeart/2008/layout/LinedList"/>
    <dgm:cxn modelId="{5CC90EE3-0274-4F92-991C-209238265752}" type="presParOf" srcId="{8906FBF2-B73D-493B-863B-363295D1E212}" destId="{8E83BB28-D02F-40D9-855A-878CFF5E8E81}" srcOrd="0" destOrd="0" presId="urn:microsoft.com/office/officeart/2008/layout/LinedList"/>
    <dgm:cxn modelId="{2071423E-0641-4C77-973C-BBB1824EAA9E}" type="presParOf" srcId="{8906FBF2-B73D-493B-863B-363295D1E212}" destId="{E8ECCC95-4F21-48E2-B0E5-F7FD206A487A}" srcOrd="1" destOrd="0" presId="urn:microsoft.com/office/officeart/2008/layout/LinedList"/>
    <dgm:cxn modelId="{8C0F72F4-9C2E-4766-A7E3-067779E74B2E}" type="presParOf" srcId="{A2C64683-83E7-47E6-A5AF-EA363042ADD5}" destId="{AA0B55EC-94B4-4D92-94C0-CD7E1B481489}" srcOrd="2" destOrd="0" presId="urn:microsoft.com/office/officeart/2008/layout/LinedList"/>
    <dgm:cxn modelId="{5CB3CE63-A4E4-4C9F-BF47-FC54F61650E3}" type="presParOf" srcId="{A2C64683-83E7-47E6-A5AF-EA363042ADD5}" destId="{9D037D67-B2D9-4A1F-87DF-464C18B37F98}" srcOrd="3" destOrd="0" presId="urn:microsoft.com/office/officeart/2008/layout/LinedList"/>
    <dgm:cxn modelId="{FA0EDCD5-B403-4500-B1E8-496E639FF942}" type="presParOf" srcId="{9D037D67-B2D9-4A1F-87DF-464C18B37F98}" destId="{738E6BC2-C718-425F-9276-E5A087AB0A1B}" srcOrd="0" destOrd="0" presId="urn:microsoft.com/office/officeart/2008/layout/LinedList"/>
    <dgm:cxn modelId="{DB8D5FF7-995E-4927-A6AE-C7BD670DCB45}" type="presParOf" srcId="{9D037D67-B2D9-4A1F-87DF-464C18B37F98}" destId="{31C788FA-8D39-47DE-A3A2-B4833AF67AD3}" srcOrd="1" destOrd="0" presId="urn:microsoft.com/office/officeart/2008/layout/LinedList"/>
    <dgm:cxn modelId="{9028E566-25A0-4E8B-B251-ECC404CCB327}" type="presParOf" srcId="{A2C64683-83E7-47E6-A5AF-EA363042ADD5}" destId="{EF44B125-1F18-4E46-8B45-E3596B0D6D5C}" srcOrd="4" destOrd="0" presId="urn:microsoft.com/office/officeart/2008/layout/LinedList"/>
    <dgm:cxn modelId="{B23BAF07-6BDD-4912-B038-9DAE61D1E915}" type="presParOf" srcId="{A2C64683-83E7-47E6-A5AF-EA363042ADD5}" destId="{C46FCF89-1E18-4A09-9AA3-567945ABF0DC}" srcOrd="5" destOrd="0" presId="urn:microsoft.com/office/officeart/2008/layout/LinedList"/>
    <dgm:cxn modelId="{A626A32E-1C15-4215-844F-AAE04D135B61}" type="presParOf" srcId="{C46FCF89-1E18-4A09-9AA3-567945ABF0DC}" destId="{201879D1-6933-4132-AFCD-CFC2AED3929C}" srcOrd="0" destOrd="0" presId="urn:microsoft.com/office/officeart/2008/layout/LinedList"/>
    <dgm:cxn modelId="{CA1535CC-B396-4B86-B4F5-08A5A9F3FC5D}" type="presParOf" srcId="{C46FCF89-1E18-4A09-9AA3-567945ABF0DC}" destId="{458BD042-2C1B-4943-8D5E-B4AC1457996B}" srcOrd="1" destOrd="0" presId="urn:microsoft.com/office/officeart/2008/layout/LinedList"/>
    <dgm:cxn modelId="{EFE79E79-A1EF-4E37-9473-C20FA9E925C4}" type="presParOf" srcId="{A2C64683-83E7-47E6-A5AF-EA363042ADD5}" destId="{372FB3C3-F211-4BC7-9FDE-D7D71A366194}" srcOrd="6" destOrd="0" presId="urn:microsoft.com/office/officeart/2008/layout/LinedList"/>
    <dgm:cxn modelId="{9DFEB83A-6A74-4858-A14B-FA3CFE065AF7}" type="presParOf" srcId="{A2C64683-83E7-47E6-A5AF-EA363042ADD5}" destId="{6AFE4436-40A3-477E-BB1D-21C050688F84}" srcOrd="7" destOrd="0" presId="urn:microsoft.com/office/officeart/2008/layout/LinedList"/>
    <dgm:cxn modelId="{FAF699A7-855C-41C0-AC2B-75E33F63B211}" type="presParOf" srcId="{6AFE4436-40A3-477E-BB1D-21C050688F84}" destId="{B490BCF1-4F07-4E7F-AC38-555D292A48F0}" srcOrd="0" destOrd="0" presId="urn:microsoft.com/office/officeart/2008/layout/LinedList"/>
    <dgm:cxn modelId="{A04704C2-9D01-48B5-ABE6-F6FFE28194AE}" type="presParOf" srcId="{6AFE4436-40A3-477E-BB1D-21C050688F84}" destId="{ECF1A185-2378-433B-AE68-9C2F6468A737}" srcOrd="1" destOrd="0" presId="urn:microsoft.com/office/officeart/2008/layout/LinedList"/>
    <dgm:cxn modelId="{CD4B7E39-EF9F-43F2-8DB3-60A781BED5C1}" type="presParOf" srcId="{A2C64683-83E7-47E6-A5AF-EA363042ADD5}" destId="{F936EA5B-CBB8-4E45-B175-412B963F89A5}" srcOrd="8" destOrd="0" presId="urn:microsoft.com/office/officeart/2008/layout/LinedList"/>
    <dgm:cxn modelId="{33DF2D4F-BCB3-43A6-993E-9DE9CC8EF655}" type="presParOf" srcId="{A2C64683-83E7-47E6-A5AF-EA363042ADD5}" destId="{0FB1BB1E-F633-4F5B-9C84-42F9F808A9D0}" srcOrd="9" destOrd="0" presId="urn:microsoft.com/office/officeart/2008/layout/LinedList"/>
    <dgm:cxn modelId="{88C8B7A1-F146-4995-AD4E-1CDCB3463689}" type="presParOf" srcId="{0FB1BB1E-F633-4F5B-9C84-42F9F808A9D0}" destId="{77BFF925-E4FC-47FF-8BAB-F19130E2D0AA}" srcOrd="0" destOrd="0" presId="urn:microsoft.com/office/officeart/2008/layout/LinedList"/>
    <dgm:cxn modelId="{3C05FC3A-0B9B-4885-A3A9-FE977D145DFA}" type="presParOf" srcId="{0FB1BB1E-F633-4F5B-9C84-42F9F808A9D0}" destId="{2407AA5C-9ABF-48AD-AC0C-0E85664A46E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FAE08-D51B-4CA1-8727-CF7A2B4BD447}">
      <dsp:nvSpPr>
        <dsp:cNvPr id="0" name=""/>
        <dsp:cNvSpPr/>
      </dsp:nvSpPr>
      <dsp:spPr>
        <a:xfrm>
          <a:off x="448637" y="744525"/>
          <a:ext cx="731689" cy="731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FB71FF-FA49-495E-8DFA-ADDCB3A7CD0D}">
      <dsp:nvSpPr>
        <dsp:cNvPr id="0" name=""/>
        <dsp:cNvSpPr/>
      </dsp:nvSpPr>
      <dsp:spPr>
        <a:xfrm>
          <a:off x="1494" y="1911736"/>
          <a:ext cx="1625976" cy="173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i-FI" sz="1800" kern="1200" dirty="0"/>
            <a:t>Yliopistojen valintakokeet muuttuvat vuonna 2025. </a:t>
          </a:r>
          <a:endParaRPr lang="en-US" sz="1800" kern="1200" dirty="0"/>
        </a:p>
      </dsp:txBody>
      <dsp:txXfrm>
        <a:off x="1494" y="1911736"/>
        <a:ext cx="1625976" cy="1735737"/>
      </dsp:txXfrm>
    </dsp:sp>
    <dsp:sp modelId="{1DCEBEA7-F419-4492-82C0-B6FDB3A12590}">
      <dsp:nvSpPr>
        <dsp:cNvPr id="0" name=""/>
        <dsp:cNvSpPr/>
      </dsp:nvSpPr>
      <dsp:spPr>
        <a:xfrm>
          <a:off x="2359160" y="744525"/>
          <a:ext cx="731689" cy="7316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91FD48-74F2-4E76-BA31-C49FBED90210}">
      <dsp:nvSpPr>
        <dsp:cNvPr id="0" name=""/>
        <dsp:cNvSpPr/>
      </dsp:nvSpPr>
      <dsp:spPr>
        <a:xfrm>
          <a:off x="1912016" y="1911736"/>
          <a:ext cx="1625976" cy="173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i-FI" sz="2000" kern="1200" dirty="0">
              <a:hlinkClick xmlns:r="http://schemas.openxmlformats.org/officeDocument/2006/relationships" r:id="rId5"/>
            </a:rPr>
            <a:t>https://yliopistovalinnat.fi/</a:t>
          </a:r>
          <a:endParaRPr lang="en-US" sz="2000" kern="1200" dirty="0"/>
        </a:p>
      </dsp:txBody>
      <dsp:txXfrm>
        <a:off x="1912016" y="1911736"/>
        <a:ext cx="1625976" cy="1735737"/>
      </dsp:txXfrm>
    </dsp:sp>
    <dsp:sp modelId="{CC600BBE-55A6-4B0A-9ED0-F5570C93AA73}">
      <dsp:nvSpPr>
        <dsp:cNvPr id="0" name=""/>
        <dsp:cNvSpPr/>
      </dsp:nvSpPr>
      <dsp:spPr>
        <a:xfrm>
          <a:off x="4269682" y="744525"/>
          <a:ext cx="731689" cy="73168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E779E6-4A52-4C9B-B646-05AE75D0A8A5}">
      <dsp:nvSpPr>
        <dsp:cNvPr id="0" name=""/>
        <dsp:cNvSpPr/>
      </dsp:nvSpPr>
      <dsp:spPr>
        <a:xfrm>
          <a:off x="3822538" y="1911736"/>
          <a:ext cx="1625976" cy="173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i-FI" sz="2000" kern="1200" dirty="0"/>
            <a:t>Yliopistot järjestävät yhdeksän kansallista valintakoetta. Valintakokeet A-I.</a:t>
          </a:r>
          <a:r>
            <a:rPr lang="fi-FI" sz="1600" kern="1200" dirty="0"/>
            <a:t> </a:t>
          </a:r>
          <a:endParaRPr lang="en-US" sz="1600" kern="1200" dirty="0"/>
        </a:p>
      </dsp:txBody>
      <dsp:txXfrm>
        <a:off x="3822538" y="1911736"/>
        <a:ext cx="1625976" cy="1735737"/>
      </dsp:txXfrm>
    </dsp:sp>
    <dsp:sp modelId="{819CD538-8AD4-4104-93F7-3ECDEDD3F0B3}">
      <dsp:nvSpPr>
        <dsp:cNvPr id="0" name=""/>
        <dsp:cNvSpPr/>
      </dsp:nvSpPr>
      <dsp:spPr>
        <a:xfrm>
          <a:off x="6180205" y="744525"/>
          <a:ext cx="731689" cy="731689"/>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1EE14-FB5E-46D2-95EC-5CC031D746FA}">
      <dsp:nvSpPr>
        <dsp:cNvPr id="0" name=""/>
        <dsp:cNvSpPr/>
      </dsp:nvSpPr>
      <dsp:spPr>
        <a:xfrm>
          <a:off x="5733061" y="1911736"/>
          <a:ext cx="1625976" cy="173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i-FI" sz="1400" kern="1200" dirty="0"/>
            <a:t>Lisäksi voi olla </a:t>
          </a:r>
          <a:r>
            <a:rPr lang="fi-FI" sz="2000" kern="1200" dirty="0"/>
            <a:t>soveltuvuuskoe</a:t>
          </a:r>
          <a:r>
            <a:rPr lang="fi-FI" sz="1400" kern="1200" dirty="0"/>
            <a:t> täydentävänä tai korvaavana kokeena. </a:t>
          </a:r>
          <a:endParaRPr lang="en-US" sz="1400" kern="1200" dirty="0"/>
        </a:p>
      </dsp:txBody>
      <dsp:txXfrm>
        <a:off x="5733061" y="1911736"/>
        <a:ext cx="1625976" cy="1735737"/>
      </dsp:txXfrm>
    </dsp:sp>
    <dsp:sp modelId="{B2917253-2CB4-4450-9163-EB61C32A0041}">
      <dsp:nvSpPr>
        <dsp:cNvPr id="0" name=""/>
        <dsp:cNvSpPr/>
      </dsp:nvSpPr>
      <dsp:spPr>
        <a:xfrm>
          <a:off x="8090727" y="744525"/>
          <a:ext cx="731689" cy="73168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4F4B1-B045-4101-B4D4-0ADC38843F02}">
      <dsp:nvSpPr>
        <dsp:cNvPr id="0" name=""/>
        <dsp:cNvSpPr/>
      </dsp:nvSpPr>
      <dsp:spPr>
        <a:xfrm>
          <a:off x="7643583" y="1911736"/>
          <a:ext cx="1625976" cy="173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i-FI" sz="2000" kern="1200" dirty="0"/>
            <a:t>Taidealojen valintakokeet poikkeavat muista </a:t>
          </a:r>
          <a:r>
            <a:rPr lang="fi-FI" sz="1400" kern="1200" dirty="0"/>
            <a:t>(Aalto-yliopisto, Lapin yliopisto, Taideyliopisto ja Tampereen yliopisto).</a:t>
          </a:r>
          <a:endParaRPr lang="en-US" sz="1400" kern="1200" dirty="0"/>
        </a:p>
      </dsp:txBody>
      <dsp:txXfrm>
        <a:off x="7643583" y="1911736"/>
        <a:ext cx="1625976" cy="1735737"/>
      </dsp:txXfrm>
    </dsp:sp>
    <dsp:sp modelId="{7FEFD65B-838D-4A4D-9F68-69573503CE0C}">
      <dsp:nvSpPr>
        <dsp:cNvPr id="0" name=""/>
        <dsp:cNvSpPr/>
      </dsp:nvSpPr>
      <dsp:spPr>
        <a:xfrm>
          <a:off x="10001249" y="744525"/>
          <a:ext cx="731689" cy="731689"/>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B3833-F072-4D97-AC5A-2F3D73C471AD}">
      <dsp:nvSpPr>
        <dsp:cNvPr id="0" name=""/>
        <dsp:cNvSpPr/>
      </dsp:nvSpPr>
      <dsp:spPr>
        <a:xfrm>
          <a:off x="9554106" y="1911736"/>
          <a:ext cx="1625976" cy="1735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fi-FI" sz="1800" kern="1200"/>
            <a:t>Arkkitehtuurin valintakokeisiin puolestaan sisältyy</a:t>
          </a:r>
          <a:r>
            <a:rPr lang="fi-FI" sz="1800" b="1" kern="1200"/>
            <a:t> piirustus- ja suunnittelukoe</a:t>
          </a:r>
          <a:r>
            <a:rPr lang="fi-FI" sz="1800" kern="1200"/>
            <a:t>.</a:t>
          </a:r>
          <a:endParaRPr lang="en-US" sz="1800" kern="1200"/>
        </a:p>
      </dsp:txBody>
      <dsp:txXfrm>
        <a:off x="9554106" y="1911736"/>
        <a:ext cx="1625976" cy="1735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AAF65-49E6-412D-80E3-5196E29ADA5E}">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3BB28-D02F-40D9-855A-878CFF5E8E81}">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fi-FI" sz="2700" kern="1200" dirty="0" err="1"/>
            <a:t>Classroom</a:t>
          </a:r>
          <a:r>
            <a:rPr lang="fi-FI" sz="2700" kern="1200" dirty="0"/>
            <a:t> -ryhmässä linkkejä korkeakoulujen esittelyihin</a:t>
          </a:r>
          <a:r>
            <a:rPr lang="fi-FI" sz="2700" kern="1200" dirty="0">
              <a:latin typeface="Calibri Light" panose="020F0302020204030204"/>
            </a:rPr>
            <a:t> sekä yhteishakuun liittyen.</a:t>
          </a:r>
          <a:endParaRPr lang="en-US" sz="2700" kern="1200" dirty="0"/>
        </a:p>
      </dsp:txBody>
      <dsp:txXfrm>
        <a:off x="0" y="675"/>
        <a:ext cx="6900512" cy="1106957"/>
      </dsp:txXfrm>
    </dsp:sp>
    <dsp:sp modelId="{AA0B55EC-94B4-4D92-94C0-CD7E1B481489}">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E6BC2-C718-425F-9276-E5A087AB0A1B}">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kern="1200" dirty="0"/>
            <a:t>Striimattuja tutustumisia kouluihin</a:t>
          </a:r>
          <a:endParaRPr lang="en-US" sz="2700" kern="1200" dirty="0"/>
        </a:p>
      </dsp:txBody>
      <dsp:txXfrm>
        <a:off x="0" y="1107633"/>
        <a:ext cx="6900512" cy="1106957"/>
      </dsp:txXfrm>
    </dsp:sp>
    <dsp:sp modelId="{EF44B125-1F18-4E46-8B45-E3596B0D6D5C}">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879D1-6933-4132-AFCD-CFC2AED3929C}">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fi-FI" sz="2700" kern="1200" dirty="0">
              <a:latin typeface="Calibri Light" panose="020F0302020204030204"/>
            </a:rPr>
            <a:t>Tutustumismatkoja</a:t>
          </a:r>
        </a:p>
      </dsp:txBody>
      <dsp:txXfrm>
        <a:off x="0" y="2214591"/>
        <a:ext cx="6900512" cy="1106957"/>
      </dsp:txXfrm>
    </dsp:sp>
    <dsp:sp modelId="{372FB3C3-F211-4BC7-9FDE-D7D71A366194}">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0BCF1-4F07-4E7F-AC38-555D292A48F0}">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kern="1200" dirty="0"/>
            <a:t>Ohjauskeskusteluja opiskelijoiden tarpeen  mukaan.</a:t>
          </a:r>
          <a:endParaRPr lang="en-US" sz="2700" kern="1200" dirty="0"/>
        </a:p>
      </dsp:txBody>
      <dsp:txXfrm>
        <a:off x="0" y="3321549"/>
        <a:ext cx="6900512" cy="1106957"/>
      </dsp:txXfrm>
    </dsp:sp>
    <dsp:sp modelId="{F936EA5B-CBB8-4E45-B175-412B963F89A5}">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FF925-E4FC-47FF-8BAB-F19130E2D0AA}">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kern="1200" dirty="0"/>
            <a:t>Keväällä mahdollisuus osallistua hakuiltapäiviin, joissa voi tehdä yhteishaun </a:t>
          </a:r>
          <a:r>
            <a:rPr lang="fi-FI" sz="2700" kern="1200" dirty="0">
              <a:latin typeface="Calibri Light" panose="020F0302020204030204"/>
            </a:rPr>
            <a:t>tuetusti</a:t>
          </a:r>
          <a:r>
            <a:rPr lang="fi-FI" sz="2700" kern="1200" dirty="0"/>
            <a:t>.</a:t>
          </a:r>
          <a:endParaRPr lang="en-US" sz="2700" kern="1200" dirty="0"/>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513DB-EE11-4D05-A810-F2EAC7F29EA8}" type="datetimeFigureOut">
              <a:rPr lang="fi-FI" smtClean="0"/>
              <a:t>7.1.2025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893F4-D01E-402E-BF78-F764CE73BBFD}" type="slidenum">
              <a:rPr lang="fi-FI" smtClean="0"/>
              <a:t>‹#›</a:t>
            </a:fld>
            <a:endParaRPr lang="fi-FI"/>
          </a:p>
        </p:txBody>
      </p:sp>
    </p:spTree>
    <p:extLst>
      <p:ext uri="{BB962C8B-B14F-4D97-AF65-F5344CB8AC3E}">
        <p14:creationId xmlns:p14="http://schemas.microsoft.com/office/powerpoint/2010/main" val="3679237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fi-FI"/>
              <a:t>6.11.2023</a:t>
            </a:r>
            <a:endParaRPr/>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E0C963C-C1DB-4AFD-9DDC-0691666BF49B}" type="datetime2">
              <a:rPr lang="en-US" smtClean="0"/>
              <a:pPr/>
              <a:t>Tuesday, January 7, 2025</a:t>
            </a:fld>
            <a:endParaRPr lang="en-US" cap="all"/>
          </a:p>
        </p:txBody>
      </p:sp>
      <p:sp>
        <p:nvSpPr>
          <p:cNvPr id="5" name="Alatunnisteen paikkamerkki 4"/>
          <p:cNvSpPr>
            <a:spLocks noGrp="1"/>
          </p:cNvSpPr>
          <p:nvPr>
            <p:ph type="ftr" sz="quarter" idx="11"/>
          </p:nvPr>
        </p:nvSpPr>
        <p:spPr/>
        <p:txBody>
          <a:bodyPr/>
          <a:lstStyle/>
          <a:p>
            <a:pPr algn="l"/>
            <a:endParaRPr lang="en-US"/>
          </a:p>
        </p:txBody>
      </p:sp>
      <p:sp>
        <p:nvSpPr>
          <p:cNvPr id="6" name="Dian numeron paikkamerkki 5"/>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153669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E0C963C-C1DB-4AFD-9DDC-0691666BF49B}" type="datetime2">
              <a:rPr lang="en-US" smtClean="0"/>
              <a:pPr/>
              <a:t>Tuesday, January 7, 2025</a:t>
            </a:fld>
            <a:endParaRPr lang="en-US" cap="all"/>
          </a:p>
        </p:txBody>
      </p:sp>
      <p:sp>
        <p:nvSpPr>
          <p:cNvPr id="5" name="Alatunnisteen paikkamerkki 4"/>
          <p:cNvSpPr>
            <a:spLocks noGrp="1"/>
          </p:cNvSpPr>
          <p:nvPr>
            <p:ph type="ftr" sz="quarter" idx="11"/>
          </p:nvPr>
        </p:nvSpPr>
        <p:spPr/>
        <p:txBody>
          <a:bodyPr/>
          <a:lstStyle/>
          <a:p>
            <a:pPr algn="l"/>
            <a:endParaRPr lang="en-US"/>
          </a:p>
        </p:txBody>
      </p:sp>
      <p:sp>
        <p:nvSpPr>
          <p:cNvPr id="6" name="Dian numeron paikkamerkki 5"/>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4931171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E0C963C-C1DB-4AFD-9DDC-0691666BF49B}" type="datetime2">
              <a:rPr lang="en-US" smtClean="0"/>
              <a:pPr/>
              <a:t>Tuesday, January 7, 2025</a:t>
            </a:fld>
            <a:endParaRPr lang="en-US" cap="all"/>
          </a:p>
        </p:txBody>
      </p:sp>
      <p:sp>
        <p:nvSpPr>
          <p:cNvPr id="5" name="Alatunnisteen paikkamerkki 4"/>
          <p:cNvSpPr>
            <a:spLocks noGrp="1"/>
          </p:cNvSpPr>
          <p:nvPr>
            <p:ph type="ftr" sz="quarter" idx="11"/>
          </p:nvPr>
        </p:nvSpPr>
        <p:spPr/>
        <p:txBody>
          <a:bodyPr/>
          <a:lstStyle/>
          <a:p>
            <a:pPr algn="l"/>
            <a:endParaRPr lang="en-US"/>
          </a:p>
        </p:txBody>
      </p:sp>
      <p:sp>
        <p:nvSpPr>
          <p:cNvPr id="6" name="Dian numeron paikkamerkki 5"/>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77670636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E0C963C-C1DB-4AFD-9DDC-0691666BF49B}" type="datetime2">
              <a:rPr lang="en-US" smtClean="0"/>
              <a:pPr/>
              <a:t>Tuesday, January 7, 2025</a:t>
            </a:fld>
            <a:endParaRPr lang="en-US" cap="all"/>
          </a:p>
        </p:txBody>
      </p:sp>
      <p:sp>
        <p:nvSpPr>
          <p:cNvPr id="5" name="Alatunnisteen paikkamerkki 4"/>
          <p:cNvSpPr>
            <a:spLocks noGrp="1"/>
          </p:cNvSpPr>
          <p:nvPr>
            <p:ph type="ftr" sz="quarter" idx="11"/>
          </p:nvPr>
        </p:nvSpPr>
        <p:spPr/>
        <p:txBody>
          <a:bodyPr/>
          <a:lstStyle/>
          <a:p>
            <a:pPr algn="l"/>
            <a:endParaRPr lang="en-US"/>
          </a:p>
        </p:txBody>
      </p:sp>
      <p:sp>
        <p:nvSpPr>
          <p:cNvPr id="6" name="Dian numeron paikkamerkki 5"/>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30690929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E0C963C-C1DB-4AFD-9DDC-0691666BF49B}" type="datetime2">
              <a:rPr lang="en-US" smtClean="0"/>
              <a:pPr/>
              <a:t>Tuesday, January 7, 2025</a:t>
            </a:fld>
            <a:endParaRPr lang="en-US" cap="all"/>
          </a:p>
        </p:txBody>
      </p:sp>
      <p:sp>
        <p:nvSpPr>
          <p:cNvPr id="5" name="Alatunnisteen paikkamerkki 4"/>
          <p:cNvSpPr>
            <a:spLocks noGrp="1"/>
          </p:cNvSpPr>
          <p:nvPr>
            <p:ph type="ftr" sz="quarter" idx="11"/>
          </p:nvPr>
        </p:nvSpPr>
        <p:spPr/>
        <p:txBody>
          <a:bodyPr/>
          <a:lstStyle/>
          <a:p>
            <a:pPr algn="l"/>
            <a:endParaRPr lang="en-US"/>
          </a:p>
        </p:txBody>
      </p:sp>
      <p:sp>
        <p:nvSpPr>
          <p:cNvPr id="6" name="Dian numeron paikkamerkki 5"/>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42724658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E0C963C-C1DB-4AFD-9DDC-0691666BF49B}" type="datetime2">
              <a:rPr lang="en-US" smtClean="0"/>
              <a:pPr/>
              <a:t>Tuesday, January 7, 2025</a:t>
            </a:fld>
            <a:endParaRPr lang="en-US" cap="all"/>
          </a:p>
        </p:txBody>
      </p:sp>
      <p:sp>
        <p:nvSpPr>
          <p:cNvPr id="6" name="Alatunnisteen paikkamerkki 5"/>
          <p:cNvSpPr>
            <a:spLocks noGrp="1"/>
          </p:cNvSpPr>
          <p:nvPr>
            <p:ph type="ftr" sz="quarter" idx="11"/>
          </p:nvPr>
        </p:nvSpPr>
        <p:spPr/>
        <p:txBody>
          <a:bodyPr/>
          <a:lstStyle/>
          <a:p>
            <a:pPr algn="l"/>
            <a:endParaRPr lang="en-US"/>
          </a:p>
        </p:txBody>
      </p:sp>
      <p:sp>
        <p:nvSpPr>
          <p:cNvPr id="7" name="Dian numeron paikkamerkki 6"/>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08463040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E0C963C-C1DB-4AFD-9DDC-0691666BF49B}" type="datetime2">
              <a:rPr lang="en-US" smtClean="0"/>
              <a:pPr/>
              <a:t>Tuesday, January 7, 2025</a:t>
            </a:fld>
            <a:endParaRPr lang="en-US" cap="all"/>
          </a:p>
        </p:txBody>
      </p:sp>
      <p:sp>
        <p:nvSpPr>
          <p:cNvPr id="8" name="Alatunnisteen paikkamerkki 7"/>
          <p:cNvSpPr>
            <a:spLocks noGrp="1"/>
          </p:cNvSpPr>
          <p:nvPr>
            <p:ph type="ftr" sz="quarter" idx="11"/>
          </p:nvPr>
        </p:nvSpPr>
        <p:spPr/>
        <p:txBody>
          <a:bodyPr/>
          <a:lstStyle/>
          <a:p>
            <a:pPr algn="l"/>
            <a:endParaRPr lang="en-US"/>
          </a:p>
        </p:txBody>
      </p:sp>
      <p:sp>
        <p:nvSpPr>
          <p:cNvPr id="9" name="Dian numeron paikkamerkki 8"/>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42599524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E0C963C-C1DB-4AFD-9DDC-0691666BF49B}" type="datetime2">
              <a:rPr lang="en-US" smtClean="0"/>
              <a:pPr/>
              <a:t>Tuesday, January 7, 2025</a:t>
            </a:fld>
            <a:endParaRPr lang="en-US" cap="all"/>
          </a:p>
        </p:txBody>
      </p:sp>
      <p:sp>
        <p:nvSpPr>
          <p:cNvPr id="4" name="Alatunnisteen paikkamerkki 3"/>
          <p:cNvSpPr>
            <a:spLocks noGrp="1"/>
          </p:cNvSpPr>
          <p:nvPr>
            <p:ph type="ftr" sz="quarter" idx="11"/>
          </p:nvPr>
        </p:nvSpPr>
        <p:spPr/>
        <p:txBody>
          <a:bodyPr/>
          <a:lstStyle/>
          <a:p>
            <a:pPr algn="l"/>
            <a:endParaRPr lang="en-US"/>
          </a:p>
        </p:txBody>
      </p:sp>
      <p:sp>
        <p:nvSpPr>
          <p:cNvPr id="5" name="Dian numeron paikkamerkki 4"/>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33097955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E0C963C-C1DB-4AFD-9DDC-0691666BF49B}" type="datetime2">
              <a:rPr lang="en-US" smtClean="0"/>
              <a:pPr/>
              <a:t>Tuesday, January 7, 2025</a:t>
            </a:fld>
            <a:endParaRPr lang="en-US" cap="all"/>
          </a:p>
        </p:txBody>
      </p:sp>
      <p:sp>
        <p:nvSpPr>
          <p:cNvPr id="3" name="Alatunnisteen paikkamerkki 2"/>
          <p:cNvSpPr>
            <a:spLocks noGrp="1"/>
          </p:cNvSpPr>
          <p:nvPr>
            <p:ph type="ftr" sz="quarter" idx="11"/>
          </p:nvPr>
        </p:nvSpPr>
        <p:spPr/>
        <p:txBody>
          <a:bodyPr/>
          <a:lstStyle/>
          <a:p>
            <a:pPr algn="l"/>
            <a:endParaRPr lang="en-US"/>
          </a:p>
        </p:txBody>
      </p:sp>
      <p:sp>
        <p:nvSpPr>
          <p:cNvPr id="4" name="Dian numeron paikkamerkki 3"/>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7551095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E0C963C-C1DB-4AFD-9DDC-0691666BF49B}" type="datetime2">
              <a:rPr lang="en-US" smtClean="0"/>
              <a:pPr/>
              <a:t>Tuesday, January 7, 2025</a:t>
            </a:fld>
            <a:endParaRPr lang="en-US" cap="all"/>
          </a:p>
        </p:txBody>
      </p:sp>
      <p:sp>
        <p:nvSpPr>
          <p:cNvPr id="6" name="Alatunnisteen paikkamerkki 5"/>
          <p:cNvSpPr>
            <a:spLocks noGrp="1"/>
          </p:cNvSpPr>
          <p:nvPr>
            <p:ph type="ftr" sz="quarter" idx="11"/>
          </p:nvPr>
        </p:nvSpPr>
        <p:spPr/>
        <p:txBody>
          <a:bodyPr/>
          <a:lstStyle/>
          <a:p>
            <a:pPr algn="l"/>
            <a:endParaRPr lang="en-US"/>
          </a:p>
        </p:txBody>
      </p:sp>
      <p:sp>
        <p:nvSpPr>
          <p:cNvPr id="7" name="Dian numeron paikkamerkki 6"/>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9157307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E0C963C-C1DB-4AFD-9DDC-0691666BF49B}" type="datetime2">
              <a:rPr lang="en-US" smtClean="0"/>
              <a:pPr/>
              <a:t>Tuesday, January 7, 2025</a:t>
            </a:fld>
            <a:endParaRPr lang="en-US" cap="all"/>
          </a:p>
        </p:txBody>
      </p:sp>
      <p:sp>
        <p:nvSpPr>
          <p:cNvPr id="6" name="Alatunnisteen paikkamerkki 5"/>
          <p:cNvSpPr>
            <a:spLocks noGrp="1"/>
          </p:cNvSpPr>
          <p:nvPr>
            <p:ph type="ftr" sz="quarter" idx="11"/>
          </p:nvPr>
        </p:nvSpPr>
        <p:spPr/>
        <p:txBody>
          <a:bodyPr/>
          <a:lstStyle/>
          <a:p>
            <a:pPr algn="l"/>
            <a:endParaRPr lang="en-US"/>
          </a:p>
        </p:txBody>
      </p:sp>
      <p:sp>
        <p:nvSpPr>
          <p:cNvPr id="7" name="Dian numeron paikkamerkki 6"/>
          <p:cNvSpPr>
            <a:spLocks noGrp="1"/>
          </p:cNvSpPr>
          <p:nvPr>
            <p:ph type="sldNum" sz="quarter" idx="12"/>
          </p:nvPr>
        </p:nvSpPr>
        <p:spPr/>
        <p:txBody>
          <a:body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6187297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C963C-C1DB-4AFD-9DDC-0691666BF49B}" type="datetime2">
              <a:rPr lang="en-US" smtClean="0"/>
              <a:pPr/>
              <a:t>Tuesday, January 7, 2025</a:t>
            </a:fld>
            <a:endParaRPr lang="en-US" cap="all"/>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5057465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opintopolku.f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pintopolku.fi/wp/yliopisto/avoin-yliopisto/"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lmo.ylioppilastutkinto.fi/fi"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vipunen.fi/fi-fi/kkyhteiset/Sivut/Haku-ja-valinta.aspx" TargetMode="External"/><Relationship Id="rId2" Type="http://schemas.openxmlformats.org/officeDocument/2006/relationships/hyperlink" Target="https://vipunen.fi/fi-fi/_layouts/15/xlviewer.aspx?id=/fi-fi/Raportit/Haku-%20ja%20valintatiedot%20-%20korkeakoulu%20-%20pisterajat.xlsb"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vipunen.fi/fi-fi/_layouts/15/xlviewer.aspx?id=/fi-fi/Raportit/Haku-%20ja%20valintatiedot%20-%20korkeakoulu%20-%20pisterajat.xlsb" TargetMode="External"/><Relationship Id="rId2" Type="http://schemas.openxmlformats.org/officeDocument/2006/relationships/hyperlink" Target="https://www.ammattikorkeakouluun.fi/todistusvalinnan-pistelaskur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e-palvelut.fi/te/fi/tyonhakijalle/jos_jaat_tyottomaksi/tyottomyysturva/alle_25vuotiaat/index.html" TargetMode="External"/><Relationship Id="rId2" Type="http://schemas.openxmlformats.org/officeDocument/2006/relationships/hyperlink" Target="https://www.kela.fi/tyottomyysturvan-ehtoja-alle-25-vuotiaille-hakijoil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kela.fi"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evijarvi.fi/vapaa-aika-ja-nuoriso/nuoriso/etsiva-nuorisoty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yliopistovalinnat.fi/todistusvalinnan-pisteytykset-vuodesta-202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https://opintopolku.fi/konfo/fi/sivu/korkeakoulujen-hakijatapahtuma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studyinholland.nl/" TargetMode="External"/><Relationship Id="rId3" Type="http://schemas.openxmlformats.org/officeDocument/2006/relationships/hyperlink" Target="http://www.toissa.fi" TargetMode="External"/><Relationship Id="rId7" Type="http://schemas.openxmlformats.org/officeDocument/2006/relationships/hyperlink" Target="http://www.ucas.com" TargetMode="External"/><Relationship Id="rId2" Type="http://schemas.openxmlformats.org/officeDocument/2006/relationships/hyperlink" Target="http://www.opintopolku.fi" TargetMode="External"/><Relationship Id="rId1" Type="http://schemas.openxmlformats.org/officeDocument/2006/relationships/slideLayout" Target="../slideLayouts/slideLayout2.xml"/><Relationship Id="rId6" Type="http://schemas.openxmlformats.org/officeDocument/2006/relationships/hyperlink" Target="http://www.maailmalle.net" TargetMode="External"/><Relationship Id="rId11" Type="http://schemas.openxmlformats.org/officeDocument/2006/relationships/image" Target="../media/image17.jpeg"/><Relationship Id="rId5" Type="http://schemas.openxmlformats.org/officeDocument/2006/relationships/hyperlink" Target="http://www.ammattikorkeakouluun.fi" TargetMode="External"/><Relationship Id="rId10" Type="http://schemas.openxmlformats.org/officeDocument/2006/relationships/hyperlink" Target="http://www.bachelorsportal.com" TargetMode="External"/><Relationship Id="rId4" Type="http://schemas.openxmlformats.org/officeDocument/2006/relationships/hyperlink" Target="http://www.studentum.fi" TargetMode="External"/><Relationship Id="rId9" Type="http://schemas.openxmlformats.org/officeDocument/2006/relationships/hyperlink" Target="http://www.antagning.s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4">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99269D9A-8629-483B-8AF6-72D774995D9B}"/>
              </a:ext>
            </a:extLst>
          </p:cNvPr>
          <p:cNvPicPr>
            <a:picLocks noChangeAspect="1"/>
          </p:cNvPicPr>
          <p:nvPr/>
        </p:nvPicPr>
        <p:blipFill rotWithShape="1">
          <a:blip r:embed="rId2"/>
          <a:srcRect t="7405" r="-1" b="-1"/>
          <a:stretch/>
        </p:blipFill>
        <p:spPr>
          <a:xfrm>
            <a:off x="24466" y="-59937"/>
            <a:ext cx="12191695" cy="6858000"/>
          </a:xfrm>
          <a:prstGeom prst="rect">
            <a:avLst/>
          </a:prstGeom>
        </p:spPr>
      </p:pic>
      <p:sp>
        <p:nvSpPr>
          <p:cNvPr id="33" name="Freeform: Shape 36">
            <a:extLst>
              <a:ext uri="{FF2B5EF4-FFF2-40B4-BE49-F238E27FC236}">
                <a16:creationId xmlns:a16="http://schemas.microsoft.com/office/drawing/2014/main" id="{8CC700D5-9809-43F4-89D5-7DBBCB0D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81377" y="1386250"/>
            <a:ext cx="4598786"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8">
            <a:extLst>
              <a:ext uri="{FF2B5EF4-FFF2-40B4-BE49-F238E27FC236}">
                <a16:creationId xmlns:a16="http://schemas.microsoft.com/office/drawing/2014/main" id="{C7163242-6303-46DC-BAC1-2A204F06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9573" y="1494845"/>
            <a:ext cx="4354593"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Meiryo"/>
            </a:endParaRPr>
          </a:p>
        </p:txBody>
      </p:sp>
      <p:sp>
        <p:nvSpPr>
          <p:cNvPr id="36" name="Freeform: Shape 40">
            <a:extLst>
              <a:ext uri="{FF2B5EF4-FFF2-40B4-BE49-F238E27FC236}">
                <a16:creationId xmlns:a16="http://schemas.microsoft.com/office/drawing/2014/main" id="{805C4C40-D70E-4C4F-B228-98A0A6132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00000" flipH="1">
            <a:off x="987224" y="1122042"/>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a:xfrm>
            <a:off x="1285478" y="2351632"/>
            <a:ext cx="4137894" cy="2042712"/>
          </a:xfrm>
        </p:spPr>
        <p:txBody>
          <a:bodyPr anchor="b">
            <a:normAutofit fontScale="90000"/>
          </a:bodyPr>
          <a:lstStyle/>
          <a:p>
            <a:r>
              <a:rPr lang="fi-FI" sz="4000" dirty="0">
                <a:solidFill>
                  <a:schemeClr val="tx1">
                    <a:lumMod val="75000"/>
                    <a:lumOff val="25000"/>
                  </a:schemeClr>
                </a:solidFill>
                <a:latin typeface="Bodoni MT Black"/>
                <a:cs typeface="Arial"/>
              </a:rPr>
              <a:t>VANHEMPAIN-ILTA lukiolaisten</a:t>
            </a:r>
            <a:r>
              <a:rPr lang="tr-TR" sz="4000" dirty="0">
                <a:solidFill>
                  <a:schemeClr val="tx1">
                    <a:lumMod val="75000"/>
                    <a:lumOff val="25000"/>
                  </a:schemeClr>
                </a:solidFill>
                <a:latin typeface="Bodoni MT Black"/>
                <a:cs typeface="Arial"/>
              </a:rPr>
              <a:t> HUOLTAJILLE</a:t>
            </a:r>
            <a:br>
              <a:rPr lang="tr-TR" sz="4000" dirty="0">
                <a:latin typeface="Bodoni MT Black"/>
                <a:cs typeface="Arial"/>
              </a:rPr>
            </a:br>
            <a:endParaRPr lang="tr-TR" sz="4000" dirty="0">
              <a:solidFill>
                <a:schemeClr val="tx1">
                  <a:lumMod val="75000"/>
                  <a:lumOff val="25000"/>
                </a:schemeClr>
              </a:solidFill>
              <a:latin typeface="Bodoni MT Black"/>
            </a:endParaRPr>
          </a:p>
        </p:txBody>
      </p:sp>
      <p:sp>
        <p:nvSpPr>
          <p:cNvPr id="3" name="Subtitle 2">
            <a:extLst>
              <a:ext uri="{FF2B5EF4-FFF2-40B4-BE49-F238E27FC236}">
                <a16:creationId xmlns:a16="http://schemas.microsoft.com/office/drawing/2014/main" id="{C4542EAC-8BF3-4BFD-9891-145BC49409C2}"/>
              </a:ext>
            </a:extLst>
          </p:cNvPr>
          <p:cNvSpPr>
            <a:spLocks noGrp="1"/>
          </p:cNvSpPr>
          <p:nvPr>
            <p:ph type="subTitle" idx="1"/>
          </p:nvPr>
        </p:nvSpPr>
        <p:spPr>
          <a:xfrm>
            <a:off x="1949652" y="3801710"/>
            <a:ext cx="2929408" cy="935486"/>
          </a:xfrm>
        </p:spPr>
        <p:txBody>
          <a:bodyPr vert="horz" lIns="0" tIns="0" rIns="0" bIns="0" rtlCol="0" anchor="t">
            <a:normAutofit/>
          </a:bodyPr>
          <a:lstStyle/>
          <a:p>
            <a:r>
              <a:rPr lang="tr-TR" sz="1800" dirty="0">
                <a:solidFill>
                  <a:schemeClr val="tx1">
                    <a:lumMod val="75000"/>
                    <a:lumOff val="25000"/>
                  </a:schemeClr>
                </a:solidFill>
              </a:rPr>
              <a:t> </a:t>
            </a:r>
          </a:p>
          <a:p>
            <a:r>
              <a:rPr lang="tr-TR" sz="1800" dirty="0" err="1">
                <a:solidFill>
                  <a:schemeClr val="tx1">
                    <a:lumMod val="75000"/>
                    <a:lumOff val="25000"/>
                  </a:schemeClr>
                </a:solidFill>
              </a:rPr>
              <a:t>Opinto-ohjaaja</a:t>
            </a:r>
            <a:r>
              <a:rPr lang="tr-TR" sz="1800" dirty="0">
                <a:solidFill>
                  <a:schemeClr val="tx1">
                    <a:lumMod val="75000"/>
                    <a:lumOff val="25000"/>
                  </a:schemeClr>
                </a:solidFill>
              </a:rPr>
              <a:t> </a:t>
            </a:r>
            <a:r>
              <a:rPr lang="tr-TR" sz="1800" dirty="0" err="1">
                <a:solidFill>
                  <a:schemeClr val="tx1">
                    <a:lumMod val="75000"/>
                    <a:lumOff val="25000"/>
                  </a:schemeClr>
                </a:solidFill>
              </a:rPr>
              <a:t>Tuija</a:t>
            </a:r>
            <a:r>
              <a:rPr lang="tr-TR" sz="1800" dirty="0">
                <a:solidFill>
                  <a:schemeClr val="tx1">
                    <a:lumMod val="75000"/>
                    <a:lumOff val="25000"/>
                  </a:schemeClr>
                </a:solidFill>
              </a:rPr>
              <a:t> </a:t>
            </a:r>
            <a:r>
              <a:rPr lang="tr-TR" sz="1800" dirty="0" err="1">
                <a:solidFill>
                  <a:schemeClr val="tx1">
                    <a:lumMod val="75000"/>
                    <a:lumOff val="25000"/>
                  </a:schemeClr>
                </a:solidFill>
              </a:rPr>
              <a:t>Saarteinen</a:t>
            </a:r>
            <a:endParaRPr lang="tr-TR" sz="1800" dirty="0" err="1">
              <a:solidFill>
                <a:schemeClr val="tx1">
                  <a:lumMod val="75000"/>
                  <a:lumOff val="25000"/>
                </a:schemeClr>
              </a:solidFill>
              <a:cs typeface="Calibri"/>
            </a:endParaRPr>
          </a:p>
          <a:p>
            <a:endParaRPr lang="tr-TR" sz="1800" dirty="0">
              <a:solidFill>
                <a:schemeClr val="tx1">
                  <a:lumMod val="75000"/>
                  <a:lumOff val="25000"/>
                </a:schemeClr>
              </a:solidFill>
              <a:cs typeface="Calibri"/>
            </a:endParaRPr>
          </a:p>
        </p:txBody>
      </p:sp>
      <p:grpSp>
        <p:nvGrpSpPr>
          <p:cNvPr id="43" name="Group 42">
            <a:extLst>
              <a:ext uri="{FF2B5EF4-FFF2-40B4-BE49-F238E27FC236}">
                <a16:creationId xmlns:a16="http://schemas.microsoft.com/office/drawing/2014/main" id="{06536C0D-2219-44F1-94EC-B9A56501DB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6303" y="1122043"/>
            <a:ext cx="4908132" cy="4613915"/>
            <a:chOff x="6516303" y="1122043"/>
            <a:chExt cx="4908132" cy="4613915"/>
          </a:xfrm>
        </p:grpSpPr>
        <p:sp>
          <p:nvSpPr>
            <p:cNvPr id="44" name="Freeform: Shape 43">
              <a:extLst>
                <a:ext uri="{FF2B5EF4-FFF2-40B4-BE49-F238E27FC236}">
                  <a16:creationId xmlns:a16="http://schemas.microsoft.com/office/drawing/2014/main" id="{9DF0CCBF-D7FD-451C-92EB-84C362B69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2B1B8EEB-4E8B-43EC-AB8F-F7E2CD968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Kuva 5">
            <a:extLst>
              <a:ext uri="{FF2B5EF4-FFF2-40B4-BE49-F238E27FC236}">
                <a16:creationId xmlns:a16="http://schemas.microsoft.com/office/drawing/2014/main" id="{4635B76E-BA7C-44EB-85CF-65B69CE104E8}"/>
              </a:ext>
            </a:extLst>
          </p:cNvPr>
          <p:cNvPicPr>
            <a:picLocks noChangeAspect="1"/>
          </p:cNvPicPr>
          <p:nvPr/>
        </p:nvPicPr>
        <p:blipFill rotWithShape="1">
          <a:blip r:embed="rId3"/>
          <a:srcRect l="6179" r="-1" b="-1"/>
          <a:stretch/>
        </p:blipFill>
        <p:spPr>
          <a:xfrm>
            <a:off x="6882275" y="1386254"/>
            <a:ext cx="4228348" cy="3969721"/>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Tree>
    <p:extLst>
      <p:ext uri="{BB962C8B-B14F-4D97-AF65-F5344CB8AC3E}">
        <p14:creationId xmlns:p14="http://schemas.microsoft.com/office/powerpoint/2010/main" val="5537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1B1F1C2-7593-4423-9C25-BABA13C7A81D}"/>
              </a:ext>
            </a:extLst>
          </p:cNvPr>
          <p:cNvSpPr>
            <a:spLocks noGrp="1"/>
          </p:cNvSpPr>
          <p:nvPr>
            <p:ph type="title"/>
          </p:nvPr>
        </p:nvSpPr>
        <p:spPr>
          <a:xfrm>
            <a:off x="1075767" y="1188637"/>
            <a:ext cx="2988234" cy="4480726"/>
          </a:xfrm>
        </p:spPr>
        <p:txBody>
          <a:bodyPr>
            <a:normAutofit/>
          </a:bodyPr>
          <a:lstStyle/>
          <a:p>
            <a:pPr algn="r"/>
            <a:r>
              <a:rPr lang="fi-FI" sz="5100" dirty="0"/>
              <a:t>HAKU KEVÄÄLLÄ 2025</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9762BA96-F0BD-4BBE-A58F-D04C7EF44F8F}"/>
              </a:ext>
            </a:extLst>
          </p:cNvPr>
          <p:cNvSpPr>
            <a:spLocks noGrp="1"/>
          </p:cNvSpPr>
          <p:nvPr>
            <p:ph idx="1"/>
          </p:nvPr>
        </p:nvSpPr>
        <p:spPr>
          <a:xfrm>
            <a:off x="5255260" y="698980"/>
            <a:ext cx="5965889" cy="5533108"/>
          </a:xfrm>
        </p:spPr>
        <p:txBody>
          <a:bodyPr vert="horz" lIns="0" tIns="0" rIns="0" bIns="0" rtlCol="0" anchor="ctr">
            <a:normAutofit/>
          </a:bodyPr>
          <a:lstStyle/>
          <a:p>
            <a:r>
              <a:rPr lang="fi-FI" sz="2400">
                <a:hlinkClick r:id="rId2"/>
              </a:rPr>
              <a:t>www.opintopolku.fi</a:t>
            </a:r>
            <a:endParaRPr lang="fi-FI" sz="2400"/>
          </a:p>
          <a:p>
            <a:r>
              <a:rPr lang="fi-FI" sz="2400"/>
              <a:t>Hakeminen ei vaadi kirjautumista Oma opintopolku -palveluun, hakulomaketta ei voi täyttää kirjautuneena</a:t>
            </a:r>
          </a:p>
          <a:p>
            <a:r>
              <a:rPr lang="fi-FI" sz="2400"/>
              <a:t>Sähköpostiosoite (!) kannattaa olla sellainen, joka toimii kesäkuussa, koska valintojen tuloksista tulee viesti sähköpostiisi.</a:t>
            </a:r>
          </a:p>
          <a:p>
            <a:r>
              <a:rPr lang="fi-FI" sz="2400"/>
              <a:t>Jollei halua kirjautua Oma Opintopolkuun, hakulomaketta voi muokata sähköpostiin tulleen linkin kautta hakuaikana.</a:t>
            </a:r>
          </a:p>
        </p:txBody>
      </p:sp>
    </p:spTree>
    <p:extLst>
      <p:ext uri="{BB962C8B-B14F-4D97-AF65-F5344CB8AC3E}">
        <p14:creationId xmlns:p14="http://schemas.microsoft.com/office/powerpoint/2010/main" val="227699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0184EEE-D1CC-4519-931C-C22D695B466B}"/>
              </a:ext>
            </a:extLst>
          </p:cNvPr>
          <p:cNvSpPr>
            <a:spLocks noGrp="1"/>
          </p:cNvSpPr>
          <p:nvPr>
            <p:ph type="title"/>
          </p:nvPr>
        </p:nvSpPr>
        <p:spPr>
          <a:xfrm>
            <a:off x="1371599" y="294538"/>
            <a:ext cx="9895951" cy="1033669"/>
          </a:xfrm>
        </p:spPr>
        <p:txBody>
          <a:bodyPr>
            <a:normAutofit/>
          </a:bodyPr>
          <a:lstStyle/>
          <a:p>
            <a:r>
              <a:rPr lang="fi-FI" sz="4000">
                <a:solidFill>
                  <a:srgbClr val="FFFFFF"/>
                </a:solidFill>
              </a:rPr>
              <a:t>Haku ammatilliseen koulutukseen</a:t>
            </a:r>
          </a:p>
        </p:txBody>
      </p:sp>
      <p:sp>
        <p:nvSpPr>
          <p:cNvPr id="3" name="Sisällön paikkamerkki 2">
            <a:extLst>
              <a:ext uri="{FF2B5EF4-FFF2-40B4-BE49-F238E27FC236}">
                <a16:creationId xmlns:a16="http://schemas.microsoft.com/office/drawing/2014/main" id="{041123B3-9B6C-4E0E-B313-72BE89CFCBC7}"/>
              </a:ext>
            </a:extLst>
          </p:cNvPr>
          <p:cNvSpPr>
            <a:spLocks noGrp="1"/>
          </p:cNvSpPr>
          <p:nvPr>
            <p:ph idx="1"/>
          </p:nvPr>
        </p:nvSpPr>
        <p:spPr>
          <a:xfrm>
            <a:off x="359079" y="1597951"/>
            <a:ext cx="11498551" cy="5123850"/>
          </a:xfrm>
        </p:spPr>
        <p:txBody>
          <a:bodyPr vert="horz" lIns="0" tIns="0" rIns="0" bIns="0" rtlCol="0" anchor="ctr">
            <a:noAutofit/>
          </a:bodyPr>
          <a:lstStyle/>
          <a:p>
            <a:r>
              <a:rPr lang="fi-FI" sz="2000" dirty="0"/>
              <a:t>Koulutuksen järjestäjä päättää, mitä ammatillisen koulutuksen paikkoja jatkuvassa haussa. Hakijan tulee siis tarkistaa asia ennen. Ylioppilaat hakeutuvat ammatilliseen koulutukseen vain jatkuvan haun kautta. </a:t>
            </a:r>
            <a:endParaRPr lang="fi-FI" sz="2000" dirty="0">
              <a:cs typeface="Calibri"/>
            </a:endParaRPr>
          </a:p>
          <a:p>
            <a:r>
              <a:rPr lang="fi-FI" sz="2000" dirty="0"/>
              <a:t>Vahvistus hakemuksen perille menosta tulee yleensä antamaasi sähköpostiosoitteeseen. </a:t>
            </a:r>
          </a:p>
          <a:p>
            <a:pPr marL="0" indent="0">
              <a:buNone/>
            </a:pPr>
            <a:r>
              <a:rPr lang="fi-FI" sz="2000" dirty="0">
                <a:cs typeface="Calibri"/>
              </a:rPr>
              <a:t>     </a:t>
            </a:r>
            <a:r>
              <a:rPr lang="fi-FI" sz="2000" dirty="0"/>
              <a:t>Musiikkialan, tanssialan, liikunnanohjauksen tai sirkusalan koulutuksiin hakevan tulee täyttää hakulomakkeen  lisäksi  mahdollisesti myös oppilaitoksen oma lisätietolomake. Sen voi tulostaa yleensä oppilaitoksen nettisivulta.</a:t>
            </a:r>
            <a:endParaRPr lang="fi-FI" sz="2000" dirty="0">
              <a:cs typeface="Calibri"/>
            </a:endParaRPr>
          </a:p>
          <a:p>
            <a:r>
              <a:rPr lang="fi-FI" sz="2000" dirty="0"/>
              <a:t>Hakija voi ottaa vastaan vain yhden opiskelupaikan kerrallaan. Voit kutenkin saada erikseen paikan myös korkeakoulusta.</a:t>
            </a:r>
            <a:endParaRPr lang="fi-FI" sz="2000" dirty="0">
              <a:cs typeface="Calibri"/>
            </a:endParaRPr>
          </a:p>
          <a:p>
            <a:r>
              <a:rPr lang="fi-FI" sz="2000" dirty="0"/>
              <a:t>Hakijalle tarjotaan hakutoivelistalta ylintä kohdetta, johon hänen pisteensä riittävät.</a:t>
            </a:r>
            <a:endParaRPr lang="fi-FI" sz="2000" dirty="0">
              <a:cs typeface="Calibri"/>
            </a:endParaRPr>
          </a:p>
          <a:p>
            <a:r>
              <a:rPr lang="fi-FI" sz="2000" dirty="0"/>
              <a:t>Jatkuvassa haussa aikataulu riippuu koulutuksen järjestäjästä ja hakemisajankohdasta. Tieto opiskelupaikasta tulee yleensä sähköpostiin.</a:t>
            </a:r>
            <a:endParaRPr lang="fi-FI" sz="2000" dirty="0">
              <a:cs typeface="Calibri"/>
            </a:endParaRPr>
          </a:p>
          <a:p>
            <a:r>
              <a:rPr lang="fi-FI" sz="2000" dirty="0"/>
              <a:t>Opiskelupaikka täytyy vastaanottaa viestissä ilmoitettuun päivämäärään mennessä. </a:t>
            </a:r>
            <a:endParaRPr lang="fi-FI" sz="2000" dirty="0">
              <a:cs typeface="Calibri"/>
            </a:endParaRPr>
          </a:p>
        </p:txBody>
      </p:sp>
    </p:spTree>
    <p:extLst>
      <p:ext uri="{BB962C8B-B14F-4D97-AF65-F5344CB8AC3E}">
        <p14:creationId xmlns:p14="http://schemas.microsoft.com/office/powerpoint/2010/main" val="236803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tsikko 1">
            <a:extLst>
              <a:ext uri="{FF2B5EF4-FFF2-40B4-BE49-F238E27FC236}">
                <a16:creationId xmlns:a16="http://schemas.microsoft.com/office/drawing/2014/main" id="{150A11B6-5833-480C-B51D-6896D5D97BA4}"/>
              </a:ext>
            </a:extLst>
          </p:cNvPr>
          <p:cNvSpPr>
            <a:spLocks noGrp="1"/>
          </p:cNvSpPr>
          <p:nvPr>
            <p:ph type="title"/>
          </p:nvPr>
        </p:nvSpPr>
        <p:spPr>
          <a:xfrm>
            <a:off x="958506" y="800392"/>
            <a:ext cx="10264697" cy="1212102"/>
          </a:xfrm>
        </p:spPr>
        <p:txBody>
          <a:bodyPr>
            <a:normAutofit/>
          </a:bodyPr>
          <a:lstStyle/>
          <a:p>
            <a:r>
              <a:rPr lang="fi-FI" sz="4000" dirty="0">
                <a:solidFill>
                  <a:srgbClr val="FFFFFF"/>
                </a:solidFill>
              </a:rPr>
              <a:t>Valintaperusteet ammatillisen koulutuksen jatkuvan haun koulutuksiin linjoille</a:t>
            </a:r>
          </a:p>
        </p:txBody>
      </p:sp>
      <p:sp>
        <p:nvSpPr>
          <p:cNvPr id="3" name="Sisällön paikkamerkki 2">
            <a:extLst>
              <a:ext uri="{FF2B5EF4-FFF2-40B4-BE49-F238E27FC236}">
                <a16:creationId xmlns:a16="http://schemas.microsoft.com/office/drawing/2014/main" id="{01A1DC09-1FAC-4D6E-B98A-0E3D277880C5}"/>
              </a:ext>
            </a:extLst>
          </p:cNvPr>
          <p:cNvSpPr>
            <a:spLocks noGrp="1"/>
          </p:cNvSpPr>
          <p:nvPr>
            <p:ph idx="1"/>
          </p:nvPr>
        </p:nvSpPr>
        <p:spPr>
          <a:xfrm>
            <a:off x="1367624" y="2490436"/>
            <a:ext cx="9708995" cy="3567173"/>
          </a:xfrm>
        </p:spPr>
        <p:txBody>
          <a:bodyPr vert="horz" lIns="0" tIns="0" rIns="0" bIns="0" rtlCol="0" anchor="ctr">
            <a:normAutofit fontScale="85000" lnSpcReduction="20000"/>
          </a:bodyPr>
          <a:lstStyle/>
          <a:p>
            <a:r>
              <a:rPr lang="fi-FI" sz="2400" b="1" dirty="0"/>
              <a:t>Miten jatkuvassa haussa haetaan?</a:t>
            </a:r>
          </a:p>
          <a:p>
            <a:r>
              <a:rPr lang="fi-FI" sz="2400" dirty="0"/>
              <a:t>Jokainen oppilaitos päättää, millä tavalla jatkuva haku toteutetaan. Täytät yleensä sähköisen hakulomakkeen, joka löytyy Opintopolusta tai oppilaitosten omilta verkkosivuilta. Tietoa hakuajoista sekä hakuohjeet ja -lomakkeet löydät oppilaitosten omilta verkkosivuilta tai Opintopolusta.</a:t>
            </a:r>
          </a:p>
          <a:p>
            <a:r>
              <a:rPr lang="fi-FI" sz="2400" b="1" dirty="0"/>
              <a:t>Millä perusteilla opiskelijat valitaan?</a:t>
            </a:r>
          </a:p>
          <a:p>
            <a:r>
              <a:rPr lang="fi-FI" sz="2400" dirty="0"/>
              <a:t>Jatkuvassa haussa jokainen oppilaitos päättää itse, millä perusteilla opiskelijat valitaan. Yhtenäisiä valtakunnallisia valintaperusteita ei ole. Oppilaitokset voivat järjestää pääsy- tai soveltuvuuskokeita. Tarkemmista valintakriteereistä, mahdollisista pääsykokeista tai soveltuvuuskokeista löydät tietoa Opintopolusta tai oppilaitosten omilta verkkosivuilta.</a:t>
            </a:r>
          </a:p>
          <a:p>
            <a:r>
              <a:rPr lang="fi-FI" sz="2400" dirty="0"/>
              <a:t>Jos et tule valituksi koulutukseen eikä hakemassasi oppilaitoksessa ole tarjolla sinulle sopivaa koulutusta, oppilaitos auttaa sinua sopivan koulutuksen löytämisessä. Tarvittaessa oppilaitos auttaa myös hakeutumaan muiden palveluiden piiriin (esimerkiksi työvoimapalvelut, muut ohjauspalvelut, </a:t>
            </a:r>
            <a:r>
              <a:rPr lang="fi-FI" sz="2400" dirty="0" err="1"/>
              <a:t>sosiaali</a:t>
            </a:r>
            <a:r>
              <a:rPr lang="fi-FI" sz="2400" dirty="0"/>
              <a:t>- ja terveyspalvelut)</a:t>
            </a:r>
          </a:p>
        </p:txBody>
      </p:sp>
    </p:spTree>
    <p:extLst>
      <p:ext uri="{BB962C8B-B14F-4D97-AF65-F5344CB8AC3E}">
        <p14:creationId xmlns:p14="http://schemas.microsoft.com/office/powerpoint/2010/main" val="160979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Otsikko 1">
            <a:extLst>
              <a:ext uri="{FF2B5EF4-FFF2-40B4-BE49-F238E27FC236}">
                <a16:creationId xmlns:a16="http://schemas.microsoft.com/office/drawing/2014/main" id="{01B2DE78-139D-42EF-A24E-343A77A8B9BF}"/>
              </a:ext>
            </a:extLst>
          </p:cNvPr>
          <p:cNvSpPr>
            <a:spLocks noGrp="1"/>
          </p:cNvSpPr>
          <p:nvPr>
            <p:ph type="title"/>
          </p:nvPr>
        </p:nvSpPr>
        <p:spPr>
          <a:xfrm>
            <a:off x="1998875" y="1302871"/>
            <a:ext cx="8188026" cy="1303527"/>
          </a:xfrm>
        </p:spPr>
        <p:txBody>
          <a:bodyPr anchor="b">
            <a:normAutofit fontScale="90000"/>
          </a:bodyPr>
          <a:lstStyle/>
          <a:p>
            <a:pPr algn="ctr"/>
            <a:r>
              <a:rPr lang="fi-FI" sz="4800"/>
              <a:t>KORKEAKOULUHAKU: AMK JA YLIOPISTO</a:t>
            </a:r>
          </a:p>
        </p:txBody>
      </p:sp>
      <p:sp>
        <p:nvSpPr>
          <p:cNvPr id="3" name="Sisällön paikkamerkki 2">
            <a:extLst>
              <a:ext uri="{FF2B5EF4-FFF2-40B4-BE49-F238E27FC236}">
                <a16:creationId xmlns:a16="http://schemas.microsoft.com/office/drawing/2014/main" id="{ADF7CD3A-497F-49ED-81FE-DFACDF96B809}"/>
              </a:ext>
            </a:extLst>
          </p:cNvPr>
          <p:cNvSpPr>
            <a:spLocks noGrp="1"/>
          </p:cNvSpPr>
          <p:nvPr>
            <p:ph idx="1"/>
          </p:nvPr>
        </p:nvSpPr>
        <p:spPr>
          <a:xfrm>
            <a:off x="1429970" y="2527593"/>
            <a:ext cx="9267993" cy="3048689"/>
          </a:xfrm>
        </p:spPr>
        <p:txBody>
          <a:bodyPr vert="horz" lIns="0" tIns="0" rIns="0" bIns="0" rtlCol="0" anchor="t">
            <a:normAutofit/>
          </a:bodyPr>
          <a:lstStyle/>
          <a:p>
            <a:pPr algn="ctr"/>
            <a:r>
              <a:rPr lang="fi-FI" sz="2400" dirty="0"/>
              <a:t>Osoitteessa opintopolku.fi</a:t>
            </a:r>
          </a:p>
          <a:p>
            <a:pPr algn="ctr"/>
            <a:r>
              <a:rPr lang="fi-FI" sz="2400" dirty="0"/>
              <a:t>1. hakuaika (pääasiassa vieraskielisiin koulutuksiin ja taidealoille): 8.1. - 22.1. 2025 (päättyy klo 15.00!).</a:t>
            </a:r>
            <a:endParaRPr lang="fi-FI" sz="2400" dirty="0">
              <a:cs typeface="Calibri"/>
            </a:endParaRPr>
          </a:p>
          <a:p>
            <a:pPr algn="ctr"/>
            <a:r>
              <a:rPr lang="fi-FI" sz="2400" dirty="0"/>
              <a:t>1. yhteishaussa voi hakea enintään kuuteen koulutukseen. Hakukohteiden järjestyksellä ei ole merkitystä. Hakijalle voidaan tarjota useampaa opiskelupaikkaa, mutta hän voi ottaa vastaan vain yhden paikan samana lukukautena alkavasta koulutuksesta. </a:t>
            </a:r>
            <a:endParaRPr lang="fi-FI" sz="2400" dirty="0">
              <a:cs typeface="Calibri"/>
            </a:endParaRPr>
          </a:p>
          <a:p>
            <a:pPr marL="0" indent="0" algn="ctr">
              <a:buNone/>
            </a:pPr>
            <a:endParaRPr lang="fi-FI" sz="2400" dirty="0"/>
          </a:p>
        </p:txBody>
      </p:sp>
    </p:spTree>
    <p:extLst>
      <p:ext uri="{BB962C8B-B14F-4D97-AF65-F5344CB8AC3E}">
        <p14:creationId xmlns:p14="http://schemas.microsoft.com/office/powerpoint/2010/main" val="387719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Otsikko 1">
            <a:extLst>
              <a:ext uri="{FF2B5EF4-FFF2-40B4-BE49-F238E27FC236}">
                <a16:creationId xmlns:a16="http://schemas.microsoft.com/office/drawing/2014/main" id="{01B2DE78-139D-42EF-A24E-343A77A8B9BF}"/>
              </a:ext>
            </a:extLst>
          </p:cNvPr>
          <p:cNvSpPr>
            <a:spLocks noGrp="1"/>
          </p:cNvSpPr>
          <p:nvPr>
            <p:ph type="title"/>
          </p:nvPr>
        </p:nvSpPr>
        <p:spPr>
          <a:xfrm>
            <a:off x="1998875" y="1302871"/>
            <a:ext cx="8188026" cy="1303527"/>
          </a:xfrm>
        </p:spPr>
        <p:txBody>
          <a:bodyPr anchor="b">
            <a:normAutofit fontScale="90000"/>
          </a:bodyPr>
          <a:lstStyle/>
          <a:p>
            <a:pPr algn="ctr"/>
            <a:r>
              <a:rPr lang="fi-FI" sz="4800"/>
              <a:t>KORKEAKOULUHAKU: AMK JA YLIOPISTO</a:t>
            </a:r>
          </a:p>
        </p:txBody>
      </p:sp>
      <p:sp>
        <p:nvSpPr>
          <p:cNvPr id="3" name="Sisällön paikkamerkki 2">
            <a:extLst>
              <a:ext uri="{FF2B5EF4-FFF2-40B4-BE49-F238E27FC236}">
                <a16:creationId xmlns:a16="http://schemas.microsoft.com/office/drawing/2014/main" id="{ADF7CD3A-497F-49ED-81FE-DFACDF96B809}"/>
              </a:ext>
            </a:extLst>
          </p:cNvPr>
          <p:cNvSpPr>
            <a:spLocks noGrp="1"/>
          </p:cNvSpPr>
          <p:nvPr>
            <p:ph idx="1"/>
          </p:nvPr>
        </p:nvSpPr>
        <p:spPr>
          <a:xfrm>
            <a:off x="1429970" y="2527593"/>
            <a:ext cx="9267993" cy="3048689"/>
          </a:xfrm>
        </p:spPr>
        <p:txBody>
          <a:bodyPr vert="horz" lIns="0" tIns="0" rIns="0" bIns="0" rtlCol="0" anchor="t">
            <a:normAutofit lnSpcReduction="10000"/>
          </a:bodyPr>
          <a:lstStyle/>
          <a:p>
            <a:pPr>
              <a:buFont typeface="Arial"/>
              <a:buChar char="•"/>
            </a:pPr>
            <a:r>
              <a:rPr lang="fi-FI" sz="2400" dirty="0">
                <a:ea typeface="+mn-lt"/>
                <a:cs typeface="+mn-lt"/>
              </a:rPr>
              <a:t>2. hakuaika korkeakouluopintoihin </a:t>
            </a:r>
            <a:endParaRPr lang="en-US" sz="2400" dirty="0">
              <a:ea typeface="+mn-lt"/>
              <a:cs typeface="+mn-lt"/>
            </a:endParaRPr>
          </a:p>
          <a:p>
            <a:pPr>
              <a:buFont typeface="Arial"/>
              <a:buChar char="•"/>
            </a:pPr>
            <a:r>
              <a:rPr lang="fi-FI" sz="2400" dirty="0">
                <a:ea typeface="+mn-lt"/>
                <a:cs typeface="+mn-lt"/>
              </a:rPr>
              <a:t>11.3. - 25.3. 2025 (päättyy klo 15.00!)</a:t>
            </a:r>
            <a:endParaRPr lang="en-US" sz="2400" dirty="0">
              <a:ea typeface="+mn-lt"/>
              <a:cs typeface="+mn-lt"/>
            </a:endParaRPr>
          </a:p>
          <a:p>
            <a:pPr>
              <a:buFont typeface="Arial"/>
              <a:buChar char="•"/>
            </a:pPr>
            <a:r>
              <a:rPr lang="fi-FI" sz="2400" dirty="0">
                <a:ea typeface="+mn-lt"/>
                <a:cs typeface="+mn-lt"/>
              </a:rPr>
              <a:t>2. yhteishaussa voi hakea </a:t>
            </a:r>
            <a:r>
              <a:rPr lang="fi-FI" sz="2400" b="1" dirty="0">
                <a:ea typeface="+mn-lt"/>
                <a:cs typeface="+mn-lt"/>
              </a:rPr>
              <a:t>enintään kuuteen</a:t>
            </a:r>
            <a:r>
              <a:rPr lang="fi-FI" sz="2400" dirty="0">
                <a:ea typeface="+mn-lt"/>
                <a:cs typeface="+mn-lt"/>
              </a:rPr>
              <a:t> yliopisto- ja AMK-koulutukseen, jotka tulee asettaa hakulomakkeella </a:t>
            </a:r>
            <a:r>
              <a:rPr lang="fi-FI" sz="2400" b="1" dirty="0">
                <a:ea typeface="+mn-lt"/>
                <a:cs typeface="+mn-lt"/>
              </a:rPr>
              <a:t>mieluisuusjärjestykseen</a:t>
            </a:r>
            <a:r>
              <a:rPr lang="fi-FI" sz="2400" dirty="0">
                <a:ea typeface="+mn-lt"/>
                <a:cs typeface="+mn-lt"/>
              </a:rPr>
              <a:t>. Hakijalle tarjotaan vain yhtä opiskelupaikkaa. Hän voi ottaa vastaan vain yhden paikan samana lukukautena alkavasta koulutuksesta.</a:t>
            </a:r>
            <a:endParaRPr lang="en-US" sz="2400" dirty="0">
              <a:ea typeface="+mn-lt"/>
              <a:cs typeface="+mn-lt"/>
            </a:endParaRPr>
          </a:p>
          <a:p>
            <a:pPr>
              <a:buFont typeface="Arial"/>
              <a:buChar char="•"/>
            </a:pPr>
            <a:r>
              <a:rPr lang="fi-FI" sz="2400" dirty="0">
                <a:ea typeface="+mn-lt"/>
                <a:cs typeface="+mn-lt"/>
              </a:rPr>
              <a:t>Hakijalle tarjotaan hakutoivelistasta ylintä kohdetta, johon hänen pisteensä riittävät. </a:t>
            </a:r>
            <a:endParaRPr lang="en-US" sz="2400" dirty="0">
              <a:ea typeface="+mn-lt"/>
              <a:cs typeface="+mn-lt"/>
            </a:endParaRPr>
          </a:p>
          <a:p>
            <a:pPr marL="0" indent="0" algn="ctr">
              <a:buNone/>
            </a:pPr>
            <a:endParaRPr lang="fi-FI" sz="2400" dirty="0">
              <a:cs typeface="Calibri"/>
            </a:endParaRPr>
          </a:p>
        </p:txBody>
      </p:sp>
    </p:spTree>
    <p:extLst>
      <p:ext uri="{BB962C8B-B14F-4D97-AF65-F5344CB8AC3E}">
        <p14:creationId xmlns:p14="http://schemas.microsoft.com/office/powerpoint/2010/main" val="28159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755292" y="363370"/>
            <a:ext cx="8018539" cy="13078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00"/>
              <a:buFont typeface="Verdana"/>
              <a:buNone/>
            </a:pPr>
            <a:r>
              <a:rPr lang="fi-FI" sz="3200" dirty="0">
                <a:latin typeface="Verdana"/>
                <a:ea typeface="Verdana"/>
                <a:cs typeface="Verdana"/>
                <a:sym typeface="Verdana"/>
              </a:rPr>
              <a:t>Korkeakoulujen koulutustarjonta Opintopolussa 2024: Lukuja</a:t>
            </a:r>
            <a:br>
              <a:rPr lang="fi-FI" dirty="0"/>
            </a:br>
            <a:endParaRPr dirty="0">
              <a:solidFill>
                <a:srgbClr val="FF0000"/>
              </a:solidFill>
              <a:latin typeface="Verdana"/>
              <a:ea typeface="Verdana"/>
              <a:cs typeface="Verdana"/>
              <a:sym typeface="Verdana"/>
            </a:endParaRPr>
          </a:p>
        </p:txBody>
      </p:sp>
      <p:grpSp>
        <p:nvGrpSpPr>
          <p:cNvPr id="178" name="Google Shape;178;p10"/>
          <p:cNvGrpSpPr/>
          <p:nvPr/>
        </p:nvGrpSpPr>
        <p:grpSpPr>
          <a:xfrm>
            <a:off x="277279" y="1809359"/>
            <a:ext cx="5179498" cy="5048639"/>
            <a:chOff x="1913" y="1825"/>
            <a:chExt cx="5179498" cy="5048639"/>
          </a:xfrm>
        </p:grpSpPr>
        <p:sp>
          <p:nvSpPr>
            <p:cNvPr id="179" name="Google Shape;179;p10"/>
            <p:cNvSpPr/>
            <p:nvPr/>
          </p:nvSpPr>
          <p:spPr>
            <a:xfrm>
              <a:off x="1913" y="1825"/>
              <a:ext cx="5179498" cy="1620193"/>
            </a:xfrm>
            <a:prstGeom prst="roundRect">
              <a:avLst>
                <a:gd name="adj" fmla="val 10000"/>
              </a:avLst>
            </a:prstGeom>
            <a:solidFill>
              <a:srgbClr val="911D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txBox="1"/>
            <p:nvPr/>
          </p:nvSpPr>
          <p:spPr>
            <a:xfrm>
              <a:off x="49367" y="49279"/>
              <a:ext cx="5084590" cy="1525285"/>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chemeClr val="lt1"/>
                </a:buClr>
                <a:buSzPts val="3500"/>
                <a:buFont typeface="Verdana"/>
                <a:buNone/>
              </a:pPr>
              <a:r>
                <a:rPr lang="fi-FI" sz="3500">
                  <a:solidFill>
                    <a:schemeClr val="lt1"/>
                  </a:solidFill>
                  <a:latin typeface="Verdana"/>
                  <a:ea typeface="Verdana"/>
                  <a:cs typeface="Verdana"/>
                  <a:sym typeface="Verdana"/>
                </a:rPr>
                <a:t>Kevään ensimmäinen yhteishaku</a:t>
              </a:r>
              <a:endParaRPr sz="3500">
                <a:solidFill>
                  <a:schemeClr val="lt1"/>
                </a:solidFill>
                <a:latin typeface="Verdana"/>
                <a:ea typeface="Verdana"/>
                <a:cs typeface="Verdana"/>
                <a:sym typeface="Verdana"/>
              </a:endParaRPr>
            </a:p>
          </p:txBody>
        </p:sp>
        <p:sp>
          <p:nvSpPr>
            <p:cNvPr id="181" name="Google Shape;181;p10"/>
            <p:cNvSpPr/>
            <p:nvPr/>
          </p:nvSpPr>
          <p:spPr>
            <a:xfrm>
              <a:off x="1913" y="1715135"/>
              <a:ext cx="2537556" cy="1620193"/>
            </a:xfrm>
            <a:prstGeom prst="roundRect">
              <a:avLst>
                <a:gd name="adj" fmla="val 10000"/>
              </a:avLst>
            </a:prstGeom>
            <a:solidFill>
              <a:srgbClr val="911D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txBox="1"/>
            <p:nvPr/>
          </p:nvSpPr>
          <p:spPr>
            <a:xfrm>
              <a:off x="49367" y="1762589"/>
              <a:ext cx="2442648" cy="152528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Verdana"/>
                <a:buNone/>
              </a:pPr>
              <a:r>
                <a:rPr lang="fi-FI" sz="2200">
                  <a:solidFill>
                    <a:schemeClr val="lt1"/>
                  </a:solidFill>
                  <a:latin typeface="Verdana"/>
                  <a:ea typeface="Verdana"/>
                  <a:cs typeface="Verdana"/>
                  <a:sym typeface="Verdana"/>
                </a:rPr>
                <a:t>Aloituspaikkoja</a:t>
              </a:r>
              <a:br>
                <a:rPr lang="fi-FI" sz="2200">
                  <a:solidFill>
                    <a:schemeClr val="lt1"/>
                  </a:solidFill>
                  <a:latin typeface="Verdana"/>
                  <a:ea typeface="Verdana"/>
                  <a:cs typeface="Verdana"/>
                  <a:sym typeface="Verdana"/>
                </a:rPr>
              </a:br>
              <a:r>
                <a:rPr lang="fi-FI" sz="2200">
                  <a:solidFill>
                    <a:schemeClr val="lt1"/>
                  </a:solidFill>
                  <a:latin typeface="Verdana"/>
                  <a:ea typeface="Verdana"/>
                  <a:cs typeface="Verdana"/>
                  <a:sym typeface="Verdana"/>
                </a:rPr>
                <a:t>6 135 </a:t>
              </a:r>
              <a:endParaRPr sz="2200">
                <a:solidFill>
                  <a:schemeClr val="lt1"/>
                </a:solidFill>
                <a:latin typeface="Verdana"/>
                <a:ea typeface="Verdana"/>
                <a:cs typeface="Verdana"/>
                <a:sym typeface="Verdana"/>
              </a:endParaRPr>
            </a:p>
          </p:txBody>
        </p:sp>
        <p:sp>
          <p:nvSpPr>
            <p:cNvPr id="183" name="Google Shape;183;p10"/>
            <p:cNvSpPr/>
            <p:nvPr/>
          </p:nvSpPr>
          <p:spPr>
            <a:xfrm>
              <a:off x="1913" y="3428446"/>
              <a:ext cx="1242681" cy="1620193"/>
            </a:xfrm>
            <a:prstGeom prst="roundRect">
              <a:avLst>
                <a:gd name="adj" fmla="val 10000"/>
              </a:avLst>
            </a:prstGeom>
            <a:solidFill>
              <a:srgbClr val="911D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txBox="1"/>
            <p:nvPr/>
          </p:nvSpPr>
          <p:spPr>
            <a:xfrm>
              <a:off x="38310" y="3464843"/>
              <a:ext cx="1169887" cy="15473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AMK</a:t>
              </a:r>
              <a:br>
                <a:rPr lang="fi-FI" sz="1600">
                  <a:solidFill>
                    <a:schemeClr val="lt1"/>
                  </a:solidFill>
                  <a:latin typeface="Verdana"/>
                  <a:ea typeface="Verdana"/>
                  <a:cs typeface="Verdana"/>
                  <a:sym typeface="Verdana"/>
                </a:rPr>
              </a:br>
              <a:r>
                <a:rPr lang="fi-FI" sz="1600">
                  <a:solidFill>
                    <a:schemeClr val="lt1"/>
                  </a:solidFill>
                  <a:latin typeface="Verdana"/>
                  <a:ea typeface="Verdana"/>
                  <a:cs typeface="Verdana"/>
                  <a:sym typeface="Verdana"/>
                </a:rPr>
                <a:t>2 668</a:t>
              </a:r>
              <a:endParaRPr/>
            </a:p>
          </p:txBody>
        </p:sp>
        <p:sp>
          <p:nvSpPr>
            <p:cNvPr id="185" name="Google Shape;185;p10"/>
            <p:cNvSpPr/>
            <p:nvPr/>
          </p:nvSpPr>
          <p:spPr>
            <a:xfrm>
              <a:off x="1315266" y="3430271"/>
              <a:ext cx="1242681" cy="1620193"/>
            </a:xfrm>
            <a:prstGeom prst="roundRect">
              <a:avLst>
                <a:gd name="adj" fmla="val 10000"/>
              </a:avLst>
            </a:prstGeom>
            <a:solidFill>
              <a:srgbClr val="911D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txBox="1"/>
            <p:nvPr/>
          </p:nvSpPr>
          <p:spPr>
            <a:xfrm>
              <a:off x="1351663" y="3466668"/>
              <a:ext cx="1169887" cy="15473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YO</a:t>
              </a:r>
              <a:endParaRPr/>
            </a:p>
            <a:p>
              <a:pPr marL="0" marR="0" lvl="0" indent="0" algn="ctr" rtl="0">
                <a:lnSpc>
                  <a:spcPct val="90000"/>
                </a:lnSpc>
                <a:spcBef>
                  <a:spcPts val="56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3 467</a:t>
              </a:r>
              <a:endParaRPr/>
            </a:p>
          </p:txBody>
        </p:sp>
        <p:sp>
          <p:nvSpPr>
            <p:cNvPr id="187" name="Google Shape;187;p10"/>
            <p:cNvSpPr/>
            <p:nvPr/>
          </p:nvSpPr>
          <p:spPr>
            <a:xfrm>
              <a:off x="2643855" y="1715135"/>
              <a:ext cx="2537556" cy="1620193"/>
            </a:xfrm>
            <a:prstGeom prst="roundRect">
              <a:avLst>
                <a:gd name="adj" fmla="val 10000"/>
              </a:avLst>
            </a:prstGeom>
            <a:solidFill>
              <a:srgbClr val="911D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txBox="1"/>
            <p:nvPr/>
          </p:nvSpPr>
          <p:spPr>
            <a:xfrm>
              <a:off x="2691309" y="1762589"/>
              <a:ext cx="2442648" cy="152528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Verdana"/>
                <a:buNone/>
              </a:pPr>
              <a:r>
                <a:rPr lang="fi-FI" sz="2200">
                  <a:solidFill>
                    <a:schemeClr val="lt1"/>
                  </a:solidFill>
                  <a:latin typeface="Verdana"/>
                  <a:ea typeface="Verdana"/>
                  <a:cs typeface="Verdana"/>
                  <a:sym typeface="Verdana"/>
                </a:rPr>
                <a:t>Hakukohteita</a:t>
              </a:r>
              <a:endParaRPr sz="2200">
                <a:solidFill>
                  <a:schemeClr val="lt1"/>
                </a:solidFill>
                <a:latin typeface="Verdana"/>
                <a:ea typeface="Verdana"/>
                <a:cs typeface="Verdana"/>
                <a:sym typeface="Verdana"/>
              </a:endParaRPr>
            </a:p>
            <a:p>
              <a:pPr marL="0" marR="0" lvl="0" indent="0" algn="ctr" rtl="0">
                <a:lnSpc>
                  <a:spcPct val="90000"/>
                </a:lnSpc>
                <a:spcBef>
                  <a:spcPts val="770"/>
                </a:spcBef>
                <a:spcAft>
                  <a:spcPts val="0"/>
                </a:spcAft>
                <a:buClr>
                  <a:schemeClr val="lt1"/>
                </a:buClr>
                <a:buSzPts val="2200"/>
                <a:buFont typeface="Verdana"/>
                <a:buNone/>
              </a:pPr>
              <a:r>
                <a:rPr lang="fi-FI" sz="2200">
                  <a:solidFill>
                    <a:schemeClr val="lt1"/>
                  </a:solidFill>
                  <a:latin typeface="Verdana"/>
                  <a:ea typeface="Verdana"/>
                  <a:cs typeface="Verdana"/>
                  <a:sym typeface="Verdana"/>
                </a:rPr>
                <a:t>407</a:t>
              </a:r>
              <a:endParaRPr/>
            </a:p>
          </p:txBody>
        </p:sp>
        <p:sp>
          <p:nvSpPr>
            <p:cNvPr id="189" name="Google Shape;189;p10"/>
            <p:cNvSpPr/>
            <p:nvPr/>
          </p:nvSpPr>
          <p:spPr>
            <a:xfrm>
              <a:off x="2643855" y="3428446"/>
              <a:ext cx="1242681" cy="1620193"/>
            </a:xfrm>
            <a:prstGeom prst="roundRect">
              <a:avLst>
                <a:gd name="adj" fmla="val 10000"/>
              </a:avLst>
            </a:prstGeom>
            <a:solidFill>
              <a:srgbClr val="911D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txBox="1"/>
            <p:nvPr/>
          </p:nvSpPr>
          <p:spPr>
            <a:xfrm>
              <a:off x="2680252" y="3464843"/>
              <a:ext cx="1169887" cy="15473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AMK</a:t>
              </a:r>
              <a:endParaRPr/>
            </a:p>
            <a:p>
              <a:pPr marL="0" marR="0" lvl="0" indent="0" algn="ctr" rtl="0">
                <a:lnSpc>
                  <a:spcPct val="90000"/>
                </a:lnSpc>
                <a:spcBef>
                  <a:spcPts val="56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198</a:t>
              </a:r>
              <a:endParaRPr/>
            </a:p>
          </p:txBody>
        </p:sp>
        <p:sp>
          <p:nvSpPr>
            <p:cNvPr id="191" name="Google Shape;191;p10"/>
            <p:cNvSpPr/>
            <p:nvPr/>
          </p:nvSpPr>
          <p:spPr>
            <a:xfrm>
              <a:off x="3938729" y="3428446"/>
              <a:ext cx="1242681" cy="1620193"/>
            </a:xfrm>
            <a:prstGeom prst="roundRect">
              <a:avLst>
                <a:gd name="adj" fmla="val 10000"/>
              </a:avLst>
            </a:prstGeom>
            <a:solidFill>
              <a:srgbClr val="911D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txBox="1"/>
            <p:nvPr/>
          </p:nvSpPr>
          <p:spPr>
            <a:xfrm>
              <a:off x="3975126" y="3464843"/>
              <a:ext cx="1169887" cy="15473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YO</a:t>
              </a:r>
              <a:endParaRPr/>
            </a:p>
            <a:p>
              <a:pPr marL="0" marR="0" lvl="0" indent="0" algn="ctr" rtl="0">
                <a:lnSpc>
                  <a:spcPct val="90000"/>
                </a:lnSpc>
                <a:spcBef>
                  <a:spcPts val="56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 217</a:t>
              </a:r>
              <a:endParaRPr/>
            </a:p>
          </p:txBody>
        </p:sp>
      </p:grpSp>
      <p:sp>
        <p:nvSpPr>
          <p:cNvPr id="193" name="Google Shape;193;p10"/>
          <p:cNvSpPr txBox="1"/>
          <p:nvPr/>
        </p:nvSpPr>
        <p:spPr>
          <a:xfrm>
            <a:off x="3509962" y="1534817"/>
            <a:ext cx="5172075" cy="594572"/>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chemeClr val="dk2"/>
              </a:buClr>
              <a:buSzPts val="2000"/>
              <a:buFont typeface="Arial"/>
              <a:buNone/>
            </a:pPr>
            <a:endParaRPr sz="2000">
              <a:solidFill>
                <a:schemeClr val="dk1"/>
              </a:solidFill>
              <a:latin typeface="Verdana"/>
              <a:ea typeface="Verdana"/>
              <a:cs typeface="Verdana"/>
              <a:sym typeface="Verdana"/>
            </a:endParaRPr>
          </a:p>
        </p:txBody>
      </p:sp>
      <p:sp>
        <p:nvSpPr>
          <p:cNvPr id="194" name="Google Shape;194;p10"/>
          <p:cNvSpPr/>
          <p:nvPr/>
        </p:nvSpPr>
        <p:spPr>
          <a:xfrm>
            <a:off x="9360817" y="268695"/>
            <a:ext cx="2498104" cy="1003923"/>
          </a:xfrm>
          <a:prstGeom prst="wedgeRoundRectCallout">
            <a:avLst>
              <a:gd name="adj1" fmla="val -28243"/>
              <a:gd name="adj2" fmla="val 96035"/>
              <a:gd name="adj3" fmla="val 16667"/>
            </a:avLst>
          </a:prstGeom>
          <a:solidFill>
            <a:srgbClr val="2D6509"/>
          </a:solidFill>
          <a:ln w="12700" cap="flat" cmpd="sng">
            <a:solidFill>
              <a:srgbClr val="002F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i-FI" sz="1200">
                <a:solidFill>
                  <a:schemeClr val="lt1"/>
                </a:solidFill>
                <a:latin typeface="Verdana"/>
                <a:ea typeface="Verdana"/>
                <a:cs typeface="Verdana"/>
                <a:sym typeface="Verdana"/>
              </a:rPr>
              <a:t>52 % aloituspaikoista varattu ensikertalaisille</a:t>
            </a:r>
            <a:endParaRPr sz="1200">
              <a:solidFill>
                <a:schemeClr val="lt1"/>
              </a:solidFill>
              <a:latin typeface="Verdana"/>
              <a:ea typeface="Verdana"/>
              <a:cs typeface="Verdana"/>
              <a:sym typeface="Verdana"/>
            </a:endParaRPr>
          </a:p>
        </p:txBody>
      </p:sp>
      <p:grpSp>
        <p:nvGrpSpPr>
          <p:cNvPr id="195" name="Google Shape;195;p10"/>
          <p:cNvGrpSpPr/>
          <p:nvPr/>
        </p:nvGrpSpPr>
        <p:grpSpPr>
          <a:xfrm>
            <a:off x="6184082" y="1832103"/>
            <a:ext cx="5181411" cy="5050464"/>
            <a:chOff x="1913" y="0"/>
            <a:chExt cx="5181411" cy="5050464"/>
          </a:xfrm>
        </p:grpSpPr>
        <p:sp>
          <p:nvSpPr>
            <p:cNvPr id="196" name="Google Shape;196;p10"/>
            <p:cNvSpPr/>
            <p:nvPr/>
          </p:nvSpPr>
          <p:spPr>
            <a:xfrm>
              <a:off x="3826" y="0"/>
              <a:ext cx="5179498" cy="1620193"/>
            </a:xfrm>
            <a:prstGeom prst="roundRect">
              <a:avLst>
                <a:gd name="adj" fmla="val 10000"/>
              </a:avLst>
            </a:prstGeom>
            <a:solidFill>
              <a:srgbClr val="2D650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txBox="1"/>
            <p:nvPr/>
          </p:nvSpPr>
          <p:spPr>
            <a:xfrm>
              <a:off x="51280" y="47454"/>
              <a:ext cx="5084590" cy="1525285"/>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lt1"/>
                </a:buClr>
                <a:buSzPts val="3600"/>
                <a:buFont typeface="Verdana"/>
                <a:buNone/>
              </a:pPr>
              <a:r>
                <a:rPr lang="fi-FI" sz="3600">
                  <a:solidFill>
                    <a:schemeClr val="lt1"/>
                  </a:solidFill>
                  <a:latin typeface="Verdana"/>
                  <a:ea typeface="Verdana"/>
                  <a:cs typeface="Verdana"/>
                  <a:sym typeface="Verdana"/>
                </a:rPr>
                <a:t>Kevään toinen yhteishaku</a:t>
              </a:r>
              <a:endParaRPr/>
            </a:p>
          </p:txBody>
        </p:sp>
        <p:sp>
          <p:nvSpPr>
            <p:cNvPr id="198" name="Google Shape;198;p10"/>
            <p:cNvSpPr/>
            <p:nvPr/>
          </p:nvSpPr>
          <p:spPr>
            <a:xfrm>
              <a:off x="1913" y="1715135"/>
              <a:ext cx="2537556" cy="1620193"/>
            </a:xfrm>
            <a:prstGeom prst="roundRect">
              <a:avLst>
                <a:gd name="adj" fmla="val 10000"/>
              </a:avLst>
            </a:prstGeom>
            <a:solidFill>
              <a:srgbClr val="2D650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txBox="1"/>
            <p:nvPr/>
          </p:nvSpPr>
          <p:spPr>
            <a:xfrm>
              <a:off x="49367" y="1762589"/>
              <a:ext cx="2442648" cy="152528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Verdana"/>
                <a:buNone/>
              </a:pPr>
              <a:r>
                <a:rPr lang="fi-FI" sz="2000">
                  <a:solidFill>
                    <a:schemeClr val="lt1"/>
                  </a:solidFill>
                  <a:latin typeface="Verdana"/>
                  <a:ea typeface="Verdana"/>
                  <a:cs typeface="Verdana"/>
                  <a:sym typeface="Verdana"/>
                </a:rPr>
                <a:t>Aloituspaikkoja</a:t>
              </a:r>
              <a:br>
                <a:rPr lang="fi-FI" sz="2000">
                  <a:solidFill>
                    <a:schemeClr val="lt1"/>
                  </a:solidFill>
                  <a:latin typeface="Verdana"/>
                  <a:ea typeface="Verdana"/>
                  <a:cs typeface="Verdana"/>
                  <a:sym typeface="Verdana"/>
                </a:rPr>
              </a:br>
              <a:r>
                <a:rPr lang="fi-FI" sz="2000">
                  <a:solidFill>
                    <a:schemeClr val="lt1"/>
                  </a:solidFill>
                  <a:latin typeface="Verdana"/>
                  <a:ea typeface="Verdana"/>
                  <a:cs typeface="Verdana"/>
                  <a:sym typeface="Verdana"/>
                </a:rPr>
                <a:t>49 779 </a:t>
              </a:r>
              <a:endParaRPr sz="2000">
                <a:solidFill>
                  <a:schemeClr val="lt1"/>
                </a:solidFill>
                <a:latin typeface="Verdana"/>
                <a:ea typeface="Verdana"/>
                <a:cs typeface="Verdana"/>
                <a:sym typeface="Verdana"/>
              </a:endParaRPr>
            </a:p>
          </p:txBody>
        </p:sp>
        <p:sp>
          <p:nvSpPr>
            <p:cNvPr id="200" name="Google Shape;200;p10"/>
            <p:cNvSpPr/>
            <p:nvPr/>
          </p:nvSpPr>
          <p:spPr>
            <a:xfrm>
              <a:off x="1913" y="3428446"/>
              <a:ext cx="1242681" cy="1620193"/>
            </a:xfrm>
            <a:prstGeom prst="roundRect">
              <a:avLst>
                <a:gd name="adj" fmla="val 10000"/>
              </a:avLst>
            </a:prstGeom>
            <a:solidFill>
              <a:srgbClr val="2D650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txBox="1"/>
            <p:nvPr/>
          </p:nvSpPr>
          <p:spPr>
            <a:xfrm>
              <a:off x="38310" y="3464843"/>
              <a:ext cx="1169887" cy="15473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AMK</a:t>
              </a:r>
              <a:endParaRPr/>
            </a:p>
            <a:p>
              <a:pPr marL="0" marR="0" lvl="0" indent="0" algn="ctr" rtl="0">
                <a:lnSpc>
                  <a:spcPct val="90000"/>
                </a:lnSpc>
                <a:spcBef>
                  <a:spcPts val="56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25 562 </a:t>
              </a:r>
              <a:endParaRPr/>
            </a:p>
          </p:txBody>
        </p:sp>
        <p:sp>
          <p:nvSpPr>
            <p:cNvPr id="202" name="Google Shape;202;p10"/>
            <p:cNvSpPr/>
            <p:nvPr/>
          </p:nvSpPr>
          <p:spPr>
            <a:xfrm>
              <a:off x="1315266" y="3430271"/>
              <a:ext cx="1242681" cy="1620193"/>
            </a:xfrm>
            <a:prstGeom prst="roundRect">
              <a:avLst>
                <a:gd name="adj" fmla="val 10000"/>
              </a:avLst>
            </a:prstGeom>
            <a:solidFill>
              <a:srgbClr val="2D650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txBox="1"/>
            <p:nvPr/>
          </p:nvSpPr>
          <p:spPr>
            <a:xfrm>
              <a:off x="1351663" y="3466668"/>
              <a:ext cx="1169887" cy="15473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YO</a:t>
              </a:r>
              <a:endParaRPr/>
            </a:p>
            <a:p>
              <a:pPr marL="0" marR="0" lvl="0" indent="0" algn="ctr" rtl="0">
                <a:lnSpc>
                  <a:spcPct val="90000"/>
                </a:lnSpc>
                <a:spcBef>
                  <a:spcPts val="56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24 217 </a:t>
              </a:r>
              <a:endParaRPr/>
            </a:p>
          </p:txBody>
        </p:sp>
        <p:sp>
          <p:nvSpPr>
            <p:cNvPr id="204" name="Google Shape;204;p10"/>
            <p:cNvSpPr/>
            <p:nvPr/>
          </p:nvSpPr>
          <p:spPr>
            <a:xfrm>
              <a:off x="2643855" y="1715135"/>
              <a:ext cx="2537556" cy="1620193"/>
            </a:xfrm>
            <a:prstGeom prst="roundRect">
              <a:avLst>
                <a:gd name="adj" fmla="val 10000"/>
              </a:avLst>
            </a:prstGeom>
            <a:solidFill>
              <a:srgbClr val="2D650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txBox="1"/>
            <p:nvPr/>
          </p:nvSpPr>
          <p:spPr>
            <a:xfrm>
              <a:off x="2691309" y="1762589"/>
              <a:ext cx="2442648" cy="152528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Verdana"/>
                <a:buNone/>
              </a:pPr>
              <a:endParaRPr sz="2000">
                <a:solidFill>
                  <a:schemeClr val="lt1"/>
                </a:solidFill>
                <a:latin typeface="Verdana"/>
                <a:ea typeface="Verdana"/>
                <a:cs typeface="Verdana"/>
                <a:sym typeface="Verdana"/>
              </a:endParaRPr>
            </a:p>
            <a:p>
              <a:pPr marL="0" marR="0" lvl="0" indent="0" algn="ctr" rtl="0">
                <a:lnSpc>
                  <a:spcPct val="90000"/>
                </a:lnSpc>
                <a:spcBef>
                  <a:spcPts val="700"/>
                </a:spcBef>
                <a:spcAft>
                  <a:spcPts val="0"/>
                </a:spcAft>
                <a:buClr>
                  <a:schemeClr val="lt1"/>
                </a:buClr>
                <a:buSzPts val="2000"/>
                <a:buFont typeface="Verdana"/>
                <a:buNone/>
              </a:pPr>
              <a:r>
                <a:rPr lang="fi-FI" sz="2000">
                  <a:solidFill>
                    <a:schemeClr val="lt1"/>
                  </a:solidFill>
                  <a:latin typeface="Verdana"/>
                  <a:ea typeface="Verdana"/>
                  <a:cs typeface="Verdana"/>
                  <a:sym typeface="Verdana"/>
                </a:rPr>
                <a:t>Hakukohteita</a:t>
              </a:r>
              <a:endParaRPr sz="2000">
                <a:solidFill>
                  <a:schemeClr val="lt1"/>
                </a:solidFill>
                <a:latin typeface="Verdana"/>
                <a:ea typeface="Verdana"/>
                <a:cs typeface="Verdana"/>
                <a:sym typeface="Verdana"/>
              </a:endParaRPr>
            </a:p>
            <a:p>
              <a:pPr marL="0" marR="0" lvl="0" indent="0" algn="ctr" rtl="0">
                <a:lnSpc>
                  <a:spcPct val="90000"/>
                </a:lnSpc>
                <a:spcBef>
                  <a:spcPts val="700"/>
                </a:spcBef>
                <a:spcAft>
                  <a:spcPts val="0"/>
                </a:spcAft>
                <a:buClr>
                  <a:schemeClr val="lt1"/>
                </a:buClr>
                <a:buSzPts val="2000"/>
                <a:buFont typeface="Verdana"/>
                <a:buNone/>
              </a:pPr>
              <a:r>
                <a:rPr lang="fi-FI" sz="2000">
                  <a:solidFill>
                    <a:schemeClr val="lt1"/>
                  </a:solidFill>
                  <a:latin typeface="Verdana"/>
                  <a:ea typeface="Verdana"/>
                  <a:cs typeface="Verdana"/>
                  <a:sym typeface="Verdana"/>
                </a:rPr>
                <a:t>1554</a:t>
              </a:r>
              <a:br>
                <a:rPr lang="fi-FI" sz="2000">
                  <a:solidFill>
                    <a:schemeClr val="lt1"/>
                  </a:solidFill>
                  <a:latin typeface="Verdana"/>
                  <a:ea typeface="Verdana"/>
                  <a:cs typeface="Verdana"/>
                  <a:sym typeface="Verdana"/>
                </a:rPr>
              </a:br>
              <a:endParaRPr sz="2000">
                <a:solidFill>
                  <a:schemeClr val="lt1"/>
                </a:solidFill>
                <a:latin typeface="Verdana"/>
                <a:ea typeface="Verdana"/>
                <a:cs typeface="Verdana"/>
                <a:sym typeface="Verdana"/>
              </a:endParaRPr>
            </a:p>
          </p:txBody>
        </p:sp>
        <p:sp>
          <p:nvSpPr>
            <p:cNvPr id="206" name="Google Shape;206;p10"/>
            <p:cNvSpPr/>
            <p:nvPr/>
          </p:nvSpPr>
          <p:spPr>
            <a:xfrm>
              <a:off x="2643855" y="3428446"/>
              <a:ext cx="1242681" cy="1620193"/>
            </a:xfrm>
            <a:prstGeom prst="roundRect">
              <a:avLst>
                <a:gd name="adj" fmla="val 10000"/>
              </a:avLst>
            </a:prstGeom>
            <a:solidFill>
              <a:srgbClr val="2D650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0"/>
            <p:cNvSpPr txBox="1"/>
            <p:nvPr/>
          </p:nvSpPr>
          <p:spPr>
            <a:xfrm>
              <a:off x="2680252" y="3464843"/>
              <a:ext cx="1169887" cy="15473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AMK</a:t>
              </a:r>
              <a:endParaRPr/>
            </a:p>
            <a:p>
              <a:pPr marL="0" marR="0" lvl="0" indent="0" algn="ctr" rtl="0">
                <a:lnSpc>
                  <a:spcPct val="90000"/>
                </a:lnSpc>
                <a:spcBef>
                  <a:spcPts val="56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763</a:t>
              </a:r>
              <a:endParaRPr/>
            </a:p>
          </p:txBody>
        </p:sp>
        <p:sp>
          <p:nvSpPr>
            <p:cNvPr id="208" name="Google Shape;208;p10"/>
            <p:cNvSpPr/>
            <p:nvPr/>
          </p:nvSpPr>
          <p:spPr>
            <a:xfrm>
              <a:off x="3938729" y="3428446"/>
              <a:ext cx="1242681" cy="1620193"/>
            </a:xfrm>
            <a:prstGeom prst="roundRect">
              <a:avLst>
                <a:gd name="adj" fmla="val 10000"/>
              </a:avLst>
            </a:prstGeom>
            <a:solidFill>
              <a:srgbClr val="2D650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txBox="1"/>
            <p:nvPr/>
          </p:nvSpPr>
          <p:spPr>
            <a:xfrm>
              <a:off x="3975126" y="3464843"/>
              <a:ext cx="1169887" cy="154739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YO</a:t>
              </a:r>
              <a:endParaRPr/>
            </a:p>
            <a:p>
              <a:pPr marL="0" marR="0" lvl="0" indent="0" algn="ctr" rtl="0">
                <a:lnSpc>
                  <a:spcPct val="90000"/>
                </a:lnSpc>
                <a:spcBef>
                  <a:spcPts val="560"/>
                </a:spcBef>
                <a:spcAft>
                  <a:spcPts val="0"/>
                </a:spcAft>
                <a:buClr>
                  <a:schemeClr val="lt1"/>
                </a:buClr>
                <a:buSzPts val="1600"/>
                <a:buFont typeface="Verdana"/>
                <a:buNone/>
              </a:pPr>
              <a:r>
                <a:rPr lang="fi-FI" sz="1600">
                  <a:solidFill>
                    <a:schemeClr val="lt1"/>
                  </a:solidFill>
                  <a:latin typeface="Verdana"/>
                  <a:ea typeface="Verdana"/>
                  <a:cs typeface="Verdana"/>
                  <a:sym typeface="Verdana"/>
                </a:rPr>
                <a:t>791</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0C145EE-E002-4CF7-A414-79AD628B17BE}"/>
              </a:ext>
            </a:extLst>
          </p:cNvPr>
          <p:cNvSpPr>
            <a:spLocks noGrp="1"/>
          </p:cNvSpPr>
          <p:nvPr>
            <p:ph type="title"/>
          </p:nvPr>
        </p:nvSpPr>
        <p:spPr>
          <a:xfrm>
            <a:off x="336401" y="286601"/>
            <a:ext cx="6973257" cy="1852976"/>
          </a:xfrm>
        </p:spPr>
        <p:txBody>
          <a:bodyPr>
            <a:normAutofit/>
          </a:bodyPr>
          <a:lstStyle/>
          <a:p>
            <a:r>
              <a:rPr lang="fi-FI" sz="4000" dirty="0"/>
              <a:t>KORKEAKOULUJEN SYKSYN YHTEISHAKU 1.9. - 11.9.2025</a:t>
            </a:r>
          </a:p>
        </p:txBody>
      </p:sp>
      <p:sp>
        <p:nvSpPr>
          <p:cNvPr id="3" name="Sisällön paikkamerkki 2">
            <a:extLst>
              <a:ext uri="{FF2B5EF4-FFF2-40B4-BE49-F238E27FC236}">
                <a16:creationId xmlns:a16="http://schemas.microsoft.com/office/drawing/2014/main" id="{B7C1C62F-DC66-4AC0-AD02-7BBF2E224396}"/>
              </a:ext>
            </a:extLst>
          </p:cNvPr>
          <p:cNvSpPr>
            <a:spLocks noGrp="1"/>
          </p:cNvSpPr>
          <p:nvPr>
            <p:ph idx="1"/>
          </p:nvPr>
        </p:nvSpPr>
        <p:spPr>
          <a:xfrm>
            <a:off x="336402" y="2214285"/>
            <a:ext cx="6973257" cy="4084219"/>
          </a:xfrm>
        </p:spPr>
        <p:txBody>
          <a:bodyPr vert="horz" lIns="0" tIns="0" rIns="0" bIns="0" rtlCol="0" anchor="t">
            <a:normAutofit/>
          </a:bodyPr>
          <a:lstStyle/>
          <a:p>
            <a:pPr>
              <a:lnSpc>
                <a:spcPct val="110000"/>
              </a:lnSpc>
            </a:pPr>
            <a:r>
              <a:rPr lang="fi-FI" sz="2000" dirty="0"/>
              <a:t>Suurin osa syksyn hakukohteista on ammattikorkeakoulujen koulutuksia. Tarjolla on kuitenkin joitakin yliopistokoulutuksia.</a:t>
            </a:r>
          </a:p>
          <a:p>
            <a:pPr>
              <a:lnSpc>
                <a:spcPct val="110000"/>
              </a:lnSpc>
            </a:pPr>
            <a:r>
              <a:rPr lang="fi-FI" sz="2000" dirty="0"/>
              <a:t>Hakija voi hakea enintään kuuteen koulutukseen, jotka tulee asettaa hakulomakkeella mieluisuusjärjestykseen.</a:t>
            </a:r>
          </a:p>
          <a:p>
            <a:pPr>
              <a:lnSpc>
                <a:spcPct val="110000"/>
              </a:lnSpc>
            </a:pPr>
            <a:r>
              <a:rPr lang="fi-FI" sz="2000" dirty="0"/>
              <a:t>Yhden paikan säännös:</a:t>
            </a:r>
          </a:p>
          <a:p>
            <a:pPr>
              <a:lnSpc>
                <a:spcPct val="110000"/>
              </a:lnSpc>
            </a:pPr>
            <a:r>
              <a:rPr lang="fi-FI" sz="2000" dirty="0"/>
              <a:t>Hakijalle voidaan tarjota enintään yhtä opiskelupaikkaa. Hakijalle voidaan tarjota enintään yhtä opiskelupaikkaa. </a:t>
            </a:r>
          </a:p>
          <a:p>
            <a:pPr>
              <a:lnSpc>
                <a:spcPct val="110000"/>
              </a:lnSpc>
            </a:pPr>
            <a:r>
              <a:rPr lang="fi-FI" sz="2000" dirty="0"/>
              <a:t>Hakija voi ottaa vastaan vain yhden opiskelupaikan samana lukukautena alkavasta koulutuksesta. </a:t>
            </a:r>
          </a:p>
        </p:txBody>
      </p:sp>
      <p:sp>
        <p:nvSpPr>
          <p:cNvPr id="20" name="Rectangle 23">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5">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7">
            <a:extLst>
              <a:ext uri="{FF2B5EF4-FFF2-40B4-BE49-F238E27FC236}">
                <a16:creationId xmlns:a16="http://schemas.microsoft.com/office/drawing/2014/main" id="{4D9A41C4-20D2-406C-B7F4-D5E1DAD4DF02}"/>
              </a:ext>
            </a:extLst>
          </p:cNvPr>
          <p:cNvPicPr>
            <a:picLocks noChangeAspect="1"/>
          </p:cNvPicPr>
          <p:nvPr/>
        </p:nvPicPr>
        <p:blipFill rotWithShape="1">
          <a:blip r:embed="rId2"/>
          <a:srcRect l="27526" r="30238" b="7"/>
          <a:stretch/>
        </p:blipFill>
        <p:spPr>
          <a:xfrm>
            <a:off x="8115300" y="-12515"/>
            <a:ext cx="4076700" cy="6418631"/>
          </a:xfrm>
          <a:prstGeom prst="rect">
            <a:avLst/>
          </a:prstGeom>
        </p:spPr>
      </p:pic>
    </p:spTree>
    <p:extLst>
      <p:ext uri="{BB962C8B-B14F-4D97-AF65-F5344CB8AC3E}">
        <p14:creationId xmlns:p14="http://schemas.microsoft.com/office/powerpoint/2010/main" val="233787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9" name="Rectangle 38">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Otsikko 1">
            <a:extLst>
              <a:ext uri="{FF2B5EF4-FFF2-40B4-BE49-F238E27FC236}">
                <a16:creationId xmlns:a16="http://schemas.microsoft.com/office/drawing/2014/main" id="{4E05DDF8-4280-42A6-9F02-0629E2378726}"/>
              </a:ext>
            </a:extLst>
          </p:cNvPr>
          <p:cNvSpPr>
            <a:spLocks noGrp="1"/>
          </p:cNvSpPr>
          <p:nvPr>
            <p:ph type="title"/>
          </p:nvPr>
        </p:nvSpPr>
        <p:spPr>
          <a:xfrm>
            <a:off x="1998875" y="1302871"/>
            <a:ext cx="8188026" cy="739856"/>
          </a:xfrm>
        </p:spPr>
        <p:txBody>
          <a:bodyPr anchor="b">
            <a:normAutofit fontScale="90000"/>
          </a:bodyPr>
          <a:lstStyle/>
          <a:p>
            <a:pPr algn="ctr"/>
            <a:r>
              <a:rPr lang="fi-FI" sz="4800"/>
              <a:t>Korkeakouluhaun väylät</a:t>
            </a:r>
          </a:p>
        </p:txBody>
      </p:sp>
      <p:sp>
        <p:nvSpPr>
          <p:cNvPr id="3" name="Sisällön paikkamerkki 2">
            <a:extLst>
              <a:ext uri="{FF2B5EF4-FFF2-40B4-BE49-F238E27FC236}">
                <a16:creationId xmlns:a16="http://schemas.microsoft.com/office/drawing/2014/main" id="{833D9B64-D69E-4125-99A9-C3DDB1350C13}"/>
              </a:ext>
            </a:extLst>
          </p:cNvPr>
          <p:cNvSpPr>
            <a:spLocks noGrp="1"/>
          </p:cNvSpPr>
          <p:nvPr>
            <p:ph idx="1"/>
          </p:nvPr>
        </p:nvSpPr>
        <p:spPr>
          <a:xfrm>
            <a:off x="1273395" y="1974361"/>
            <a:ext cx="9675089" cy="3601921"/>
          </a:xfrm>
        </p:spPr>
        <p:txBody>
          <a:bodyPr vert="horz" lIns="0" tIns="0" rIns="0" bIns="0" rtlCol="0" anchor="t">
            <a:noAutofit/>
          </a:bodyPr>
          <a:lstStyle/>
          <a:p>
            <a:pPr algn="ctr"/>
            <a:r>
              <a:rPr lang="fi-FI" sz="2400" dirty="0"/>
              <a:t>Hakija voi saada opiskelupaikan yliopistosta tai ammattikorkeakoulusta pääsääntöisesti:</a:t>
            </a:r>
          </a:p>
          <a:p>
            <a:pPr algn="ctr"/>
            <a:r>
              <a:rPr lang="fi-FI" sz="2400" dirty="0"/>
              <a:t>Yo-todistuksen arvosanojen perusteella</a:t>
            </a:r>
          </a:p>
          <a:p>
            <a:pPr algn="ctr"/>
            <a:r>
              <a:rPr lang="fi-FI" sz="2400" dirty="0"/>
              <a:t>Pääsykokeen perusteella</a:t>
            </a:r>
          </a:p>
          <a:p>
            <a:pPr algn="ctr"/>
            <a:r>
              <a:rPr lang="fi-FI" sz="2400" dirty="0"/>
              <a:t>Avoimen väylän kautta. Lisätietoa mm. </a:t>
            </a:r>
            <a:r>
              <a:rPr lang="fi-FI" sz="2400" dirty="0">
                <a:hlinkClick r:id="rId3"/>
              </a:rPr>
              <a:t>https://opintopolku.fi/wp/yliopisto/avoin-yliopisto/</a:t>
            </a:r>
            <a:endParaRPr lang="fi-FI" sz="2400" dirty="0"/>
          </a:p>
          <a:p>
            <a:pPr algn="ctr"/>
            <a:r>
              <a:rPr lang="fi-FI" sz="2400" dirty="0"/>
              <a:t>Poikkeuksena mm. Kulttuuri- ja taidealat, joissa esim. Ennakkotehtäviä ja pääsykoe. </a:t>
            </a:r>
            <a:r>
              <a:rPr lang="fi-FI" sz="2400" dirty="0" err="1"/>
              <a:t>Huom</a:t>
            </a:r>
            <a:r>
              <a:rPr lang="fi-FI" sz="2400" dirty="0"/>
              <a:t>! Tarkat valintaperusteet löydät osoitteesta www.opintopolku.fi</a:t>
            </a:r>
          </a:p>
        </p:txBody>
      </p:sp>
    </p:spTree>
    <p:extLst>
      <p:ext uri="{BB962C8B-B14F-4D97-AF65-F5344CB8AC3E}">
        <p14:creationId xmlns:p14="http://schemas.microsoft.com/office/powerpoint/2010/main" val="3508683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015D7F-63A8-4ABB-8A20-7806C770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A51A8D27-202B-4B8A-9DC2-1379034547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5" name="Rectangle 34">
            <a:extLst>
              <a:ext uri="{FF2B5EF4-FFF2-40B4-BE49-F238E27FC236}">
                <a16:creationId xmlns:a16="http://schemas.microsoft.com/office/drawing/2014/main" id="{4332A719-8055-492B-9B72-3D654C09F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5F81162-7738-4BC8-BA5D-ADEFD7F2D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3042" y="-1044"/>
            <a:ext cx="6175647" cy="6859043"/>
          </a:xfrm>
          <a:prstGeom prst="rect">
            <a:avLst/>
          </a:prstGeom>
          <a:solidFill>
            <a:schemeClr val="bg1"/>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Otsikko 1">
            <a:extLst>
              <a:ext uri="{FF2B5EF4-FFF2-40B4-BE49-F238E27FC236}">
                <a16:creationId xmlns:a16="http://schemas.microsoft.com/office/drawing/2014/main" id="{85DC14F4-550D-45E2-B78E-3AD02B7464DB}"/>
              </a:ext>
            </a:extLst>
          </p:cNvPr>
          <p:cNvSpPr>
            <a:spLocks noGrp="1"/>
          </p:cNvSpPr>
          <p:nvPr>
            <p:ph type="title"/>
          </p:nvPr>
        </p:nvSpPr>
        <p:spPr>
          <a:xfrm>
            <a:off x="5355848" y="555129"/>
            <a:ext cx="5465463" cy="904556"/>
          </a:xfrm>
        </p:spPr>
        <p:txBody>
          <a:bodyPr anchor="b">
            <a:normAutofit fontScale="90000"/>
          </a:bodyPr>
          <a:lstStyle/>
          <a:p>
            <a:pPr algn="ctr"/>
            <a:r>
              <a:rPr lang="fi-FI" sz="3700" b="1" dirty="0"/>
              <a:t>KORKEAKOULUHAKU:AMK JA YLIOPISTO</a:t>
            </a:r>
            <a:endParaRPr lang="fi-FI" sz="3700" b="1" dirty="0">
              <a:cs typeface="Calibri Light"/>
            </a:endParaRPr>
          </a:p>
        </p:txBody>
      </p:sp>
      <p:sp>
        <p:nvSpPr>
          <p:cNvPr id="3" name="Sisällön paikkamerkki 2">
            <a:extLst>
              <a:ext uri="{FF2B5EF4-FFF2-40B4-BE49-F238E27FC236}">
                <a16:creationId xmlns:a16="http://schemas.microsoft.com/office/drawing/2014/main" id="{7C0FD7E8-89FA-4374-A10A-8419A1B6213D}"/>
              </a:ext>
            </a:extLst>
          </p:cNvPr>
          <p:cNvSpPr>
            <a:spLocks noGrp="1"/>
          </p:cNvSpPr>
          <p:nvPr>
            <p:ph idx="1"/>
          </p:nvPr>
        </p:nvSpPr>
        <p:spPr>
          <a:xfrm>
            <a:off x="5355848" y="1459685"/>
            <a:ext cx="5465463" cy="5008132"/>
          </a:xfrm>
        </p:spPr>
        <p:txBody>
          <a:bodyPr vert="horz" lIns="0" tIns="0" rIns="0" bIns="0" rtlCol="0" anchor="t">
            <a:noAutofit/>
          </a:bodyPr>
          <a:lstStyle/>
          <a:p>
            <a:r>
              <a:rPr lang="fi-FI" sz="2000" dirty="0">
                <a:highlight>
                  <a:srgbClr val="FFFF00"/>
                </a:highlight>
              </a:rPr>
              <a:t>Todistusvalinnoissa</a:t>
            </a:r>
            <a:r>
              <a:rPr lang="fi-FI" sz="2000" dirty="0"/>
              <a:t> hyväksytyt ilmoitetaan pääsääntöisesti, kun kevään yo-tulokset saapuvat, viimeistään </a:t>
            </a:r>
            <a:r>
              <a:rPr lang="fi-FI" sz="2000" b="1" u="sng" dirty="0"/>
              <a:t>26.5.2025</a:t>
            </a:r>
            <a:r>
              <a:rPr lang="fi-FI" sz="2000" dirty="0"/>
              <a:t>.</a:t>
            </a:r>
          </a:p>
          <a:p>
            <a:r>
              <a:rPr lang="fi-FI" sz="2000" dirty="0"/>
              <a:t>Korkeakoulujen </a:t>
            </a:r>
            <a:r>
              <a:rPr lang="fi-FI" sz="2000" dirty="0">
                <a:highlight>
                  <a:srgbClr val="FFFF00"/>
                </a:highlight>
              </a:rPr>
              <a:t>ensimmäisen yhteishaun</a:t>
            </a:r>
            <a:r>
              <a:rPr lang="fi-FI" sz="2000" dirty="0"/>
              <a:t> valinnat julkaistaan viimeistään </a:t>
            </a:r>
            <a:r>
              <a:rPr lang="fi-FI" sz="2000" b="1" dirty="0"/>
              <a:t>28.5.2025</a:t>
            </a:r>
            <a:endParaRPr lang="fi-FI" sz="2000" dirty="0">
              <a:cs typeface="Calibri"/>
            </a:endParaRPr>
          </a:p>
          <a:p>
            <a:r>
              <a:rPr lang="fi-FI" sz="2000" dirty="0"/>
              <a:t>Kevään </a:t>
            </a:r>
            <a:r>
              <a:rPr lang="fi-FI" sz="2000" dirty="0">
                <a:highlight>
                  <a:srgbClr val="FFFF00"/>
                </a:highlight>
              </a:rPr>
              <a:t>toisen korkeakouluhaun</a:t>
            </a:r>
            <a:r>
              <a:rPr lang="fi-FI" sz="2000" dirty="0"/>
              <a:t> tulokset saapuvat viimeistään </a:t>
            </a:r>
            <a:r>
              <a:rPr lang="fi-FI" sz="2000" b="1" dirty="0"/>
              <a:t>3</a:t>
            </a:r>
            <a:r>
              <a:rPr lang="fi-FI" sz="2000" b="1" u="sng" dirty="0"/>
              <a:t>.7.2025</a:t>
            </a:r>
            <a:r>
              <a:rPr lang="fi-FI" sz="2000" dirty="0"/>
              <a:t> ja syksyn haun joulukuun alussa 2025.</a:t>
            </a:r>
            <a:endParaRPr lang="fi-FI" sz="2000" dirty="0">
              <a:cs typeface="Calibri"/>
            </a:endParaRPr>
          </a:p>
          <a:p>
            <a:r>
              <a:rPr lang="fi-FI" sz="2000" dirty="0"/>
              <a:t>Hakijat saavat sähköpostiinsa viestin, kun opiskelupaikka on vastaanotettavissa. Lisäksi hakijat saavat sähköpostilla linkin tuloskirjeeseen, kun kaikki valinnat ovat valtakunnallisesti valmiita.</a:t>
            </a:r>
            <a:endParaRPr lang="fi-FI" sz="2000" dirty="0">
              <a:cs typeface="Calibri" panose="020F0502020204030204"/>
            </a:endParaRPr>
          </a:p>
          <a:p>
            <a:r>
              <a:rPr lang="fi-FI" sz="2000" dirty="0"/>
              <a:t>Varasijoilta hyväksyminen päättyy kevään haun osalta viimeistään </a:t>
            </a:r>
            <a:r>
              <a:rPr lang="fi-FI" sz="2000" b="1" u="sng" dirty="0"/>
              <a:t>5.8.2025</a:t>
            </a:r>
            <a:r>
              <a:rPr lang="fi-FI" sz="2000" dirty="0"/>
              <a:t> klo 15.00. </a:t>
            </a:r>
            <a:endParaRPr lang="fi-FI" sz="2000" dirty="0">
              <a:cs typeface="Calibri"/>
            </a:endParaRPr>
          </a:p>
          <a:p>
            <a:r>
              <a:rPr lang="fi-FI" sz="2000" b="1" dirty="0"/>
              <a:t>Paikka on otettava vastaan viimeistään to </a:t>
            </a:r>
            <a:r>
              <a:rPr lang="fi-FI" sz="2000" b="1" u="sng" dirty="0"/>
              <a:t>10.7.2025</a:t>
            </a:r>
            <a:r>
              <a:rPr lang="fi-FI" sz="2000" b="1" dirty="0"/>
              <a:t> klo 15.00. </a:t>
            </a:r>
            <a:endParaRPr lang="fi-FI" sz="2000" b="1" dirty="0">
              <a:cs typeface="Calibri"/>
            </a:endParaRPr>
          </a:p>
        </p:txBody>
      </p:sp>
    </p:spTree>
    <p:extLst>
      <p:ext uri="{BB962C8B-B14F-4D97-AF65-F5344CB8AC3E}">
        <p14:creationId xmlns:p14="http://schemas.microsoft.com/office/powerpoint/2010/main" val="3239840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816D899-5807-48DD-AFE8-CB54DE05F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D7446A5-5755-4786-AB96-2F60936475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48D56BC1-95D7-49E8-9614-B65997844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351CE30-8B3C-4193-9366-0C0D7A1E8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906"/>
            <a:ext cx="10981990" cy="3171424"/>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E71FCC7-D761-4C48-9C6A-D4C2DEB18D08}"/>
              </a:ext>
            </a:extLst>
          </p:cNvPr>
          <p:cNvSpPr>
            <a:spLocks noGrp="1"/>
          </p:cNvSpPr>
          <p:nvPr>
            <p:ph type="title"/>
          </p:nvPr>
        </p:nvSpPr>
        <p:spPr>
          <a:xfrm>
            <a:off x="427620" y="2098071"/>
            <a:ext cx="3538989" cy="2664663"/>
          </a:xfrm>
        </p:spPr>
        <p:txBody>
          <a:bodyPr anchor="ctr">
            <a:normAutofit/>
          </a:bodyPr>
          <a:lstStyle/>
          <a:p>
            <a:r>
              <a:rPr lang="fi-FI" sz="3000" b="1" dirty="0"/>
              <a:t>KORKEAKOULUHAUN KOHTEET:</a:t>
            </a:r>
            <a:endParaRPr lang="fi-FI" sz="3000" b="1" dirty="0">
              <a:cs typeface="Calibri Light"/>
            </a:endParaRPr>
          </a:p>
        </p:txBody>
      </p:sp>
      <p:sp>
        <p:nvSpPr>
          <p:cNvPr id="3" name="Sisällön paikkamerkki 2">
            <a:extLst>
              <a:ext uri="{FF2B5EF4-FFF2-40B4-BE49-F238E27FC236}">
                <a16:creationId xmlns:a16="http://schemas.microsoft.com/office/drawing/2014/main" id="{0F2A3C1D-A7DE-4A07-8570-5DDBE4E09F8C}"/>
              </a:ext>
            </a:extLst>
          </p:cNvPr>
          <p:cNvSpPr>
            <a:spLocks noGrp="1"/>
          </p:cNvSpPr>
          <p:nvPr>
            <p:ph idx="1"/>
          </p:nvPr>
        </p:nvSpPr>
        <p:spPr>
          <a:xfrm>
            <a:off x="4467362" y="2791575"/>
            <a:ext cx="5578684" cy="1688618"/>
          </a:xfrm>
        </p:spPr>
        <p:txBody>
          <a:bodyPr vert="horz" lIns="0" tIns="0" rIns="0" bIns="0" rtlCol="0" anchor="ctr">
            <a:noAutofit/>
          </a:bodyPr>
          <a:lstStyle/>
          <a:p>
            <a:endParaRPr lang="fi-FI" sz="2000" b="1" dirty="0"/>
          </a:p>
          <a:p>
            <a:endParaRPr lang="fi-FI" sz="2000" b="1" dirty="0"/>
          </a:p>
          <a:p>
            <a:r>
              <a:rPr lang="fi-FI" sz="2000" b="1" dirty="0">
                <a:highlight>
                  <a:srgbClr val="FFFF00"/>
                </a:highlight>
              </a:rPr>
              <a:t>AMK:n päivä- ja monimuotototeutus hakukohteet (abeille!)</a:t>
            </a:r>
            <a:endParaRPr lang="fi-FI">
              <a:highlight>
                <a:srgbClr val="FFFF00"/>
              </a:highlight>
              <a:cs typeface="Calibri"/>
            </a:endParaRPr>
          </a:p>
          <a:p>
            <a:r>
              <a:rPr lang="fi-FI" sz="2000" b="1" dirty="0">
                <a:highlight>
                  <a:srgbClr val="FFFF00"/>
                </a:highlight>
              </a:rPr>
              <a:t>Yliopistojen kandi + maisteri hakukohteet (abeille!)</a:t>
            </a:r>
            <a:endParaRPr lang="fi-FI" sz="2000" b="1">
              <a:highlight>
                <a:srgbClr val="FFFF00"/>
              </a:highlight>
              <a:cs typeface="Calibri"/>
            </a:endParaRPr>
          </a:p>
          <a:p>
            <a:pPr marL="0" indent="0">
              <a:buNone/>
            </a:pPr>
            <a:endParaRPr lang="fi-FI" sz="2000"/>
          </a:p>
          <a:p>
            <a:r>
              <a:rPr lang="fi-FI" sz="2000" dirty="0"/>
              <a:t>Ylempi AMK -hakukohteet (</a:t>
            </a:r>
            <a:r>
              <a:rPr lang="fi-FI" sz="2000" b="1" dirty="0"/>
              <a:t>ei</a:t>
            </a:r>
            <a:r>
              <a:rPr lang="fi-FI" sz="2000" dirty="0"/>
              <a:t> </a:t>
            </a:r>
            <a:r>
              <a:rPr lang="fi-FI" sz="2000" b="1" dirty="0"/>
              <a:t>abeille!</a:t>
            </a:r>
            <a:r>
              <a:rPr lang="fi-FI" sz="2000" dirty="0"/>
              <a:t>)</a:t>
            </a:r>
            <a:endParaRPr lang="fi-FI" sz="2000" dirty="0">
              <a:cs typeface="Calibri"/>
            </a:endParaRPr>
          </a:p>
          <a:p>
            <a:r>
              <a:rPr lang="fi-FI" sz="2000" dirty="0"/>
              <a:t>Yliopistojen maisterihakukohteet (</a:t>
            </a:r>
            <a:r>
              <a:rPr lang="fi-FI" sz="2000" b="1" dirty="0"/>
              <a:t>ei abeille!</a:t>
            </a:r>
            <a:r>
              <a:rPr lang="fi-FI" sz="2000" dirty="0"/>
              <a:t>)</a:t>
            </a:r>
            <a:endParaRPr lang="fi-FI" sz="2000" dirty="0">
              <a:cs typeface="Calibri"/>
            </a:endParaRPr>
          </a:p>
          <a:p>
            <a:r>
              <a:rPr lang="fi-FI" sz="2000" dirty="0"/>
              <a:t>Siirto-opiskelijoiden ja avoimien korkeakouluopintojen väylät (</a:t>
            </a:r>
            <a:r>
              <a:rPr lang="fi-FI" sz="2000" b="1" dirty="0"/>
              <a:t>ei</a:t>
            </a:r>
            <a:r>
              <a:rPr lang="fi-FI" sz="2000" dirty="0"/>
              <a:t> </a:t>
            </a:r>
            <a:r>
              <a:rPr lang="fi-FI" sz="2000" b="1" dirty="0"/>
              <a:t>abeille!</a:t>
            </a:r>
            <a:r>
              <a:rPr lang="fi-FI" sz="2000" dirty="0"/>
              <a:t>)</a:t>
            </a:r>
            <a:endParaRPr lang="fi-FI" sz="2000" dirty="0">
              <a:cs typeface="Calibri"/>
            </a:endParaRPr>
          </a:p>
          <a:p>
            <a:endParaRPr lang="fi-FI" sz="2000"/>
          </a:p>
          <a:p>
            <a:pPr marL="0" indent="0">
              <a:buNone/>
            </a:pPr>
            <a:endParaRPr lang="fi-FI" sz="2000"/>
          </a:p>
          <a:p>
            <a:pPr marL="0" indent="0">
              <a:buNone/>
            </a:pPr>
            <a:endParaRPr lang="fi-FI" sz="2000"/>
          </a:p>
        </p:txBody>
      </p:sp>
    </p:spTree>
    <p:extLst>
      <p:ext uri="{BB962C8B-B14F-4D97-AF65-F5344CB8AC3E}">
        <p14:creationId xmlns:p14="http://schemas.microsoft.com/office/powerpoint/2010/main" val="319208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0FD36DE-9C73-D82B-7269-DA68614FCFE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dirty="0" err="1">
                <a:solidFill>
                  <a:schemeClr val="bg1"/>
                </a:solidFill>
                <a:latin typeface="+mj-lt"/>
                <a:ea typeface="+mj-ea"/>
                <a:cs typeface="+mj-cs"/>
              </a:rPr>
              <a:t>Ylioppilastutkinnon</a:t>
            </a:r>
            <a:r>
              <a:rPr lang="en-US" kern="1200" dirty="0">
                <a:solidFill>
                  <a:schemeClr val="bg1"/>
                </a:solidFill>
                <a:latin typeface="+mj-lt"/>
                <a:ea typeface="+mj-ea"/>
                <a:cs typeface="+mj-cs"/>
              </a:rPr>
              <a:t> </a:t>
            </a:r>
            <a:r>
              <a:rPr lang="en-US" kern="1200" dirty="0" err="1">
                <a:solidFill>
                  <a:schemeClr val="bg1"/>
                </a:solidFill>
                <a:latin typeface="+mj-lt"/>
                <a:ea typeface="+mj-ea"/>
                <a:cs typeface="+mj-cs"/>
              </a:rPr>
              <a:t>suorittaminen</a:t>
            </a:r>
            <a:endParaRPr lang="en-US" kern="1200" dirty="0">
              <a:solidFill>
                <a:schemeClr val="bg1"/>
              </a:solidFill>
              <a:latin typeface="+mj-lt"/>
              <a:ea typeface="+mj-ea"/>
              <a:cs typeface="+mj-cs"/>
            </a:endParaRPr>
          </a:p>
        </p:txBody>
      </p:sp>
      <p:pic>
        <p:nvPicPr>
          <p:cNvPr id="5" name="Sisällön paikkamerkki 4" descr="Kuva, joka sisältää kohteen kuvakaappaus, teksti, Fontti, viiva&#10;&#10;Kuvaus luotu automaattisesti">
            <a:extLst>
              <a:ext uri="{FF2B5EF4-FFF2-40B4-BE49-F238E27FC236}">
                <a16:creationId xmlns:a16="http://schemas.microsoft.com/office/drawing/2014/main" id="{E2899DD6-D6C8-117B-7FB7-06DECB22CD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532" y="1505554"/>
            <a:ext cx="10905066" cy="3107944"/>
          </a:xfrm>
          <a:prstGeom prst="rect">
            <a:avLst/>
          </a:prstGeom>
        </p:spPr>
      </p:pic>
      <p:sp>
        <p:nvSpPr>
          <p:cNvPr id="7" name="Tekstiruutu 6">
            <a:extLst>
              <a:ext uri="{FF2B5EF4-FFF2-40B4-BE49-F238E27FC236}">
                <a16:creationId xmlns:a16="http://schemas.microsoft.com/office/drawing/2014/main" id="{25664335-BD0D-279F-5099-2BEC9144CAB3}"/>
              </a:ext>
            </a:extLst>
          </p:cNvPr>
          <p:cNvSpPr txBox="1"/>
          <p:nvPr/>
        </p:nvSpPr>
        <p:spPr>
          <a:xfrm>
            <a:off x="729672" y="5121717"/>
            <a:ext cx="10335491" cy="1569660"/>
          </a:xfrm>
          <a:prstGeom prst="rect">
            <a:avLst/>
          </a:prstGeom>
          <a:noFill/>
        </p:spPr>
        <p:txBody>
          <a:bodyPr wrap="square">
            <a:spAutoFit/>
          </a:bodyPr>
          <a:lstStyle/>
          <a:p>
            <a:r>
              <a:rPr lang="fi-FI" sz="2400" dirty="0"/>
              <a:t>Ylioppilastutkintolautakunta on julkaissut verkossa toimivan palvelun, jossa voi kokeilla, millaiset koeyhdistelmät täyttävät nämä kriteerit. </a:t>
            </a:r>
            <a:r>
              <a:rPr lang="fi-FI" sz="2400" dirty="0">
                <a:hlinkClick r:id="rId3"/>
              </a:rPr>
              <a:t>Pääset palveluun tästä</a:t>
            </a:r>
            <a:r>
              <a:rPr lang="fi-FI" sz="2400" dirty="0"/>
              <a:t>.</a:t>
            </a:r>
          </a:p>
          <a:p>
            <a:r>
              <a:rPr lang="fi-FI" sz="2400" dirty="0">
                <a:hlinkClick r:id="rId3"/>
              </a:rPr>
              <a:t>https://ilmo.ylioppilastutkinto.fi/fi</a:t>
            </a:r>
            <a:endParaRPr lang="fi-FI" sz="2400" dirty="0"/>
          </a:p>
          <a:p>
            <a:endParaRPr lang="fi-FI" sz="2400" dirty="0"/>
          </a:p>
        </p:txBody>
      </p:sp>
    </p:spTree>
    <p:extLst>
      <p:ext uri="{BB962C8B-B14F-4D97-AF65-F5344CB8AC3E}">
        <p14:creationId xmlns:p14="http://schemas.microsoft.com/office/powerpoint/2010/main" val="4120429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DF4D5D-D6A6-4188-89F7-460419E54157}"/>
              </a:ext>
            </a:extLst>
          </p:cNvPr>
          <p:cNvSpPr>
            <a:spLocks noGrp="1"/>
          </p:cNvSpPr>
          <p:nvPr>
            <p:ph type="title"/>
          </p:nvPr>
        </p:nvSpPr>
        <p:spPr>
          <a:xfrm>
            <a:off x="1371600" y="795528"/>
            <a:ext cx="10241280" cy="660699"/>
          </a:xfrm>
        </p:spPr>
        <p:txBody>
          <a:bodyPr>
            <a:normAutofit fontScale="90000"/>
          </a:bodyPr>
          <a:lstStyle/>
          <a:p>
            <a:r>
              <a:rPr lang="fi-FI"/>
              <a:t>KORKEAKOULUJEN LISÄHAUT</a:t>
            </a:r>
          </a:p>
        </p:txBody>
      </p:sp>
      <p:sp>
        <p:nvSpPr>
          <p:cNvPr id="3" name="Sisällön paikkamerkki 2">
            <a:extLst>
              <a:ext uri="{FF2B5EF4-FFF2-40B4-BE49-F238E27FC236}">
                <a16:creationId xmlns:a16="http://schemas.microsoft.com/office/drawing/2014/main" id="{D4C6B1EC-2A9B-4F43-993E-89BE56B6D992}"/>
              </a:ext>
            </a:extLst>
          </p:cNvPr>
          <p:cNvSpPr>
            <a:spLocks noGrp="1"/>
          </p:cNvSpPr>
          <p:nvPr>
            <p:ph idx="1"/>
          </p:nvPr>
        </p:nvSpPr>
        <p:spPr>
          <a:xfrm>
            <a:off x="1371600" y="1655064"/>
            <a:ext cx="10241280" cy="4416552"/>
          </a:xfrm>
        </p:spPr>
        <p:txBody>
          <a:bodyPr vert="horz" lIns="0" tIns="0" rIns="0" bIns="0" rtlCol="0" anchor="t">
            <a:normAutofit/>
          </a:bodyPr>
          <a:lstStyle/>
          <a:p>
            <a:r>
              <a:rPr lang="fi-FI" dirty="0"/>
              <a:t>Mahdolliset yhteishaun lisähaut saa järjestää kevään hakujen jälkeen  Korkeakoulu päättää lisähaun järjestämisestä ja kestosta.</a:t>
            </a:r>
          </a:p>
          <a:p>
            <a:r>
              <a:rPr lang="fi-FI" dirty="0"/>
              <a:t>Hakukohteet ovat yhteishaun hakukohteista ja niissä käytetään yhteishaussa olleita valintaperusteita.</a:t>
            </a:r>
            <a:endParaRPr lang="fi-FI" dirty="0">
              <a:cs typeface="Calibri"/>
            </a:endParaRPr>
          </a:p>
          <a:p>
            <a:r>
              <a:rPr lang="fi-FI" dirty="0"/>
              <a:t>Hakuajat voivat vaihdella koulutusohjelmakohtaisesti.</a:t>
            </a:r>
            <a:endParaRPr lang="fi-FI" dirty="0">
              <a:cs typeface="Calibri"/>
            </a:endParaRPr>
          </a:p>
          <a:p>
            <a:r>
              <a:rPr lang="fi-FI" dirty="0"/>
              <a:t>Hakija voi täyttää useamman hakulomakkeen.</a:t>
            </a:r>
            <a:endParaRPr lang="fi-FI" dirty="0">
              <a:cs typeface="Calibri"/>
            </a:endParaRPr>
          </a:p>
          <a:p>
            <a:r>
              <a:rPr lang="fi-FI" dirty="0"/>
              <a:t>Haettavien koulutusten määrää ei ole rajattu.</a:t>
            </a:r>
            <a:endParaRPr lang="fi-FI" dirty="0">
              <a:cs typeface="Calibri"/>
            </a:endParaRPr>
          </a:p>
          <a:p>
            <a:r>
              <a:rPr lang="fi-FI" dirty="0"/>
              <a:t>Koulutusten järjestyksellä ei hakulomakkeella ole merkitystä.</a:t>
            </a:r>
            <a:endParaRPr lang="fi-FI" dirty="0">
              <a:cs typeface="Calibri"/>
            </a:endParaRPr>
          </a:p>
          <a:p>
            <a:r>
              <a:rPr lang="fi-FI" dirty="0"/>
              <a:t>Hakija saa tiedon valinnasta jokaisesta korkeakoulusta erikseen.</a:t>
            </a:r>
            <a:endParaRPr lang="fi-FI" dirty="0">
              <a:cs typeface="Calibri"/>
            </a:endParaRPr>
          </a:p>
        </p:txBody>
      </p:sp>
    </p:spTree>
    <p:extLst>
      <p:ext uri="{BB962C8B-B14F-4D97-AF65-F5344CB8AC3E}">
        <p14:creationId xmlns:p14="http://schemas.microsoft.com/office/powerpoint/2010/main" val="3377409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69D83FC-3317-4874-A6D4-CC87AA2900C7}"/>
              </a:ext>
            </a:extLst>
          </p:cNvPr>
          <p:cNvSpPr>
            <a:spLocks noGrp="1"/>
          </p:cNvSpPr>
          <p:nvPr>
            <p:ph type="title"/>
          </p:nvPr>
        </p:nvSpPr>
        <p:spPr>
          <a:xfrm>
            <a:off x="1523984" y="1054121"/>
            <a:ext cx="9465131" cy="1184111"/>
          </a:xfrm>
        </p:spPr>
        <p:txBody>
          <a:bodyPr>
            <a:normAutofit/>
          </a:bodyPr>
          <a:lstStyle/>
          <a:p>
            <a:r>
              <a:rPr lang="fi-FI" sz="3700" b="1" dirty="0"/>
              <a:t>Ammattikorkeakouluilla yhteinen digitaalinen valintakoe</a:t>
            </a:r>
            <a:endParaRPr lang="fi-FI" sz="3700" b="1" dirty="0">
              <a:cs typeface="Calibri Light"/>
            </a:endParaRPr>
          </a:p>
        </p:txBody>
      </p:sp>
      <p:sp>
        <p:nvSpPr>
          <p:cNvPr id="3" name="Sisällön paikkamerkki 2">
            <a:extLst>
              <a:ext uri="{FF2B5EF4-FFF2-40B4-BE49-F238E27FC236}">
                <a16:creationId xmlns:a16="http://schemas.microsoft.com/office/drawing/2014/main" id="{393A6647-F11C-40DA-967B-82163440914F}"/>
              </a:ext>
            </a:extLst>
          </p:cNvPr>
          <p:cNvSpPr>
            <a:spLocks noGrp="1"/>
          </p:cNvSpPr>
          <p:nvPr>
            <p:ph idx="1"/>
          </p:nvPr>
        </p:nvSpPr>
        <p:spPr>
          <a:xfrm>
            <a:off x="1524000" y="2399099"/>
            <a:ext cx="9465564" cy="4203037"/>
          </a:xfrm>
        </p:spPr>
        <p:txBody>
          <a:bodyPr vert="horz" lIns="0" tIns="0" rIns="0" bIns="0" rtlCol="0">
            <a:normAutofit/>
          </a:bodyPr>
          <a:lstStyle/>
          <a:p>
            <a:r>
              <a:rPr lang="fi-FI" sz="2400" dirty="0"/>
              <a:t>Hakijat suorittavat kokeen omalla koneella valvotussa ympäristössä.</a:t>
            </a:r>
          </a:p>
          <a:p>
            <a:r>
              <a:rPr lang="fi-FI" sz="2400" dirty="0"/>
              <a:t>Hakulomakkeella tarjotaan vaihtoehtoiset ammattikorkeakoulujen valintakokeiden suorittamisajankohdat ja paikat. Hakija valitsee ja ilmoittautuu lomakkeella valintakokeeseen. Ks. ammattikorkeakouluun.fi</a:t>
            </a:r>
          </a:p>
          <a:p>
            <a:r>
              <a:rPr lang="fi-FI" sz="2400" dirty="0"/>
              <a:t>Valintakokeessa kaikille yhteiset osiot: Päätöksentekotaidot, opetuskieli ja englannin kieli. Hakukohteesta riippuen lisäksi: Matemaattiset taidot, matemaattis-luonnontieteelliset taidot sekä eettiset taidot.</a:t>
            </a:r>
          </a:p>
          <a:p>
            <a:r>
              <a:rPr lang="fi-FI" sz="2400" dirty="0"/>
              <a:t>Kaikki hakijat osallistuvat sähköiseen valintakokeeseen (pois lukien todistusvalinnalla valitut sekä kulttuurialat). </a:t>
            </a:r>
          </a:p>
          <a:p>
            <a:endParaRPr lang="fi-FI" sz="2400" dirty="0"/>
          </a:p>
        </p:txBody>
      </p:sp>
    </p:spTree>
    <p:extLst>
      <p:ext uri="{BB962C8B-B14F-4D97-AF65-F5344CB8AC3E}">
        <p14:creationId xmlns:p14="http://schemas.microsoft.com/office/powerpoint/2010/main" val="2026509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tsikko 1">
            <a:extLst>
              <a:ext uri="{FF2B5EF4-FFF2-40B4-BE49-F238E27FC236}">
                <a16:creationId xmlns:a16="http://schemas.microsoft.com/office/drawing/2014/main" id="{355893FE-B9F8-4B2A-82B3-2AAB5C7AE1DB}"/>
              </a:ext>
            </a:extLst>
          </p:cNvPr>
          <p:cNvSpPr>
            <a:spLocks noGrp="1"/>
          </p:cNvSpPr>
          <p:nvPr>
            <p:ph type="title"/>
          </p:nvPr>
        </p:nvSpPr>
        <p:spPr>
          <a:xfrm>
            <a:off x="958506" y="800392"/>
            <a:ext cx="10264697" cy="1212102"/>
          </a:xfrm>
        </p:spPr>
        <p:txBody>
          <a:bodyPr>
            <a:normAutofit/>
          </a:bodyPr>
          <a:lstStyle/>
          <a:p>
            <a:r>
              <a:rPr lang="fi-FI" sz="4000">
                <a:solidFill>
                  <a:srgbClr val="FFFFFF"/>
                </a:solidFill>
              </a:rPr>
              <a:t>Valinnat muutoksessa</a:t>
            </a:r>
          </a:p>
        </p:txBody>
      </p:sp>
      <p:sp>
        <p:nvSpPr>
          <p:cNvPr id="3" name="Sisällön paikkamerkki 2">
            <a:extLst>
              <a:ext uri="{FF2B5EF4-FFF2-40B4-BE49-F238E27FC236}">
                <a16:creationId xmlns:a16="http://schemas.microsoft.com/office/drawing/2014/main" id="{7DED4B2E-82E2-478A-B1B1-15E913C14070}"/>
              </a:ext>
            </a:extLst>
          </p:cNvPr>
          <p:cNvSpPr>
            <a:spLocks noGrp="1"/>
          </p:cNvSpPr>
          <p:nvPr>
            <p:ph idx="1"/>
          </p:nvPr>
        </p:nvSpPr>
        <p:spPr>
          <a:xfrm>
            <a:off x="1367624" y="2490436"/>
            <a:ext cx="9708995" cy="3567173"/>
          </a:xfrm>
        </p:spPr>
        <p:txBody>
          <a:bodyPr vert="horz" lIns="0" tIns="0" rIns="0" bIns="0" rtlCol="0" anchor="ctr">
            <a:normAutofit fontScale="92500" lnSpcReduction="10000"/>
          </a:bodyPr>
          <a:lstStyle/>
          <a:p>
            <a:r>
              <a:rPr lang="fi-FI" sz="2000" dirty="0"/>
              <a:t>Alakohtaiset valintaperusteet löytyvät Opintopolusta. Monilla aloilla myös </a:t>
            </a:r>
            <a:r>
              <a:rPr lang="fi-FI" sz="2000" b="1" dirty="0"/>
              <a:t>valintakoeyhteistyötä. </a:t>
            </a:r>
            <a:endParaRPr lang="fi-FI" sz="2000" b="1" dirty="0">
              <a:cs typeface="Calibri"/>
            </a:endParaRPr>
          </a:p>
          <a:p>
            <a:r>
              <a:rPr lang="fi-FI" sz="2000" dirty="0"/>
              <a:t>Todistusvalinta keskeinen väylä korkeakoulutukseen (valtaosa varataan ensikertalaisille). Lisäksi soveltuvuuskokeet rakennusarkkitehtikoulutukseen ja merenkulun alan koulutukseen.</a:t>
            </a:r>
            <a:endParaRPr lang="fi-FI" sz="2000" dirty="0">
              <a:cs typeface="Calibri"/>
            </a:endParaRPr>
          </a:p>
          <a:p>
            <a:r>
              <a:rPr lang="fi-FI" sz="2000" dirty="0"/>
              <a:t>Pääsykokeet vaativat lyhyemmän valmistautumisen. Pääsykoe voi perustua myös aiempaa enemmän kokeessa jaettuun aineistoon.</a:t>
            </a:r>
            <a:endParaRPr lang="fi-FI" sz="2000" dirty="0">
              <a:cs typeface="Calibri"/>
            </a:endParaRPr>
          </a:p>
          <a:p>
            <a:r>
              <a:rPr lang="fi-FI" sz="2000" dirty="0"/>
              <a:t>Koulutusalan vaihtoa pyritään helpottamaan (siirtohaku).</a:t>
            </a:r>
            <a:endParaRPr lang="fi-FI" sz="2000" dirty="0">
              <a:cs typeface="Calibri"/>
            </a:endParaRPr>
          </a:p>
          <a:p>
            <a:r>
              <a:rPr lang="fi-FI" sz="2000" dirty="0"/>
              <a:t>Tutkinnon suorittaneille uusia väyliä opintoihin.</a:t>
            </a:r>
            <a:endParaRPr lang="fi-FI" sz="2000" dirty="0">
              <a:cs typeface="Calibri"/>
            </a:endParaRPr>
          </a:p>
          <a:p>
            <a:r>
              <a:rPr lang="fi-FI" sz="2000" dirty="0"/>
              <a:t>Avoimesta korkeakoulusta voi päästä tutkinto-opiskelijaksi.</a:t>
            </a:r>
            <a:endParaRPr lang="fi-FI" sz="2000" dirty="0">
              <a:cs typeface="Calibri"/>
            </a:endParaRPr>
          </a:p>
          <a:p>
            <a:r>
              <a:rPr lang="fi-FI" sz="2000" dirty="0"/>
              <a:t>Yleisesti ottaen vuodesta 2021 alkaen opiskelijavalinnoissa äidinkieli ja matematiikka tärkeitä aineita. </a:t>
            </a:r>
            <a:endParaRPr lang="fi-FI" sz="2000" dirty="0">
              <a:cs typeface="Calibri"/>
            </a:endParaRPr>
          </a:p>
        </p:txBody>
      </p:sp>
    </p:spTree>
    <p:extLst>
      <p:ext uri="{BB962C8B-B14F-4D97-AF65-F5344CB8AC3E}">
        <p14:creationId xmlns:p14="http://schemas.microsoft.com/office/powerpoint/2010/main" val="70987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tsikko 1">
            <a:extLst>
              <a:ext uri="{FF2B5EF4-FFF2-40B4-BE49-F238E27FC236}">
                <a16:creationId xmlns:a16="http://schemas.microsoft.com/office/drawing/2014/main" id="{86D12C69-BF72-4349-ADD4-E00541CB2287}"/>
              </a:ext>
            </a:extLst>
          </p:cNvPr>
          <p:cNvSpPr>
            <a:spLocks noGrp="1"/>
          </p:cNvSpPr>
          <p:nvPr>
            <p:ph type="title"/>
          </p:nvPr>
        </p:nvSpPr>
        <p:spPr>
          <a:xfrm>
            <a:off x="958506" y="800392"/>
            <a:ext cx="10264697" cy="1212102"/>
          </a:xfrm>
        </p:spPr>
        <p:txBody>
          <a:bodyPr>
            <a:normAutofit/>
          </a:bodyPr>
          <a:lstStyle/>
          <a:p>
            <a:r>
              <a:rPr lang="fi-FI" sz="4000" dirty="0">
                <a:solidFill>
                  <a:srgbClr val="FFFFFF"/>
                </a:solidFill>
              </a:rPr>
              <a:t>Ensikertalaisuus</a:t>
            </a:r>
          </a:p>
        </p:txBody>
      </p:sp>
      <p:sp>
        <p:nvSpPr>
          <p:cNvPr id="3" name="Sisällön paikkamerkki 2">
            <a:extLst>
              <a:ext uri="{FF2B5EF4-FFF2-40B4-BE49-F238E27FC236}">
                <a16:creationId xmlns:a16="http://schemas.microsoft.com/office/drawing/2014/main" id="{9E121877-ACC2-4B34-B87F-5FD50757C6FA}"/>
              </a:ext>
            </a:extLst>
          </p:cNvPr>
          <p:cNvSpPr>
            <a:spLocks noGrp="1"/>
          </p:cNvSpPr>
          <p:nvPr>
            <p:ph idx="1"/>
          </p:nvPr>
        </p:nvSpPr>
        <p:spPr>
          <a:xfrm>
            <a:off x="1367624" y="2490436"/>
            <a:ext cx="9708995" cy="3567173"/>
          </a:xfrm>
        </p:spPr>
        <p:txBody>
          <a:bodyPr vert="horz" lIns="0" tIns="0" rIns="0" bIns="0" rtlCol="0" anchor="ctr">
            <a:normAutofit/>
          </a:bodyPr>
          <a:lstStyle/>
          <a:p>
            <a:r>
              <a:rPr lang="fi-FI" sz="2200" dirty="0"/>
              <a:t>Lain mukaan korkeakoulujen on varattava osa opiskelupaikoista ensimmäistä korkeakoulupaikkaa hakeville.</a:t>
            </a:r>
          </a:p>
          <a:p>
            <a:r>
              <a:rPr lang="fi-FI" sz="2200" b="1" dirty="0"/>
              <a:t>Olet ensikertalainen siihen saakka, kunnes vastaanotat korkeakoulupaikan.</a:t>
            </a:r>
            <a:r>
              <a:rPr lang="fi-FI" sz="2200" dirty="0"/>
              <a:t> Pelkkä hakeminen tai hyväksytyksi tuleminen ei vaikuta ensikertalaisuuteen. Ensikertalaisuutta ei saa takaisin luopumalla jo vastaanottamastaan opiskelupaikasta.</a:t>
            </a:r>
            <a:endParaRPr lang="fi-FI" sz="2200" dirty="0">
              <a:cs typeface="Calibri"/>
            </a:endParaRPr>
          </a:p>
          <a:p>
            <a:r>
              <a:rPr lang="fi-FI" sz="2200" dirty="0"/>
              <a:t>Avoimen yliopiston tai avoimen ammattikorkeakoulu opinnot eivät vaikuta ensikertalaisuuteen.</a:t>
            </a:r>
            <a:endParaRPr lang="fi-FI" sz="2200" dirty="0">
              <a:cs typeface="Calibri"/>
            </a:endParaRPr>
          </a:p>
          <a:p>
            <a:r>
              <a:rPr lang="fi-FI" sz="2200" dirty="0"/>
              <a:t>Keväällä 2020 hakijoista oli ensikertalaisia 76 % ja hyväksytyistä 80%. Korkeakoulujen aloituspaikoista 65% oli varattu ensikertalaisille. </a:t>
            </a:r>
            <a:endParaRPr lang="fi-FI" sz="2200" dirty="0">
              <a:cs typeface="Calibri"/>
            </a:endParaRPr>
          </a:p>
        </p:txBody>
      </p:sp>
    </p:spTree>
    <p:extLst>
      <p:ext uri="{BB962C8B-B14F-4D97-AF65-F5344CB8AC3E}">
        <p14:creationId xmlns:p14="http://schemas.microsoft.com/office/powerpoint/2010/main" val="3226741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tile tx="0" ty="0" sx="100000" sy="100000" flip="none" algn="tl"/>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C17A22-43C0-44A3-94CE-98D15C856C1D}"/>
              </a:ext>
            </a:extLst>
          </p:cNvPr>
          <p:cNvSpPr>
            <a:spLocks noGrp="1"/>
          </p:cNvSpPr>
          <p:nvPr>
            <p:ph type="title"/>
          </p:nvPr>
        </p:nvSpPr>
        <p:spPr/>
        <p:txBody>
          <a:bodyPr/>
          <a:lstStyle/>
          <a:p>
            <a:r>
              <a:rPr lang="fi-FI"/>
              <a:t>YHDEN KORKEAKOULUPAIKAN SÄÄNNÖS</a:t>
            </a:r>
          </a:p>
        </p:txBody>
      </p:sp>
      <p:sp>
        <p:nvSpPr>
          <p:cNvPr id="3" name="Sisällön paikkamerkki 2">
            <a:extLst>
              <a:ext uri="{FF2B5EF4-FFF2-40B4-BE49-F238E27FC236}">
                <a16:creationId xmlns:a16="http://schemas.microsoft.com/office/drawing/2014/main" id="{22260F4E-B8EE-4562-9E35-D9373421F7E1}"/>
              </a:ext>
            </a:extLst>
          </p:cNvPr>
          <p:cNvSpPr>
            <a:spLocks noGrp="1"/>
          </p:cNvSpPr>
          <p:nvPr>
            <p:ph idx="1"/>
          </p:nvPr>
        </p:nvSpPr>
        <p:spPr/>
        <p:txBody>
          <a:bodyPr vert="horz" lIns="0" tIns="0" rIns="0" bIns="0" rtlCol="0" anchor="t">
            <a:normAutofit fontScale="92500" lnSpcReduction="10000"/>
          </a:bodyPr>
          <a:lstStyle/>
          <a:p>
            <a:r>
              <a:rPr lang="fi-FI"/>
              <a:t>Säännös koskee kaikkea lukukausittain alkavaa tutkintoon johtavaa korkeakoulutusta (myös jatkotutkintohaut).</a:t>
            </a:r>
          </a:p>
          <a:p>
            <a:r>
              <a:rPr lang="fi-FI"/>
              <a:t>Siirtohaut eivät kuulu säännöksen piiriin </a:t>
            </a:r>
          </a:p>
          <a:p>
            <a:r>
              <a:rPr lang="fi-FI"/>
              <a:t>Säännös ei koske Poliisiammattikorkeakoulu, Högskolan på Ålandia eikä ulkomaisia korkeakouluja.</a:t>
            </a:r>
          </a:p>
          <a:p>
            <a:r>
              <a:rPr lang="fi-FI"/>
              <a:t>Hakija voi ottaa vain yhden korkeakoulupaikan vastaan lukukaudessa riippumatta siitä, onko kyse koulutuksesta, johon haetaan yhteishaussa tai erillishaussa.</a:t>
            </a:r>
          </a:p>
          <a:p>
            <a:r>
              <a:rPr lang="fi-FI"/>
              <a:t>Henkilöllä voi olla useampi tutkinnonsuoritusoikeus eli paikka tutkintoon johtavassa koulutuksessa, mutta opiskelupaikat pitää ottaa vastaan eri lukukausina. </a:t>
            </a:r>
          </a:p>
        </p:txBody>
      </p:sp>
    </p:spTree>
    <p:extLst>
      <p:ext uri="{BB962C8B-B14F-4D97-AF65-F5344CB8AC3E}">
        <p14:creationId xmlns:p14="http://schemas.microsoft.com/office/powerpoint/2010/main" val="247094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tsikko 1">
            <a:extLst>
              <a:ext uri="{FF2B5EF4-FFF2-40B4-BE49-F238E27FC236}">
                <a16:creationId xmlns:a16="http://schemas.microsoft.com/office/drawing/2014/main" id="{97988B8B-8FD8-461F-ACB9-CE4D6A22F9BD}"/>
              </a:ext>
            </a:extLst>
          </p:cNvPr>
          <p:cNvSpPr>
            <a:spLocks noGrp="1"/>
          </p:cNvSpPr>
          <p:nvPr>
            <p:ph type="title"/>
          </p:nvPr>
        </p:nvSpPr>
        <p:spPr>
          <a:xfrm>
            <a:off x="958506" y="800392"/>
            <a:ext cx="10264697" cy="1212102"/>
          </a:xfrm>
        </p:spPr>
        <p:txBody>
          <a:bodyPr>
            <a:normAutofit/>
          </a:bodyPr>
          <a:lstStyle/>
          <a:p>
            <a:r>
              <a:rPr lang="fi-FI" sz="4000">
                <a:solidFill>
                  <a:srgbClr val="FFFFFF"/>
                </a:solidFill>
              </a:rPr>
              <a:t>SÄHKÖPOSTIN SEURAAMINEN TÄRKEÄÄ!</a:t>
            </a:r>
          </a:p>
        </p:txBody>
      </p:sp>
      <p:sp>
        <p:nvSpPr>
          <p:cNvPr id="3" name="Sisällön paikkamerkki 2">
            <a:extLst>
              <a:ext uri="{FF2B5EF4-FFF2-40B4-BE49-F238E27FC236}">
                <a16:creationId xmlns:a16="http://schemas.microsoft.com/office/drawing/2014/main" id="{F01E65AD-1184-4BCA-B91F-1D8411CA62A3}"/>
              </a:ext>
            </a:extLst>
          </p:cNvPr>
          <p:cNvSpPr>
            <a:spLocks noGrp="1"/>
          </p:cNvSpPr>
          <p:nvPr>
            <p:ph idx="1"/>
          </p:nvPr>
        </p:nvSpPr>
        <p:spPr>
          <a:xfrm>
            <a:off x="1367624" y="2490436"/>
            <a:ext cx="9708995" cy="3567173"/>
          </a:xfrm>
        </p:spPr>
        <p:txBody>
          <a:bodyPr vert="horz" lIns="0" tIns="0" rIns="0" bIns="0" rtlCol="0" anchor="ctr">
            <a:normAutofit/>
          </a:bodyPr>
          <a:lstStyle/>
          <a:p>
            <a:r>
              <a:rPr lang="fi-FI" sz="2400" b="1" dirty="0"/>
              <a:t>Vahvistusviesti hakemuksen lähettämisestä tulee sähköpostiin.</a:t>
            </a:r>
            <a:r>
              <a:rPr lang="fi-FI" sz="2400" dirty="0"/>
              <a:t> Se on tae siitä, että hakemuksen lähettäminen on onnistunut. Vahvistusviesti hakijan tekemistä muutoksista. </a:t>
            </a:r>
            <a:endParaRPr lang="fi-FI" sz="2400"/>
          </a:p>
          <a:p>
            <a:r>
              <a:rPr lang="fi-FI" sz="2400" dirty="0"/>
              <a:t>Opiskelupaikka on </a:t>
            </a:r>
            <a:r>
              <a:rPr lang="fi-FI" sz="2400" b="1" dirty="0"/>
              <a:t>vastaanotettavissa sähköpostiin tulevan linkin kautta</a:t>
            </a:r>
            <a:r>
              <a:rPr lang="fi-FI" sz="2400" dirty="0"/>
              <a:t>.</a:t>
            </a:r>
            <a:endParaRPr lang="fi-FI" sz="2400" dirty="0">
              <a:cs typeface="Calibri"/>
            </a:endParaRPr>
          </a:p>
          <a:p>
            <a:r>
              <a:rPr lang="fi-FI" sz="2400" b="1" dirty="0"/>
              <a:t>Paikan vastaanotto Oma Opintopolku -palvelussa.</a:t>
            </a:r>
            <a:r>
              <a:rPr lang="fi-FI" sz="2400" dirty="0"/>
              <a:t> Se on tae siitä, että paikan vastaanottaminen on onnistunut.</a:t>
            </a:r>
            <a:endParaRPr lang="fi-FI" sz="2400" dirty="0">
              <a:cs typeface="Calibri"/>
            </a:endParaRPr>
          </a:p>
          <a:p>
            <a:r>
              <a:rPr lang="fi-FI" sz="2400" dirty="0"/>
              <a:t>Jonotuksen siirtyminen hakijan ylemmälle hakutoiveelle. Jos hakija tulee hyväksytyksi jonottamaansa hakutoiveeseen, kyseessä on paikan sitova vastaanotto (ensikertalaisuus menee). </a:t>
            </a:r>
            <a:endParaRPr lang="fi-FI" sz="2400" dirty="0">
              <a:cs typeface="Calibri"/>
            </a:endParaRPr>
          </a:p>
        </p:txBody>
      </p:sp>
    </p:spTree>
    <p:extLst>
      <p:ext uri="{BB962C8B-B14F-4D97-AF65-F5344CB8AC3E}">
        <p14:creationId xmlns:p14="http://schemas.microsoft.com/office/powerpoint/2010/main" val="2836735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FB9D8-7DF2-46C9-A558-89605359C2C2}"/>
              </a:ext>
            </a:extLst>
          </p:cNvPr>
          <p:cNvSpPr>
            <a:spLocks noGrp="1"/>
          </p:cNvSpPr>
          <p:nvPr>
            <p:ph type="title"/>
          </p:nvPr>
        </p:nvSpPr>
        <p:spPr/>
        <p:txBody>
          <a:bodyPr/>
          <a:lstStyle/>
          <a:p>
            <a:r>
              <a:rPr lang="fi-FI" dirty="0"/>
              <a:t>Tietoa korkeakouluhaun pisterajoista aiemmilta vuosilta</a:t>
            </a:r>
          </a:p>
        </p:txBody>
      </p:sp>
      <p:sp>
        <p:nvSpPr>
          <p:cNvPr id="3" name="Sisällön paikkamerkki 2">
            <a:extLst>
              <a:ext uri="{FF2B5EF4-FFF2-40B4-BE49-F238E27FC236}">
                <a16:creationId xmlns:a16="http://schemas.microsoft.com/office/drawing/2014/main" id="{3E6544B2-7F21-4E68-9A2E-863D66DE2205}"/>
              </a:ext>
            </a:extLst>
          </p:cNvPr>
          <p:cNvSpPr>
            <a:spLocks noGrp="1"/>
          </p:cNvSpPr>
          <p:nvPr>
            <p:ph idx="1"/>
          </p:nvPr>
        </p:nvSpPr>
        <p:spPr>
          <a:xfrm>
            <a:off x="532436" y="2073682"/>
            <a:ext cx="11283000" cy="3959352"/>
          </a:xfrm>
        </p:spPr>
        <p:txBody>
          <a:bodyPr vert="horz" lIns="0" tIns="0" rIns="0" bIns="0" rtlCol="0" anchor="t">
            <a:normAutofit/>
          </a:bodyPr>
          <a:lstStyle/>
          <a:p>
            <a:pPr marL="0" indent="0">
              <a:buNone/>
            </a:pPr>
            <a:r>
              <a:rPr lang="fi-FI" dirty="0"/>
              <a:t>Pisterajat löytyvät Vipusesta: </a:t>
            </a:r>
            <a:r>
              <a:rPr lang="fi-FI" dirty="0">
                <a:ea typeface="+mn-lt"/>
                <a:cs typeface="+mn-lt"/>
                <a:hlinkClick r:id="rId2"/>
              </a:rPr>
              <a:t>https://vipunen.fi/fi-fi/_layouts/15/xlviewer.aspx?id=/fi-fi/Raportit/Haku-%20ja%20valintatiedot%20-%20korkeakoulu%20-%20pisterajat.xlsb</a:t>
            </a:r>
            <a:endParaRPr lang="fi-FI" dirty="0">
              <a:hlinkClick r:id="" action="ppaction://noaction"/>
            </a:endParaRPr>
          </a:p>
          <a:p>
            <a:pPr marL="0" indent="0">
              <a:buNone/>
            </a:pPr>
            <a:r>
              <a:rPr lang="fi-FI" dirty="0"/>
              <a:t>Alin hyväksytty pistemäärä: </a:t>
            </a:r>
            <a:r>
              <a:rPr lang="fi-FI" dirty="0">
                <a:ea typeface="+mn-lt"/>
                <a:cs typeface="+mn-lt"/>
                <a:hlinkClick r:id="rId2"/>
              </a:rPr>
              <a:t>https://vipunen.fi/fi-fi/_layouts/15/xlviewer.aspx?id=/fi-fi/Raportit/Haku-%20ja%20valintatiedot%20-%20korkeakoulu%20-%20pisterajat.xlsb</a:t>
            </a:r>
            <a:endParaRPr lang="fi-FI" dirty="0"/>
          </a:p>
          <a:p>
            <a:pPr marL="0" indent="0">
              <a:buNone/>
            </a:pPr>
            <a:r>
              <a:rPr lang="fi-FI" dirty="0">
                <a:ea typeface="+mn-lt"/>
                <a:cs typeface="+mn-lt"/>
              </a:rPr>
              <a:t>Korkeakoulusta paikan vastaanottaneiden ylioppilastutkinnon arvosanajakaumatiedot: </a:t>
            </a:r>
            <a:endParaRPr lang="fi-FI" dirty="0"/>
          </a:p>
          <a:p>
            <a:pPr marL="0" indent="0">
              <a:buNone/>
            </a:pPr>
            <a:r>
              <a:rPr lang="fi-FI" dirty="0">
                <a:ea typeface="+mn-lt"/>
                <a:cs typeface="+mn-lt"/>
                <a:hlinkClick r:id="rId3"/>
              </a:rPr>
              <a:t>https://vipunen.fi/fi-fi/kkyhteiset/Sivut/Haku-ja-valinta.aspx</a:t>
            </a:r>
            <a:endParaRPr lang="fi-FI" dirty="0"/>
          </a:p>
          <a:p>
            <a:pPr marL="0" indent="0">
              <a:buNone/>
            </a:pPr>
            <a:endParaRPr lang="fi-FI" dirty="0"/>
          </a:p>
          <a:p>
            <a:pPr marL="0" indent="0">
              <a:buNone/>
            </a:pPr>
            <a:endParaRPr lang="fi-FI" dirty="0"/>
          </a:p>
          <a:p>
            <a:pPr marL="0" indent="0">
              <a:buNone/>
            </a:pPr>
            <a:endParaRPr lang="fi-FI" dirty="0"/>
          </a:p>
        </p:txBody>
      </p:sp>
    </p:spTree>
    <p:extLst>
      <p:ext uri="{BB962C8B-B14F-4D97-AF65-F5344CB8AC3E}">
        <p14:creationId xmlns:p14="http://schemas.microsoft.com/office/powerpoint/2010/main" val="1941696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tsikko 1">
            <a:extLst>
              <a:ext uri="{FF2B5EF4-FFF2-40B4-BE49-F238E27FC236}">
                <a16:creationId xmlns:a16="http://schemas.microsoft.com/office/drawing/2014/main" id="{56D7F61F-1EC0-4C9B-B8D0-CEA569345C0D}"/>
              </a:ext>
            </a:extLst>
          </p:cNvPr>
          <p:cNvSpPr>
            <a:spLocks noGrp="1"/>
          </p:cNvSpPr>
          <p:nvPr>
            <p:ph type="title"/>
          </p:nvPr>
        </p:nvSpPr>
        <p:spPr>
          <a:xfrm>
            <a:off x="958506" y="800392"/>
            <a:ext cx="10264697" cy="1212102"/>
          </a:xfrm>
        </p:spPr>
        <p:txBody>
          <a:bodyPr>
            <a:normAutofit/>
          </a:bodyPr>
          <a:lstStyle/>
          <a:p>
            <a:r>
              <a:rPr lang="fi-FI" sz="4000">
                <a:solidFill>
                  <a:srgbClr val="FFFFFF"/>
                </a:solidFill>
              </a:rPr>
              <a:t>Huomioita yliopiston todistusvalinnoista</a:t>
            </a:r>
          </a:p>
        </p:txBody>
      </p:sp>
      <p:sp>
        <p:nvSpPr>
          <p:cNvPr id="3" name="Sisällön paikkamerkki 2">
            <a:extLst>
              <a:ext uri="{FF2B5EF4-FFF2-40B4-BE49-F238E27FC236}">
                <a16:creationId xmlns:a16="http://schemas.microsoft.com/office/drawing/2014/main" id="{5DAEB23A-6C03-4498-AD94-CBE17DCE0228}"/>
              </a:ext>
            </a:extLst>
          </p:cNvPr>
          <p:cNvSpPr>
            <a:spLocks noGrp="1"/>
          </p:cNvSpPr>
          <p:nvPr>
            <p:ph idx="1"/>
          </p:nvPr>
        </p:nvSpPr>
        <p:spPr>
          <a:xfrm>
            <a:off x="1367624" y="2490436"/>
            <a:ext cx="9708995" cy="3567173"/>
          </a:xfrm>
        </p:spPr>
        <p:txBody>
          <a:bodyPr vert="horz" lIns="0" tIns="0" rIns="0" bIns="0" rtlCol="0" anchor="ctr">
            <a:normAutofit/>
          </a:bodyPr>
          <a:lstStyle/>
          <a:p>
            <a:r>
              <a:rPr lang="fi-FI" sz="2200"/>
              <a:t>HUOM! Koulutusalakohtaiset tiedot kannattaa tarkistaa Opintopolusta</a:t>
            </a:r>
          </a:p>
          <a:p>
            <a:r>
              <a:rPr lang="fi-FI" sz="2200"/>
              <a:t>Erityisesti ns. Hakupainealoilla (=lääketiede, oikeustiede, kauppatieteet ja psykologia) todistusvalinnassa paikan saaminen on edellyttänyt L ja E-painotteisia yo-arvosanoja. </a:t>
            </a:r>
          </a:p>
          <a:p>
            <a:r>
              <a:rPr lang="fi-FI" sz="2200"/>
              <a:t>Tekniikan alan DI-koulutuksissa on Aalto-yliopistoon todistusvalinnassa paikan saaminen pääsääntöisesti edellyttänyt korkeampia arvosanoja kuin muissa teknillisissä yliopistoissa. Tekniikan alan koulutusohjelmien välillä on suuriakin pisterajaeroja todistusvalinnassa (esim. Tuotantotalous vs. konetekniikka).</a:t>
            </a:r>
          </a:p>
          <a:p>
            <a:r>
              <a:rPr lang="fi-FI" sz="2200"/>
              <a:t>ON TÄRKEÄÄ MUISTAA, ETTÄ OPISKELUPAIKAN VOI EDELLEEN SAADA VALMISTAUTUMALLA JA OSALLISTUMALLA VALINTAKOKEESEEN!</a:t>
            </a:r>
          </a:p>
        </p:txBody>
      </p:sp>
    </p:spTree>
    <p:extLst>
      <p:ext uri="{BB962C8B-B14F-4D97-AF65-F5344CB8AC3E}">
        <p14:creationId xmlns:p14="http://schemas.microsoft.com/office/powerpoint/2010/main" val="4032824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tsikko 1">
            <a:extLst>
              <a:ext uri="{FF2B5EF4-FFF2-40B4-BE49-F238E27FC236}">
                <a16:creationId xmlns:a16="http://schemas.microsoft.com/office/drawing/2014/main" id="{94DE6C2C-2747-47D5-91DF-E935C0D7255C}"/>
              </a:ext>
            </a:extLst>
          </p:cNvPr>
          <p:cNvSpPr>
            <a:spLocks noGrp="1"/>
          </p:cNvSpPr>
          <p:nvPr>
            <p:ph type="title"/>
          </p:nvPr>
        </p:nvSpPr>
        <p:spPr>
          <a:xfrm>
            <a:off x="958506" y="800392"/>
            <a:ext cx="10264697" cy="1212102"/>
          </a:xfrm>
        </p:spPr>
        <p:txBody>
          <a:bodyPr>
            <a:normAutofit/>
          </a:bodyPr>
          <a:lstStyle/>
          <a:p>
            <a:r>
              <a:rPr lang="fi-FI" sz="4000">
                <a:solidFill>
                  <a:srgbClr val="FFFFFF"/>
                </a:solidFill>
              </a:rPr>
              <a:t>Ammattikorkeakoulun todistusvalinta</a:t>
            </a:r>
          </a:p>
        </p:txBody>
      </p:sp>
      <p:sp>
        <p:nvSpPr>
          <p:cNvPr id="3" name="Sisällön paikkamerkki 2">
            <a:extLst>
              <a:ext uri="{FF2B5EF4-FFF2-40B4-BE49-F238E27FC236}">
                <a16:creationId xmlns:a16="http://schemas.microsoft.com/office/drawing/2014/main" id="{0CB563FE-81BC-4852-87EE-B67442F93F2E}"/>
              </a:ext>
            </a:extLst>
          </p:cNvPr>
          <p:cNvSpPr>
            <a:spLocks noGrp="1"/>
          </p:cNvSpPr>
          <p:nvPr>
            <p:ph idx="1"/>
          </p:nvPr>
        </p:nvSpPr>
        <p:spPr>
          <a:xfrm>
            <a:off x="1367624" y="2490436"/>
            <a:ext cx="9708995" cy="3567173"/>
          </a:xfrm>
        </p:spPr>
        <p:txBody>
          <a:bodyPr vert="horz" lIns="0" tIns="0" rIns="0" bIns="0" rtlCol="0" anchor="ctr">
            <a:normAutofit/>
          </a:bodyPr>
          <a:lstStyle/>
          <a:p>
            <a:r>
              <a:rPr lang="fi-FI" sz="2200" dirty="0"/>
              <a:t>Ammattikorkeakouluun.fi -sivustolta löytyy pistelaskuri omien yo-pisteiden laskemista varten: </a:t>
            </a:r>
            <a:r>
              <a:rPr lang="fi-FI" sz="2200" dirty="0">
                <a:hlinkClick r:id="rId2"/>
              </a:rPr>
              <a:t>https://www.ammattikorkeakouluun.fi/todistusvalinnan-pistelaskuri/</a:t>
            </a:r>
            <a:endParaRPr lang="fi-FI" sz="2200" dirty="0"/>
          </a:p>
          <a:p>
            <a:r>
              <a:rPr lang="fi-FI" sz="2200" dirty="0"/>
              <a:t>Voit verrata omia yo-pisteitäsi Vipusesta </a:t>
            </a:r>
            <a:r>
              <a:rPr lang="fi-FI" sz="2200" dirty="0">
                <a:ea typeface="+mn-lt"/>
                <a:cs typeface="+mn-lt"/>
                <a:hlinkClick r:id="rId3"/>
              </a:rPr>
              <a:t>https://vipunen.fi/fi-fi/_layouts/15/xlviewer.aspx?id=/fi-fi/Raportit/Haku-%20ja%20valintatiedot%20-%20korkeakoulu%20-%20pisterajat.xlsb</a:t>
            </a:r>
            <a:r>
              <a:rPr lang="fi-FI" sz="2200" dirty="0">
                <a:ea typeface="+mn-lt"/>
                <a:cs typeface="+mn-lt"/>
              </a:rPr>
              <a:t> löytyviin aiempien vuosien pisterajoihin, jos haluat selvittää mahdollisuutesi saada opiskelupaikka AMK:sta todistusvalinnalla. Kannattaa vertailla eri ammattikorkeakoulujen pisterajoja.</a:t>
            </a:r>
          </a:p>
          <a:p>
            <a:r>
              <a:rPr lang="fi-FI" sz="2200" dirty="0"/>
              <a:t>MUISTATHAN, ETTÄ OPISKELUPAIKAN VOI EDELLEEN SAADA MYÖS VALINTAKOKEEN KAUTTA.</a:t>
            </a:r>
            <a:endParaRPr lang="fi-FI" sz="2200" dirty="0">
              <a:cs typeface="Calibri"/>
            </a:endParaRPr>
          </a:p>
          <a:p>
            <a:endParaRPr lang="fi-FI" sz="2200"/>
          </a:p>
        </p:txBody>
      </p:sp>
    </p:spTree>
    <p:extLst>
      <p:ext uri="{BB962C8B-B14F-4D97-AF65-F5344CB8AC3E}">
        <p14:creationId xmlns:p14="http://schemas.microsoft.com/office/powerpoint/2010/main" val="1967907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3C3A1CF-8DA3-494D-8FBB-F26CC3E5C777}"/>
              </a:ext>
            </a:extLst>
          </p:cNvPr>
          <p:cNvSpPr>
            <a:spLocks noGrp="1"/>
          </p:cNvSpPr>
          <p:nvPr>
            <p:ph type="title"/>
          </p:nvPr>
        </p:nvSpPr>
        <p:spPr>
          <a:xfrm>
            <a:off x="803775" y="1106007"/>
            <a:ext cx="10550025" cy="1182927"/>
          </a:xfrm>
        </p:spPr>
        <p:txBody>
          <a:bodyPr anchor="b">
            <a:normAutofit/>
          </a:bodyPr>
          <a:lstStyle/>
          <a:p>
            <a:r>
              <a:rPr lang="fi-FI" sz="5600"/>
              <a:t>TYÖMARKKINATUEN EDELLYTYKSET</a:t>
            </a:r>
          </a:p>
        </p:txBody>
      </p:sp>
      <p:cxnSp>
        <p:nvCxnSpPr>
          <p:cNvPr id="6"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EBC31EBB-6B2C-4030-9CE4-F6E048E53BD6}"/>
              </a:ext>
            </a:extLst>
          </p:cNvPr>
          <p:cNvSpPr>
            <a:spLocks noGrp="1"/>
          </p:cNvSpPr>
          <p:nvPr>
            <p:ph idx="1"/>
          </p:nvPr>
        </p:nvSpPr>
        <p:spPr>
          <a:xfrm>
            <a:off x="803775" y="2598947"/>
            <a:ext cx="10550025" cy="3677348"/>
          </a:xfrm>
        </p:spPr>
        <p:txBody>
          <a:bodyPr vert="horz" lIns="0" tIns="0" rIns="0" bIns="0" rtlCol="0" anchor="t">
            <a:normAutofit/>
          </a:bodyPr>
          <a:lstStyle/>
          <a:p>
            <a:r>
              <a:rPr lang="fi-FI" sz="1900" dirty="0">
                <a:solidFill>
                  <a:schemeClr val="tx1">
                    <a:alpha val="80000"/>
                  </a:schemeClr>
                </a:solidFill>
              </a:rPr>
              <a:t>Alle 25-vuotias, joka ei ole suorittanut peruskoulun tai lukion jälkeistä tutkintoon johtavaa, ammatillisia valmiuksia antavaa koulutusta.</a:t>
            </a:r>
          </a:p>
          <a:p>
            <a:r>
              <a:rPr lang="fi-FI" sz="1900" dirty="0">
                <a:solidFill>
                  <a:schemeClr val="tx1">
                    <a:alpha val="80000"/>
                  </a:schemeClr>
                </a:solidFill>
              </a:rPr>
              <a:t>Hae aina keväällä seuraavana syksynä alkavaan tutkintoon johtavaan, ammatillisia valmiuksia antavaan koulutukseen.</a:t>
            </a:r>
          </a:p>
          <a:p>
            <a:r>
              <a:rPr lang="fi-FI" sz="1900" dirty="0">
                <a:solidFill>
                  <a:schemeClr val="tx1">
                    <a:alpha val="80000"/>
                  </a:schemeClr>
                </a:solidFill>
              </a:rPr>
              <a:t>Koulutuksen ei tarvitse kuulua yhteishakuun. Voit hakea myös esimerkiksi yliopistoon tai ammattikorkeakouluun.</a:t>
            </a:r>
          </a:p>
          <a:p>
            <a:r>
              <a:rPr lang="fi-FI" sz="1900" dirty="0">
                <a:solidFill>
                  <a:schemeClr val="tx1">
                    <a:alpha val="80000"/>
                  </a:schemeClr>
                </a:solidFill>
              </a:rPr>
              <a:t>Hae vähintään kahta opiskelupaikkaa.</a:t>
            </a:r>
          </a:p>
          <a:p>
            <a:r>
              <a:rPr lang="fi-FI" sz="1900" dirty="0">
                <a:solidFill>
                  <a:schemeClr val="tx1">
                    <a:alpha val="80000"/>
                  </a:schemeClr>
                </a:solidFill>
              </a:rPr>
              <a:t>Osallistu esimerkiksi pääsykokeeseen ja muihin koulutuksen hakemiseen kuuluviin tilaisuuksiin.</a:t>
            </a:r>
          </a:p>
          <a:p>
            <a:r>
              <a:rPr lang="fi-FI" sz="1900" dirty="0">
                <a:solidFill>
                  <a:schemeClr val="tx1">
                    <a:alpha val="80000"/>
                  </a:schemeClr>
                </a:solidFill>
              </a:rPr>
              <a:t>Jos saat opiskelupaikan, ota se vastaan ja aloita opinnot. </a:t>
            </a:r>
          </a:p>
          <a:p>
            <a:r>
              <a:rPr lang="fi-FI" sz="1900" dirty="0">
                <a:solidFill>
                  <a:schemeClr val="tx1">
                    <a:alpha val="80000"/>
                  </a:schemeClr>
                </a:solidFill>
              </a:rPr>
              <a:t>Lisätietoja: </a:t>
            </a:r>
            <a:r>
              <a:rPr lang="fi-FI" sz="1900" dirty="0">
                <a:solidFill>
                  <a:schemeClr val="tx1">
                    <a:alpha val="80000"/>
                  </a:schemeClr>
                </a:solidFill>
                <a:hlinkClick r:id="rId2"/>
              </a:rPr>
              <a:t>https://www.kela.fi/tyottomyysturvan-ehtoja-alle-25-vuotiaille-hakijoille</a:t>
            </a:r>
            <a:endParaRPr lang="fi-FI" sz="1900" dirty="0">
              <a:solidFill>
                <a:schemeClr val="tx1">
                  <a:alpha val="80000"/>
                </a:schemeClr>
              </a:solidFill>
              <a:ea typeface="+mn-lt"/>
              <a:cs typeface="+mn-lt"/>
              <a:hlinkClick r:id="rId3"/>
            </a:endParaRPr>
          </a:p>
          <a:p>
            <a:endParaRPr lang="fi-FI" sz="1900" dirty="0">
              <a:solidFill>
                <a:schemeClr val="tx1">
                  <a:alpha val="80000"/>
                </a:schemeClr>
              </a:solidFill>
            </a:endParaRPr>
          </a:p>
          <a:p>
            <a:endParaRPr lang="fi-FI" sz="1900" dirty="0">
              <a:solidFill>
                <a:schemeClr val="tx1">
                  <a:alpha val="80000"/>
                </a:schemeClr>
              </a:solidFill>
            </a:endParaRPr>
          </a:p>
        </p:txBody>
      </p:sp>
      <p:grpSp>
        <p:nvGrpSpPr>
          <p:cNvPr id="7"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42219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BD3B394-9379-B95A-97C9-B212D3AE4282}"/>
              </a:ext>
            </a:extLst>
          </p:cNvPr>
          <p:cNvSpPr>
            <a:spLocks noGrp="1"/>
          </p:cNvSpPr>
          <p:nvPr>
            <p:ph type="title"/>
          </p:nvPr>
        </p:nvSpPr>
        <p:spPr>
          <a:xfrm>
            <a:off x="761803" y="350196"/>
            <a:ext cx="4646904" cy="1624520"/>
          </a:xfrm>
        </p:spPr>
        <p:txBody>
          <a:bodyPr anchor="ctr">
            <a:normAutofit/>
          </a:bodyPr>
          <a:lstStyle/>
          <a:p>
            <a:r>
              <a:rPr lang="fi-FI" sz="3700"/>
              <a:t>Tärkeää ylioppilaskokeisiin ilmoittautumisesta</a:t>
            </a:r>
          </a:p>
        </p:txBody>
      </p:sp>
      <p:sp>
        <p:nvSpPr>
          <p:cNvPr id="3" name="Sisällön paikkamerkki 2">
            <a:extLst>
              <a:ext uri="{FF2B5EF4-FFF2-40B4-BE49-F238E27FC236}">
                <a16:creationId xmlns:a16="http://schemas.microsoft.com/office/drawing/2014/main" id="{1F068C9A-728D-23B2-FED5-DB4E2C1863F8}"/>
              </a:ext>
            </a:extLst>
          </p:cNvPr>
          <p:cNvSpPr>
            <a:spLocks noGrp="1"/>
          </p:cNvSpPr>
          <p:nvPr>
            <p:ph idx="1"/>
          </p:nvPr>
        </p:nvSpPr>
        <p:spPr>
          <a:xfrm>
            <a:off x="761802" y="2743200"/>
            <a:ext cx="4646905" cy="3613149"/>
          </a:xfrm>
        </p:spPr>
        <p:txBody>
          <a:bodyPr anchor="ctr">
            <a:normAutofit/>
          </a:bodyPr>
          <a:lstStyle/>
          <a:p>
            <a:r>
              <a:rPr lang="fi-FI" sz="2000"/>
              <a:t>Kevään tutkintoon on ilmoittauduttava viimeistään 1.12. ja syksyn tutkintoon viimeistään 5.6. Ilmoittautuminen on aina sitova. </a:t>
            </a:r>
          </a:p>
          <a:p>
            <a:r>
              <a:rPr lang="fi-FI" sz="2000"/>
              <a:t>Ilmoittautuminen edellyttää ilmoittautumislomakkeen täyttämistä ja palauttamista opinto-ohjaajalle. </a:t>
            </a:r>
          </a:p>
          <a:p>
            <a:r>
              <a:rPr lang="fi-FI" sz="2000"/>
              <a:t>Ensimmäiset viisi ylioppilaskoetta ovat kokelaalle ilmaisia. Lisäkoe ja hyväksytyn kokeen uusiminen maksaa 38 euroa / koe. </a:t>
            </a:r>
          </a:p>
          <a:p>
            <a:endParaRPr lang="fi-FI" sz="2000"/>
          </a:p>
          <a:p>
            <a:endParaRPr lang="fi-FI" sz="2000"/>
          </a:p>
          <a:p>
            <a:endParaRPr lang="fi-FI" sz="2000"/>
          </a:p>
        </p:txBody>
      </p:sp>
      <p:pic>
        <p:nvPicPr>
          <p:cNvPr id="5" name="Picture 4" descr="Kalenteri">
            <a:extLst>
              <a:ext uri="{FF2B5EF4-FFF2-40B4-BE49-F238E27FC236}">
                <a16:creationId xmlns:a16="http://schemas.microsoft.com/office/drawing/2014/main" id="{3976BF96-6CBC-4E1D-160B-0B84A79FCDF2}"/>
              </a:ext>
            </a:extLst>
          </p:cNvPr>
          <p:cNvPicPr>
            <a:picLocks noChangeAspect="1"/>
          </p:cNvPicPr>
          <p:nvPr/>
        </p:nvPicPr>
        <p:blipFill>
          <a:blip r:embed="rId2"/>
          <a:srcRect l="22270" r="18329" b="-2"/>
          <a:stretch/>
        </p:blipFill>
        <p:spPr>
          <a:xfrm>
            <a:off x="6096000" y="1"/>
            <a:ext cx="6102825" cy="6858000"/>
          </a:xfrm>
          <a:prstGeom prst="rect">
            <a:avLst/>
          </a:prstGeom>
        </p:spPr>
      </p:pic>
    </p:spTree>
    <p:extLst>
      <p:ext uri="{BB962C8B-B14F-4D97-AF65-F5344CB8AC3E}">
        <p14:creationId xmlns:p14="http://schemas.microsoft.com/office/powerpoint/2010/main" val="4071692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ACB935-AA2C-489B-9FBF-0483895A5904}"/>
              </a:ext>
            </a:extLst>
          </p:cNvPr>
          <p:cNvSpPr>
            <a:spLocks noGrp="1"/>
          </p:cNvSpPr>
          <p:nvPr>
            <p:ph type="title"/>
          </p:nvPr>
        </p:nvSpPr>
        <p:spPr>
          <a:xfrm>
            <a:off x="1371600" y="795528"/>
            <a:ext cx="10241280" cy="672465"/>
          </a:xfrm>
        </p:spPr>
        <p:txBody>
          <a:bodyPr>
            <a:normAutofit fontScale="90000"/>
          </a:bodyPr>
          <a:lstStyle/>
          <a:p>
            <a:r>
              <a:rPr lang="fi-FI" b="1" dirty="0"/>
              <a:t>OPINTOTUKI JA ASUMISLISÄ</a:t>
            </a:r>
            <a:endParaRPr lang="fi-FI" b="1" dirty="0">
              <a:cs typeface="Calibri Light"/>
            </a:endParaRPr>
          </a:p>
        </p:txBody>
      </p:sp>
      <p:sp>
        <p:nvSpPr>
          <p:cNvPr id="3" name="Sisällön paikkamerkki 2">
            <a:extLst>
              <a:ext uri="{FF2B5EF4-FFF2-40B4-BE49-F238E27FC236}">
                <a16:creationId xmlns:a16="http://schemas.microsoft.com/office/drawing/2014/main" id="{9317FB5F-82DB-4899-8CFA-D68F70BA8C5C}"/>
              </a:ext>
            </a:extLst>
          </p:cNvPr>
          <p:cNvSpPr>
            <a:spLocks noGrp="1"/>
          </p:cNvSpPr>
          <p:nvPr>
            <p:ph idx="1"/>
          </p:nvPr>
        </p:nvSpPr>
        <p:spPr>
          <a:xfrm>
            <a:off x="1371600" y="1578864"/>
            <a:ext cx="10241280" cy="4492752"/>
          </a:xfrm>
        </p:spPr>
        <p:txBody>
          <a:bodyPr vert="horz" lIns="0" tIns="0" rIns="0" bIns="0" rtlCol="0" anchor="t">
            <a:normAutofit/>
          </a:bodyPr>
          <a:lstStyle/>
          <a:p>
            <a:r>
              <a:rPr lang="fi-FI"/>
              <a:t>Kun vastaanotat opiskelupaikan, voit hakea Kelasta opintotukea.</a:t>
            </a:r>
          </a:p>
          <a:p>
            <a:r>
              <a:rPr lang="fi-FI"/>
              <a:t>Mahdollisen vuokrasopimuksen tehtyäsi voit hakea myös yleistä asumistukea.</a:t>
            </a:r>
          </a:p>
          <a:p>
            <a:r>
              <a:rPr lang="fi-FI"/>
              <a:t>Voit saada myös valtion takaamaa opintolainaa. Jos tutkinnon suorittaa tavoiteajassa, voi lainasta saada opintolainahyvityksen.</a:t>
            </a:r>
          </a:p>
          <a:p>
            <a:r>
              <a:rPr lang="fi-FI"/>
              <a:t>Mikäli työskentelet opintojen ohella, muistathan seurata tulorajoja ja tallentaa palkkakuittisi.</a:t>
            </a:r>
          </a:p>
          <a:p>
            <a:r>
              <a:rPr lang="fi-FI"/>
              <a:t>Seuraathan myös opintopistemäärääsi, jotta oikeus opintorahaan säilyy. </a:t>
            </a:r>
          </a:p>
          <a:p>
            <a:r>
              <a:rPr lang="fi-FI"/>
              <a:t>TARKEMMAT TIEDOT: </a:t>
            </a:r>
            <a:r>
              <a:rPr lang="fi-FI">
                <a:hlinkClick r:id="rId3"/>
              </a:rPr>
              <a:t>www.kela.fi</a:t>
            </a:r>
            <a:endParaRPr lang="fi-FI"/>
          </a:p>
          <a:p>
            <a:endParaRPr lang="fi-FI"/>
          </a:p>
        </p:txBody>
      </p:sp>
    </p:spTree>
    <p:extLst>
      <p:ext uri="{BB962C8B-B14F-4D97-AF65-F5344CB8AC3E}">
        <p14:creationId xmlns:p14="http://schemas.microsoft.com/office/powerpoint/2010/main" val="2671556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5933B21-DB5E-42DB-BD7D-D70043E66117}"/>
              </a:ext>
            </a:extLst>
          </p:cNvPr>
          <p:cNvSpPr>
            <a:spLocks noGrp="1"/>
          </p:cNvSpPr>
          <p:nvPr>
            <p:ph type="title"/>
          </p:nvPr>
        </p:nvSpPr>
        <p:spPr>
          <a:xfrm>
            <a:off x="466722" y="586855"/>
            <a:ext cx="3201366" cy="3387497"/>
          </a:xfrm>
        </p:spPr>
        <p:txBody>
          <a:bodyPr anchor="b">
            <a:normAutofit/>
          </a:bodyPr>
          <a:lstStyle/>
          <a:p>
            <a:pPr algn="r"/>
            <a:r>
              <a:rPr lang="fi-FI" sz="2400" b="1" dirty="0">
                <a:solidFill>
                  <a:srgbClr val="FFFFFF"/>
                </a:solidFill>
              </a:rPr>
              <a:t>YHTEISHAKUILTAPÄIVÄT</a:t>
            </a:r>
            <a:br>
              <a:rPr lang="fi-FI" sz="2400" b="1" dirty="0">
                <a:solidFill>
                  <a:srgbClr val="FFFFFF"/>
                </a:solidFill>
              </a:rPr>
            </a:br>
            <a:br>
              <a:rPr lang="fi-FI" sz="2400" b="1" dirty="0">
                <a:solidFill>
                  <a:srgbClr val="FFFFFF"/>
                </a:solidFill>
                <a:cs typeface="Calibri Light"/>
              </a:rPr>
            </a:br>
            <a:r>
              <a:rPr lang="fi-FI" sz="2400" b="1" dirty="0">
                <a:solidFill>
                  <a:srgbClr val="FFFFFF"/>
                </a:solidFill>
                <a:cs typeface="Calibri Light"/>
              </a:rPr>
              <a:t> 13.3.</a:t>
            </a:r>
            <a:br>
              <a:rPr lang="fi-FI" sz="2400" b="1" dirty="0">
                <a:solidFill>
                  <a:srgbClr val="FFFFFF"/>
                </a:solidFill>
                <a:cs typeface="Calibri Light"/>
              </a:rPr>
            </a:br>
            <a:r>
              <a:rPr lang="fi-FI" sz="2400" b="1" dirty="0">
                <a:solidFill>
                  <a:srgbClr val="FFFFFF"/>
                </a:solidFill>
                <a:cs typeface="Calibri Light"/>
              </a:rPr>
              <a:t> 20.3.</a:t>
            </a:r>
            <a:br>
              <a:rPr lang="fi-FI" sz="2400" b="1" dirty="0">
                <a:solidFill>
                  <a:srgbClr val="FFFFFF"/>
                </a:solidFill>
                <a:cs typeface="Calibri Light"/>
              </a:rPr>
            </a:br>
            <a:br>
              <a:rPr lang="fi-FI" sz="2400" b="1" dirty="0">
                <a:solidFill>
                  <a:srgbClr val="FFFFFF"/>
                </a:solidFill>
                <a:cs typeface="Calibri Light"/>
              </a:rPr>
            </a:br>
            <a:br>
              <a:rPr lang="fi-FI" sz="2400" b="1" dirty="0">
                <a:solidFill>
                  <a:srgbClr val="FFFFFF"/>
                </a:solidFill>
                <a:cs typeface="Calibri Light"/>
              </a:rPr>
            </a:br>
            <a:r>
              <a:rPr lang="fi-FI" sz="2400" b="1" dirty="0">
                <a:solidFill>
                  <a:srgbClr val="FFFFFF"/>
                </a:solidFill>
                <a:cs typeface="Calibri Light"/>
              </a:rPr>
              <a:t>KLO 15.00  - 16.15</a:t>
            </a:r>
          </a:p>
        </p:txBody>
      </p:sp>
      <p:sp>
        <p:nvSpPr>
          <p:cNvPr id="3" name="Sisällön paikkamerkki 2">
            <a:extLst>
              <a:ext uri="{FF2B5EF4-FFF2-40B4-BE49-F238E27FC236}">
                <a16:creationId xmlns:a16="http://schemas.microsoft.com/office/drawing/2014/main" id="{C10F3C29-222D-4CBD-B822-7F18271CFD96}"/>
              </a:ext>
            </a:extLst>
          </p:cNvPr>
          <p:cNvSpPr>
            <a:spLocks noGrp="1"/>
          </p:cNvSpPr>
          <p:nvPr>
            <p:ph idx="1"/>
          </p:nvPr>
        </p:nvSpPr>
        <p:spPr>
          <a:xfrm>
            <a:off x="4810259" y="378083"/>
            <a:ext cx="6555347" cy="5817444"/>
          </a:xfrm>
        </p:spPr>
        <p:txBody>
          <a:bodyPr vert="horz" lIns="0" tIns="0" rIns="0" bIns="0" rtlCol="0" anchor="ctr">
            <a:normAutofit fontScale="85000" lnSpcReduction="20000"/>
          </a:bodyPr>
          <a:lstStyle/>
          <a:p>
            <a:endParaRPr lang="fi-FI" dirty="0"/>
          </a:p>
          <a:p>
            <a:endParaRPr lang="fi-FI" dirty="0"/>
          </a:p>
          <a:p>
            <a:endParaRPr lang="fi-FI" dirty="0"/>
          </a:p>
          <a:p>
            <a:endParaRPr lang="fi-FI" dirty="0">
              <a:cs typeface="Calibri" panose="020F0502020204030204"/>
            </a:endParaRPr>
          </a:p>
          <a:p>
            <a:r>
              <a:rPr lang="fi-FI" dirty="0"/>
              <a:t>Voit tulla tekemään korkeakoulujen yhteishaun koululle. Ota mukaasi oma koneesi ja tieto siitä, mihin koulutukseen aiot hakea sekä päättämäsi hakukohteiden mieluisuusjärjestys.</a:t>
            </a:r>
            <a:endParaRPr lang="fi-FI" dirty="0">
              <a:cs typeface="Calibri"/>
            </a:endParaRPr>
          </a:p>
          <a:p>
            <a:r>
              <a:rPr lang="fi-FI" dirty="0"/>
              <a:t>Tilana on luokka 187</a:t>
            </a:r>
            <a:endParaRPr lang="fi-FI" dirty="0">
              <a:cs typeface="Calibri"/>
            </a:endParaRPr>
          </a:p>
          <a:p>
            <a:r>
              <a:rPr lang="fi-FI" dirty="0"/>
              <a:t>Yhteishakuiltapäivät: </a:t>
            </a:r>
            <a:endParaRPr lang="fi-FI" dirty="0">
              <a:cs typeface="Calibri"/>
            </a:endParaRPr>
          </a:p>
          <a:p>
            <a:r>
              <a:rPr lang="fi-FI" b="1" dirty="0"/>
              <a:t>To 13.3.</a:t>
            </a:r>
            <a:r>
              <a:rPr lang="fi-FI" dirty="0"/>
              <a:t> klo 15.00-16.15, </a:t>
            </a:r>
            <a:r>
              <a:rPr lang="fi-FI" b="1" dirty="0"/>
              <a:t>to 20.3.</a:t>
            </a:r>
            <a:r>
              <a:rPr lang="fi-FI" dirty="0"/>
              <a:t> klo 15.00-16.00 (tarvittaessa myöhempäänkin) </a:t>
            </a:r>
            <a:endParaRPr lang="fi-FI" dirty="0">
              <a:cs typeface="Calibri"/>
            </a:endParaRPr>
          </a:p>
          <a:p>
            <a:r>
              <a:rPr lang="fi-FI" dirty="0">
                <a:cs typeface="Calibri"/>
              </a:rPr>
              <a:t>Myös henkilökohtainen tuki yhteishaun tekemiseen on pyynnöstä mahdollista. </a:t>
            </a:r>
          </a:p>
          <a:p>
            <a:r>
              <a:rPr lang="fi-FI" dirty="0">
                <a:cs typeface="Calibri"/>
              </a:rPr>
              <a:t>Wilman kautta tiedotetaan, mikäli yhteishakuiltapäiviin tulee muutoksia.</a:t>
            </a:r>
          </a:p>
          <a:p>
            <a:pPr marL="0" indent="0">
              <a:buNone/>
            </a:pPr>
            <a:endParaRPr lang="fi-FI" dirty="0">
              <a:cs typeface="Calibri"/>
            </a:endParaRPr>
          </a:p>
          <a:p>
            <a:pPr marL="0" indent="0">
              <a:buNone/>
            </a:pPr>
            <a:endParaRPr lang="fi-FI" sz="2000" dirty="0">
              <a:cs typeface="Calibri" panose="020F0502020204030204"/>
            </a:endParaRPr>
          </a:p>
          <a:p>
            <a:endParaRPr lang="fi-FI" sz="2000" dirty="0">
              <a:cs typeface="Calibri" panose="020F0502020204030204"/>
            </a:endParaRPr>
          </a:p>
          <a:p>
            <a:pPr marL="0" indent="0">
              <a:buNone/>
            </a:pPr>
            <a:endParaRPr lang="fi-FI" sz="2000" dirty="0"/>
          </a:p>
          <a:p>
            <a:pPr marL="0" indent="0">
              <a:buNone/>
            </a:pPr>
            <a:endParaRPr lang="fi-FI" sz="2000" dirty="0">
              <a:cs typeface="Calibri" panose="020F0502020204030204"/>
            </a:endParaRPr>
          </a:p>
          <a:p>
            <a:pPr marL="0" indent="0">
              <a:buNone/>
            </a:pPr>
            <a:endParaRPr lang="fi-FI" sz="2000" dirty="0">
              <a:cs typeface="Calibri" panose="020F0502020204030204"/>
            </a:endParaRPr>
          </a:p>
        </p:txBody>
      </p:sp>
    </p:spTree>
    <p:extLst>
      <p:ext uri="{BB962C8B-B14F-4D97-AF65-F5344CB8AC3E}">
        <p14:creationId xmlns:p14="http://schemas.microsoft.com/office/powerpoint/2010/main" val="1501369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tsikko 1">
            <a:extLst>
              <a:ext uri="{FF2B5EF4-FFF2-40B4-BE49-F238E27FC236}">
                <a16:creationId xmlns:a16="http://schemas.microsoft.com/office/drawing/2014/main" id="{E013907E-6273-4A8E-BEF1-65E1EC73F8EF}"/>
              </a:ext>
            </a:extLst>
          </p:cNvPr>
          <p:cNvSpPr>
            <a:spLocks noGrp="1"/>
          </p:cNvSpPr>
          <p:nvPr>
            <p:ph type="title"/>
          </p:nvPr>
        </p:nvSpPr>
        <p:spPr>
          <a:xfrm>
            <a:off x="958506" y="800392"/>
            <a:ext cx="10264697" cy="1212102"/>
          </a:xfrm>
        </p:spPr>
        <p:txBody>
          <a:bodyPr>
            <a:normAutofit/>
          </a:bodyPr>
          <a:lstStyle/>
          <a:p>
            <a:r>
              <a:rPr lang="fi-FI" sz="4000">
                <a:solidFill>
                  <a:srgbClr val="FFFFFF"/>
                </a:solidFill>
              </a:rPr>
              <a:t>HAKUPROSESSIIN VALMISTAUTUMINEN</a:t>
            </a:r>
          </a:p>
        </p:txBody>
      </p:sp>
      <p:sp>
        <p:nvSpPr>
          <p:cNvPr id="3" name="Sisällön paikkamerkki 2">
            <a:extLst>
              <a:ext uri="{FF2B5EF4-FFF2-40B4-BE49-F238E27FC236}">
                <a16:creationId xmlns:a16="http://schemas.microsoft.com/office/drawing/2014/main" id="{1E1DAC54-9D3F-4CC6-BC6C-D36DFA5522A0}"/>
              </a:ext>
            </a:extLst>
          </p:cNvPr>
          <p:cNvSpPr>
            <a:spLocks noGrp="1"/>
          </p:cNvSpPr>
          <p:nvPr>
            <p:ph idx="1"/>
          </p:nvPr>
        </p:nvSpPr>
        <p:spPr>
          <a:xfrm>
            <a:off x="1367624" y="2490436"/>
            <a:ext cx="9708995" cy="3567173"/>
          </a:xfrm>
        </p:spPr>
        <p:txBody>
          <a:bodyPr vert="horz" lIns="0" tIns="0" rIns="0" bIns="0" rtlCol="0" anchor="ctr">
            <a:normAutofit lnSpcReduction="10000"/>
          </a:bodyPr>
          <a:lstStyle/>
          <a:p>
            <a:r>
              <a:rPr lang="fi-FI" sz="2000" dirty="0"/>
              <a:t>Itseä kiinnostavien hakukohteiden valintaperusteisiin perehtyminen. Hakuaikojen, mahdollisten ennakkotehtävien ja pääsykokeiden selvittäminen.</a:t>
            </a:r>
          </a:p>
          <a:p>
            <a:r>
              <a:rPr lang="fi-FI" sz="2000" dirty="0"/>
              <a:t> Alasta ja koulutusohjelmasta riippuen tyypillisiä pääsykoekäytäntöjä ovat:</a:t>
            </a:r>
          </a:p>
          <a:p>
            <a:pPr marL="0" indent="0">
              <a:buNone/>
            </a:pPr>
            <a:r>
              <a:rPr lang="fi-FI" sz="2000" dirty="0"/>
              <a:t>	Ennakkotehtävät (luovat alat)</a:t>
            </a:r>
          </a:p>
          <a:p>
            <a:pPr marL="0" indent="0">
              <a:buNone/>
            </a:pPr>
            <a:r>
              <a:rPr lang="fi-FI" sz="2000" dirty="0"/>
              <a:t>	Vakava koe (yliopistollisten kasvatusalojen valintakoe)</a:t>
            </a:r>
          </a:p>
          <a:p>
            <a:pPr marL="0" indent="0">
              <a:buNone/>
            </a:pPr>
            <a:r>
              <a:rPr lang="fi-FI" sz="2000" dirty="0"/>
              <a:t>	Kirjatentti ja / tai aineistokoe</a:t>
            </a:r>
          </a:p>
          <a:p>
            <a:pPr marL="0" indent="0">
              <a:buNone/>
            </a:pPr>
            <a:r>
              <a:rPr lang="fi-FI" sz="2000" dirty="0"/>
              <a:t>	Kykytestit (mm. erilaiset päättelytehtävät, liikuntatestit, opetus- ja 	ohjausnäyte) </a:t>
            </a:r>
          </a:p>
          <a:p>
            <a:pPr marL="0" indent="0">
              <a:buNone/>
            </a:pPr>
            <a:r>
              <a:rPr lang="fi-FI" sz="2000" dirty="0"/>
              <a:t>	Soveltuvuuskokeet</a:t>
            </a:r>
          </a:p>
          <a:p>
            <a:pPr marL="0" indent="0">
              <a:buNone/>
            </a:pPr>
            <a:r>
              <a:rPr lang="fi-FI" sz="2000" dirty="0"/>
              <a:t>	Ryhmätilanne</a:t>
            </a:r>
          </a:p>
          <a:p>
            <a:pPr marL="0" indent="0">
              <a:buNone/>
            </a:pPr>
            <a:r>
              <a:rPr lang="fi-FI" sz="2000" dirty="0"/>
              <a:t>	Haastattelu</a:t>
            </a:r>
          </a:p>
        </p:txBody>
      </p:sp>
    </p:spTree>
    <p:extLst>
      <p:ext uri="{BB962C8B-B14F-4D97-AF65-F5344CB8AC3E}">
        <p14:creationId xmlns:p14="http://schemas.microsoft.com/office/powerpoint/2010/main" val="3181926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5373859" y="333229"/>
            <a:ext cx="5698222" cy="1380983"/>
          </a:xfrm>
        </p:spPr>
        <p:txBody>
          <a:bodyPr>
            <a:normAutofit/>
          </a:bodyPr>
          <a:lstStyle/>
          <a:p>
            <a:r>
              <a:rPr lang="fi-FI" b="1" dirty="0">
                <a:solidFill>
                  <a:srgbClr val="000000"/>
                </a:solidFill>
              </a:rPr>
              <a:t>Hakuprosessiin valmistautuminen</a:t>
            </a:r>
            <a:endParaRPr lang="fi-FI" b="1" dirty="0">
              <a:solidFill>
                <a:srgbClr val="000000"/>
              </a:solidFill>
              <a:cs typeface="Calibri Light"/>
            </a:endParaRPr>
          </a:p>
        </p:txBody>
      </p:sp>
      <p:sp>
        <p:nvSpPr>
          <p:cNvPr id="2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Valintamerkki">
            <a:extLst>
              <a:ext uri="{FF2B5EF4-FFF2-40B4-BE49-F238E27FC236}">
                <a16:creationId xmlns:a16="http://schemas.microsoft.com/office/drawing/2014/main" id="{ED324BFD-75B4-40A0-88CB-68DAE7B543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Sisällön paikkamerkki 2"/>
          <p:cNvSpPr>
            <a:spLocks noGrp="1"/>
          </p:cNvSpPr>
          <p:nvPr>
            <p:ph idx="1"/>
          </p:nvPr>
        </p:nvSpPr>
        <p:spPr>
          <a:xfrm>
            <a:off x="5339013" y="1638806"/>
            <a:ext cx="6000536" cy="4797945"/>
          </a:xfrm>
        </p:spPr>
        <p:txBody>
          <a:bodyPr vert="horz" lIns="91440" tIns="45720" rIns="91440" bIns="45720" rtlCol="0" anchor="ctr">
            <a:noAutofit/>
          </a:bodyPr>
          <a:lstStyle/>
          <a:p>
            <a:r>
              <a:rPr lang="fi-FI" dirty="0">
                <a:solidFill>
                  <a:srgbClr val="000000"/>
                </a:solidFill>
              </a:rPr>
              <a:t>Tee lukusuunnitelma ja pohdi mahdollisia valmennuskursseja</a:t>
            </a:r>
            <a:endParaRPr lang="fi-FI" dirty="0">
              <a:solidFill>
                <a:srgbClr val="000000"/>
              </a:solidFill>
              <a:cs typeface="Calibri"/>
            </a:endParaRPr>
          </a:p>
          <a:p>
            <a:r>
              <a:rPr lang="fi-FI" dirty="0">
                <a:solidFill>
                  <a:srgbClr val="000000"/>
                </a:solidFill>
              </a:rPr>
              <a:t>Mahdolliseen soveltuvuuskokeeseen valmistautuminen</a:t>
            </a:r>
            <a:endParaRPr lang="fi-FI" dirty="0">
              <a:solidFill>
                <a:srgbClr val="000000"/>
              </a:solidFill>
              <a:cs typeface="Calibri"/>
            </a:endParaRPr>
          </a:p>
          <a:p>
            <a:r>
              <a:rPr lang="fi-FI" dirty="0">
                <a:solidFill>
                  <a:srgbClr val="000000"/>
                </a:solidFill>
              </a:rPr>
              <a:t>Pääsykoepaikkaan ja ajankohtaan perehtyminen</a:t>
            </a:r>
            <a:endParaRPr lang="fi-FI" dirty="0">
              <a:solidFill>
                <a:srgbClr val="000000"/>
              </a:solidFill>
              <a:cs typeface="Calibri"/>
            </a:endParaRPr>
          </a:p>
          <a:p>
            <a:r>
              <a:rPr lang="fi-FI" dirty="0">
                <a:solidFill>
                  <a:srgbClr val="000000"/>
                </a:solidFill>
              </a:rPr>
              <a:t>Mahdollisen </a:t>
            </a:r>
            <a:r>
              <a:rPr lang="fi-FI" dirty="0" err="1">
                <a:solidFill>
                  <a:srgbClr val="000000"/>
                </a:solidFill>
              </a:rPr>
              <a:t>lukitodistuksen</a:t>
            </a:r>
            <a:r>
              <a:rPr lang="fi-FI" dirty="0">
                <a:solidFill>
                  <a:srgbClr val="000000"/>
                </a:solidFill>
              </a:rPr>
              <a:t> huomioiminen valintakokeissa (erityisjärjestelyjen hakeminen ajoissa)</a:t>
            </a:r>
            <a:endParaRPr lang="fi-FI" dirty="0">
              <a:solidFill>
                <a:srgbClr val="000000"/>
              </a:solidFill>
              <a:cs typeface="Calibri"/>
            </a:endParaRPr>
          </a:p>
          <a:p>
            <a:r>
              <a:rPr lang="fi-FI" dirty="0">
                <a:solidFill>
                  <a:srgbClr val="000000"/>
                </a:solidFill>
              </a:rPr>
              <a:t>Varasuunnitelman laatiminen</a:t>
            </a:r>
            <a:endParaRPr lang="fi-FI" dirty="0">
              <a:solidFill>
                <a:srgbClr val="000000"/>
              </a:solidFill>
              <a:cs typeface="Calibri"/>
            </a:endParaRPr>
          </a:p>
        </p:txBody>
      </p:sp>
    </p:spTree>
    <p:extLst>
      <p:ext uri="{BB962C8B-B14F-4D97-AF65-F5344CB8AC3E}">
        <p14:creationId xmlns:p14="http://schemas.microsoft.com/office/powerpoint/2010/main" val="613474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9B6629-176F-449A-83A2-B16E7DA43C73}"/>
              </a:ext>
            </a:extLst>
          </p:cNvPr>
          <p:cNvPicPr>
            <a:picLocks noChangeAspect="1"/>
          </p:cNvPicPr>
          <p:nvPr/>
        </p:nvPicPr>
        <p:blipFill rotWithShape="1">
          <a:blip r:embed="rId2">
            <a:duotone>
              <a:prstClr val="black"/>
              <a:schemeClr val="tx2">
                <a:tint val="45000"/>
                <a:satMod val="400000"/>
              </a:schemeClr>
            </a:duotone>
          </a:blip>
          <a:srcRect t="2769" r="-2" b="12958"/>
          <a:stretch/>
        </p:blipFill>
        <p:spPr>
          <a:xfrm>
            <a:off x="20" y="77066"/>
            <a:ext cx="12191980" cy="6857990"/>
          </a:xfrm>
          <a:prstGeom prst="rect">
            <a:avLst/>
          </a:prstGeom>
        </p:spPr>
      </p:pic>
      <p:sp>
        <p:nvSpPr>
          <p:cNvPr id="9" name="Rectangle 8">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Otsikko 1">
            <a:extLst>
              <a:ext uri="{FF2B5EF4-FFF2-40B4-BE49-F238E27FC236}">
                <a16:creationId xmlns:a16="http://schemas.microsoft.com/office/drawing/2014/main" id="{96A262EE-D012-4FED-B1E2-A9B90CB1183A}"/>
              </a:ext>
            </a:extLst>
          </p:cNvPr>
          <p:cNvSpPr>
            <a:spLocks noGrp="1"/>
          </p:cNvSpPr>
          <p:nvPr>
            <p:ph type="title"/>
          </p:nvPr>
        </p:nvSpPr>
        <p:spPr>
          <a:xfrm>
            <a:off x="4050889" y="365758"/>
            <a:ext cx="6784259" cy="964059"/>
          </a:xfrm>
        </p:spPr>
        <p:txBody>
          <a:bodyPr>
            <a:normAutofit fontScale="90000"/>
          </a:bodyPr>
          <a:lstStyle/>
          <a:p>
            <a:r>
              <a:rPr lang="fi-FI" sz="4800" dirty="0">
                <a:ea typeface="+mj-lt"/>
                <a:cs typeface="+mj-lt"/>
              </a:rPr>
              <a:t>Vinkkejä valmistautumiseen ja stressinhallintaan</a:t>
            </a:r>
            <a:endParaRPr lang="fi-FI" dirty="0"/>
          </a:p>
        </p:txBody>
      </p:sp>
      <p:sp>
        <p:nvSpPr>
          <p:cNvPr id="3" name="Sisällön paikkamerkki 2">
            <a:extLst>
              <a:ext uri="{FF2B5EF4-FFF2-40B4-BE49-F238E27FC236}">
                <a16:creationId xmlns:a16="http://schemas.microsoft.com/office/drawing/2014/main" id="{C65651E4-72C7-45BC-8034-8ADFF7F9583D}"/>
              </a:ext>
            </a:extLst>
          </p:cNvPr>
          <p:cNvSpPr>
            <a:spLocks noGrp="1"/>
          </p:cNvSpPr>
          <p:nvPr>
            <p:ph idx="1"/>
          </p:nvPr>
        </p:nvSpPr>
        <p:spPr>
          <a:xfrm>
            <a:off x="4050889" y="1485044"/>
            <a:ext cx="6784259" cy="4714143"/>
          </a:xfrm>
        </p:spPr>
        <p:txBody>
          <a:bodyPr vert="horz" lIns="91440" tIns="45720" rIns="91440" bIns="45720" rtlCol="0" anchor="t">
            <a:normAutofit fontScale="85000" lnSpcReduction="20000"/>
          </a:bodyPr>
          <a:lstStyle/>
          <a:p>
            <a:pPr>
              <a:buFont typeface="Arial"/>
              <a:buChar char="•"/>
            </a:pPr>
            <a:r>
              <a:rPr lang="fi-FI" sz="2400" dirty="0">
                <a:ea typeface="+mn-lt"/>
                <a:cs typeface="+mn-lt"/>
              </a:rPr>
              <a:t>Hoida lukion kurssit ajoissa. </a:t>
            </a:r>
          </a:p>
          <a:p>
            <a:pPr>
              <a:buFont typeface="Arial"/>
              <a:buChar char="•"/>
            </a:pPr>
            <a:r>
              <a:rPr lang="fi-FI" sz="2400" dirty="0">
                <a:ea typeface="+mn-lt"/>
                <a:cs typeface="+mn-lt"/>
              </a:rPr>
              <a:t>Omien vahvuuksien tunnistaminen auttaa yo-kokeiden (kirjoitettavat aineet) ja toimivien opiskelukäytänteiden (miten opit parhaiten, mihin sinun tulee panostaa eniten, mikä hoituu pienemmällä kertauksella) suunnittelussa.</a:t>
            </a:r>
            <a:endParaRPr lang="en-US" sz="2400" dirty="0">
              <a:ea typeface="+mn-lt"/>
              <a:cs typeface="+mn-lt"/>
            </a:endParaRPr>
          </a:p>
          <a:p>
            <a:pPr>
              <a:buFont typeface="Arial"/>
              <a:buChar char="•"/>
            </a:pPr>
            <a:r>
              <a:rPr lang="fi-FI" sz="2400" dirty="0">
                <a:ea typeface="+mn-lt"/>
                <a:cs typeface="+mn-lt"/>
              </a:rPr>
              <a:t>Yo-kokeisiin valmistautumisessa mieti tavoitteet, joihin pyrit.</a:t>
            </a:r>
            <a:endParaRPr lang="en-US" sz="2400" dirty="0">
              <a:ea typeface="+mn-lt"/>
              <a:cs typeface="+mn-lt"/>
            </a:endParaRPr>
          </a:p>
          <a:p>
            <a:pPr>
              <a:buFont typeface="Arial"/>
              <a:buChar char="•"/>
            </a:pPr>
            <a:r>
              <a:rPr lang="fi-FI" sz="2400" dirty="0">
                <a:ea typeface="+mn-lt"/>
                <a:cs typeface="+mn-lt"/>
              </a:rPr>
              <a:t>Suunnittele ajan käyttö ja sen tasapaino etukäteen (lukuaika ja vapaa-aika).</a:t>
            </a:r>
            <a:endParaRPr lang="en-US" sz="2400" dirty="0">
              <a:ea typeface="+mn-lt"/>
              <a:cs typeface="+mn-lt"/>
            </a:endParaRPr>
          </a:p>
          <a:p>
            <a:pPr>
              <a:buFont typeface="Arial"/>
              <a:buChar char="•"/>
            </a:pPr>
            <a:r>
              <a:rPr lang="fi-FI" sz="2400" dirty="0">
                <a:ea typeface="+mn-lt"/>
                <a:cs typeface="+mn-lt"/>
              </a:rPr>
              <a:t>Keskity lukemiseen silloin kun on lukuaikasi.</a:t>
            </a:r>
            <a:endParaRPr lang="en-US" sz="2400" dirty="0">
              <a:ea typeface="+mn-lt"/>
              <a:cs typeface="+mn-lt"/>
            </a:endParaRPr>
          </a:p>
          <a:p>
            <a:pPr>
              <a:buFont typeface="Arial"/>
              <a:buChar char="•"/>
            </a:pPr>
            <a:r>
              <a:rPr lang="fi-FI" sz="2400" dirty="0">
                <a:ea typeface="+mn-lt"/>
                <a:cs typeface="+mn-lt"/>
              </a:rPr>
              <a:t>Etsi paikka, jossa on lukurauha.</a:t>
            </a:r>
            <a:endParaRPr lang="en-US" sz="2400" dirty="0">
              <a:ea typeface="+mn-lt"/>
              <a:cs typeface="+mn-lt"/>
            </a:endParaRPr>
          </a:p>
          <a:p>
            <a:pPr>
              <a:buFont typeface="Arial"/>
              <a:buChar char="•"/>
            </a:pPr>
            <a:r>
              <a:rPr lang="fi-FI" sz="2400" dirty="0">
                <a:ea typeface="+mn-lt"/>
                <a:cs typeface="+mn-lt"/>
              </a:rPr>
              <a:t>Löydä itsellesi sopivat rentoutumiskeinot.</a:t>
            </a:r>
            <a:endParaRPr lang="en-US" sz="2400" dirty="0">
              <a:ea typeface="+mn-lt"/>
              <a:cs typeface="+mn-lt"/>
            </a:endParaRPr>
          </a:p>
          <a:p>
            <a:pPr>
              <a:buFont typeface="Arial"/>
              <a:buChar char="•"/>
            </a:pPr>
            <a:r>
              <a:rPr lang="fi-FI" sz="2400" dirty="0">
                <a:ea typeface="+mn-lt"/>
                <a:cs typeface="+mn-lt"/>
              </a:rPr>
              <a:t>Kun olet valmistautunut hyvin, sinulla on edellytykset onnistua.</a:t>
            </a:r>
            <a:endParaRPr lang="en-US" sz="2400" dirty="0">
              <a:ea typeface="+mn-lt"/>
              <a:cs typeface="+mn-lt"/>
            </a:endParaRPr>
          </a:p>
          <a:p>
            <a:pPr>
              <a:buFont typeface="Arial"/>
              <a:buChar char="•"/>
            </a:pPr>
            <a:r>
              <a:rPr lang="fi-FI" sz="2400" dirty="0">
                <a:ea typeface="+mn-lt"/>
                <a:cs typeface="+mn-lt"/>
              </a:rPr>
              <a:t>Täydellisyyteen ei tarvitse pyrkiä!</a:t>
            </a:r>
            <a:endParaRPr lang="en-US" sz="2400" dirty="0">
              <a:ea typeface="+mn-lt"/>
              <a:cs typeface="+mn-lt"/>
            </a:endParaRPr>
          </a:p>
          <a:p>
            <a:pPr>
              <a:buFont typeface="Arial"/>
              <a:buChar char="•"/>
            </a:pPr>
            <a:r>
              <a:rPr lang="fi-FI" sz="2400" dirty="0">
                <a:ea typeface="+mn-lt"/>
                <a:cs typeface="+mn-lt"/>
              </a:rPr>
              <a:t>Jatko-opintoihin pääsee myös valintakokeella!</a:t>
            </a:r>
            <a:endParaRPr lang="en-US" sz="2400" dirty="0">
              <a:ea typeface="+mn-lt"/>
              <a:cs typeface="+mn-lt"/>
            </a:endParaRPr>
          </a:p>
          <a:p>
            <a:pPr marL="0" indent="0">
              <a:buNone/>
            </a:pPr>
            <a:endParaRPr lang="fi-FI" sz="2400" dirty="0">
              <a:cs typeface="Calibri"/>
            </a:endParaRPr>
          </a:p>
        </p:txBody>
      </p:sp>
      <p:sp>
        <p:nvSpPr>
          <p:cNvPr id="11" name="Rectangle 10">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Tree>
    <p:extLst>
      <p:ext uri="{BB962C8B-B14F-4D97-AF65-F5344CB8AC3E}">
        <p14:creationId xmlns:p14="http://schemas.microsoft.com/office/powerpoint/2010/main" val="553203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Otsikko 1">
            <a:extLst>
              <a:ext uri="{FF2B5EF4-FFF2-40B4-BE49-F238E27FC236}">
                <a16:creationId xmlns:a16="http://schemas.microsoft.com/office/drawing/2014/main" id="{F2FD199B-455F-4BD9-97B3-46B3BF053037}"/>
              </a:ext>
            </a:extLst>
          </p:cNvPr>
          <p:cNvSpPr>
            <a:spLocks noGrp="1"/>
          </p:cNvSpPr>
          <p:nvPr>
            <p:ph type="title"/>
          </p:nvPr>
        </p:nvSpPr>
        <p:spPr>
          <a:xfrm>
            <a:off x="1188069" y="381935"/>
            <a:ext cx="4008583" cy="5974414"/>
          </a:xfrm>
        </p:spPr>
        <p:txBody>
          <a:bodyPr anchor="ctr">
            <a:normAutofit/>
          </a:bodyPr>
          <a:lstStyle/>
          <a:p>
            <a:r>
              <a:rPr lang="fi-FI" sz="5000" dirty="0">
                <a:solidFill>
                  <a:srgbClr val="FFFFFF"/>
                </a:solidFill>
                <a:cs typeface="Calibri Light"/>
              </a:rPr>
              <a:t>Ohjauspalvelut lukion jälkeen</a:t>
            </a:r>
            <a:endParaRPr lang="fi-FI" sz="5000" dirty="0">
              <a:solidFill>
                <a:srgbClr val="FFFFFF"/>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Sisällön paikkamerkki 2">
            <a:extLst>
              <a:ext uri="{FF2B5EF4-FFF2-40B4-BE49-F238E27FC236}">
                <a16:creationId xmlns:a16="http://schemas.microsoft.com/office/drawing/2014/main" id="{1738C9C9-4A75-4BF0-B49C-B2199FD6FE87}"/>
              </a:ext>
            </a:extLst>
          </p:cNvPr>
          <p:cNvSpPr>
            <a:spLocks noGrp="1"/>
          </p:cNvSpPr>
          <p:nvPr>
            <p:ph idx="1"/>
          </p:nvPr>
        </p:nvSpPr>
        <p:spPr>
          <a:xfrm>
            <a:off x="6297233" y="278670"/>
            <a:ext cx="4771607" cy="6077679"/>
          </a:xfrm>
        </p:spPr>
        <p:txBody>
          <a:bodyPr vert="horz" lIns="91440" tIns="45720" rIns="91440" bIns="45720" rtlCol="0" anchor="ctr">
            <a:noAutofit/>
          </a:bodyPr>
          <a:lstStyle/>
          <a:p>
            <a:endParaRPr lang="fi-FI" sz="2400" dirty="0">
              <a:solidFill>
                <a:schemeClr val="tx1">
                  <a:alpha val="80000"/>
                </a:schemeClr>
              </a:solidFill>
              <a:cs typeface="Calibri"/>
            </a:endParaRPr>
          </a:p>
          <a:p>
            <a:endParaRPr lang="fi-FI" sz="2400" dirty="0">
              <a:solidFill>
                <a:schemeClr val="tx1">
                  <a:alpha val="80000"/>
                </a:schemeClr>
              </a:solidFill>
              <a:cs typeface="Calibri"/>
            </a:endParaRPr>
          </a:p>
          <a:p>
            <a:endParaRPr lang="fi-FI" sz="2400" dirty="0">
              <a:solidFill>
                <a:schemeClr val="tx1">
                  <a:alpha val="80000"/>
                </a:schemeClr>
              </a:solidFill>
              <a:cs typeface="Calibri"/>
            </a:endParaRPr>
          </a:p>
          <a:p>
            <a:r>
              <a:rPr lang="fi-FI" sz="2400" dirty="0">
                <a:solidFill>
                  <a:schemeClr val="tx1">
                    <a:alpha val="80000"/>
                  </a:schemeClr>
                </a:solidFill>
                <a:cs typeface="Calibri"/>
              </a:rPr>
              <a:t>Oma lukio: uraohjausta saa omassa lukiossa valmistumisen jälkeen yhden vuoden ajan.</a:t>
            </a:r>
          </a:p>
          <a:p>
            <a:r>
              <a:rPr lang="fi-FI" sz="2400" dirty="0">
                <a:solidFill>
                  <a:schemeClr val="tx1">
                    <a:alpha val="80000"/>
                  </a:schemeClr>
                </a:solidFill>
                <a:cs typeface="Calibri"/>
              </a:rPr>
              <a:t>Mahdollisuus täydentää ylioppilastutkintoa ja korottaa arvosanoja. </a:t>
            </a:r>
          </a:p>
          <a:p>
            <a:r>
              <a:rPr lang="fi-FI" sz="2400" dirty="0">
                <a:solidFill>
                  <a:schemeClr val="tx1">
                    <a:alpha val="80000"/>
                  </a:schemeClr>
                </a:solidFill>
                <a:cs typeface="Calibri"/>
              </a:rPr>
              <a:t>Ohjaamot (etsivä nuorisotyö): ohjausta urasuunnittelussa, jatko-opintoihin hakiessa, työnhaussa, asuntoasioissa ym.</a:t>
            </a:r>
          </a:p>
          <a:p>
            <a:r>
              <a:rPr lang="fi-FI" sz="2400" dirty="0">
                <a:solidFill>
                  <a:schemeClr val="tx1">
                    <a:alpha val="80000"/>
                  </a:schemeClr>
                </a:solidFill>
                <a:cs typeface="Calibri"/>
              </a:rPr>
              <a:t>TE-toimistot: uraohjauspalvelu, koulutustietopalvelu (Facebookissa), työttömäksi työnhakijaksi ilmoittautuminen</a:t>
            </a:r>
          </a:p>
          <a:p>
            <a:r>
              <a:rPr lang="fi-FI" sz="2400" dirty="0">
                <a:ea typeface="+mn-lt"/>
                <a:cs typeface="+mn-lt"/>
                <a:hlinkClick r:id="rId2"/>
              </a:rPr>
              <a:t>https://www.evijarvi.fi/vapaa-aika-ja-nuoriso/nuoriso/etsiva-nuorisotyo</a:t>
            </a:r>
            <a:endParaRPr lang="fi-FI" sz="2400" dirty="0">
              <a:solidFill>
                <a:schemeClr val="tx1">
                  <a:alpha val="80000"/>
                </a:schemeClr>
              </a:solidFill>
              <a:cs typeface="Calibri"/>
            </a:endParaRPr>
          </a:p>
          <a:p>
            <a:pPr marL="0" indent="0">
              <a:buNone/>
            </a:pPr>
            <a:endParaRPr lang="fi-FI" sz="2400" dirty="0">
              <a:solidFill>
                <a:srgbClr val="000000">
                  <a:alpha val="80000"/>
                </a:srgbClr>
              </a:solidFill>
              <a:cs typeface="Calibri"/>
            </a:endParaRPr>
          </a:p>
          <a:p>
            <a:endParaRPr lang="fi-FI" sz="2400" dirty="0">
              <a:solidFill>
                <a:srgbClr val="000000">
                  <a:alpha val="80000"/>
                </a:srgbClr>
              </a:solidFill>
              <a:cs typeface="Calibri"/>
            </a:endParaRPr>
          </a:p>
          <a:p>
            <a:pPr marL="0" indent="0">
              <a:buNone/>
            </a:pPr>
            <a:endParaRPr lang="fi-FI" sz="2000" dirty="0">
              <a:solidFill>
                <a:srgbClr val="000000">
                  <a:alpha val="80000"/>
                </a:srgbClr>
              </a:solidFill>
              <a:cs typeface="Calibri"/>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04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79806C8-1A00-14E7-1F35-C14903CA16E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Ajankohtaisia</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muutoksia</a:t>
            </a:r>
            <a:r>
              <a:rPr lang="en-US" sz="3200" kern="1200" dirty="0">
                <a:solidFill>
                  <a:schemeClr val="bg1"/>
                </a:solidFill>
                <a:latin typeface="+mj-lt"/>
                <a:ea typeface="+mj-ea"/>
                <a:cs typeface="+mj-cs"/>
              </a:rPr>
              <a:t> </a:t>
            </a:r>
            <a:r>
              <a:rPr lang="en-US" sz="3200" dirty="0" err="1">
                <a:solidFill>
                  <a:schemeClr val="bg1"/>
                </a:solidFill>
              </a:rPr>
              <a:t>keväällä</a:t>
            </a:r>
            <a:r>
              <a:rPr lang="en-US" sz="3200" dirty="0">
                <a:solidFill>
                  <a:schemeClr val="bg1"/>
                </a:solidFill>
              </a:rPr>
              <a:t> 2025</a:t>
            </a:r>
            <a:r>
              <a:rPr lang="en-US" sz="3200" kern="1200" dirty="0">
                <a:solidFill>
                  <a:schemeClr val="bg1"/>
                </a:solidFill>
                <a:latin typeface="+mj-lt"/>
                <a:ea typeface="+mj-ea"/>
                <a:cs typeface="+mj-cs"/>
              </a:rPr>
              <a:t> </a:t>
            </a:r>
          </a:p>
        </p:txBody>
      </p:sp>
      <p:graphicFrame>
        <p:nvGraphicFramePr>
          <p:cNvPr id="5" name="Sisällön paikkamerkki 2">
            <a:extLst>
              <a:ext uri="{FF2B5EF4-FFF2-40B4-BE49-F238E27FC236}">
                <a16:creationId xmlns:a16="http://schemas.microsoft.com/office/drawing/2014/main" id="{0365CEAF-0639-9F04-A8AA-A93F58D55CFF}"/>
              </a:ext>
            </a:extLst>
          </p:cNvPr>
          <p:cNvGraphicFramePr>
            <a:graphicFrameLocks noGrp="1"/>
          </p:cNvGraphicFramePr>
          <p:nvPr>
            <p:ph idx="1"/>
            <p:extLst>
              <p:ext uri="{D42A27DB-BD31-4B8C-83A1-F6EECF244321}">
                <p14:modId xmlns:p14="http://schemas.microsoft.com/office/powerpoint/2010/main" val="3742542003"/>
              </p:ext>
            </p:extLst>
          </p:nvPr>
        </p:nvGraphicFramePr>
        <p:xfrm>
          <a:off x="725077" y="1611984"/>
          <a:ext cx="11181577" cy="439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679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7373F1E-A39A-3A9F-38C3-1F7564C5CB46}"/>
              </a:ext>
            </a:extLst>
          </p:cNvPr>
          <p:cNvSpPr>
            <a:spLocks noGrp="1"/>
          </p:cNvSpPr>
          <p:nvPr>
            <p:ph type="title"/>
          </p:nvPr>
        </p:nvSpPr>
        <p:spPr>
          <a:xfrm>
            <a:off x="1285240" y="1050595"/>
            <a:ext cx="8074815" cy="1618489"/>
          </a:xfrm>
        </p:spPr>
        <p:txBody>
          <a:bodyPr anchor="ctr">
            <a:normAutofit/>
          </a:bodyPr>
          <a:lstStyle/>
          <a:p>
            <a:r>
              <a:rPr lang="fi-FI" sz="5000"/>
              <a:t>Todistuvalinnan  muutokset vuodesta 2026</a:t>
            </a:r>
          </a:p>
        </p:txBody>
      </p:sp>
      <p:sp>
        <p:nvSpPr>
          <p:cNvPr id="3" name="Sisällön paikkamerkki 2">
            <a:extLst>
              <a:ext uri="{FF2B5EF4-FFF2-40B4-BE49-F238E27FC236}">
                <a16:creationId xmlns:a16="http://schemas.microsoft.com/office/drawing/2014/main" id="{86884D38-9E38-05DF-BB50-1C6DB101021A}"/>
              </a:ext>
            </a:extLst>
          </p:cNvPr>
          <p:cNvSpPr>
            <a:spLocks noGrp="1"/>
          </p:cNvSpPr>
          <p:nvPr>
            <p:ph idx="1"/>
          </p:nvPr>
        </p:nvSpPr>
        <p:spPr>
          <a:xfrm>
            <a:off x="1285240" y="2969469"/>
            <a:ext cx="8074815" cy="2800395"/>
          </a:xfrm>
        </p:spPr>
        <p:txBody>
          <a:bodyPr anchor="t">
            <a:normAutofit/>
          </a:bodyPr>
          <a:lstStyle/>
          <a:p>
            <a:r>
              <a:rPr lang="fi-FI" sz="2400" b="1"/>
              <a:t>uudet pisteytystaulukot otetaan käyttöön kevään 2026 opiskelijavalinnoissa</a:t>
            </a:r>
            <a:r>
              <a:rPr lang="fi-FI" sz="2400"/>
              <a:t>.</a:t>
            </a:r>
          </a:p>
          <a:p>
            <a:r>
              <a:rPr lang="fi-FI" sz="2400" b="1"/>
              <a:t>Pisteiden laskussa huomioidaan hakijan kannalta parhaat pisteet tuottava aineyhdistelmä</a:t>
            </a:r>
            <a:r>
              <a:rPr lang="fi-FI" sz="2400"/>
              <a:t>.</a:t>
            </a:r>
          </a:p>
          <a:p>
            <a:r>
              <a:rPr lang="fi-FI" sz="2400">
                <a:hlinkClick r:id="rId2"/>
              </a:rPr>
              <a:t>https://yliopistovalinnat.fi/todistusvalinnan-pisteytykset-vuodesta-2026</a:t>
            </a:r>
            <a:endParaRPr lang="fi-FI" sz="2400"/>
          </a:p>
          <a:p>
            <a:pPr marL="0" indent="0">
              <a:buNone/>
            </a:pPr>
            <a:endParaRPr lang="fi-FI" sz="2400"/>
          </a:p>
        </p:txBody>
      </p:sp>
    </p:spTree>
    <p:extLst>
      <p:ext uri="{BB962C8B-B14F-4D97-AF65-F5344CB8AC3E}">
        <p14:creationId xmlns:p14="http://schemas.microsoft.com/office/powerpoint/2010/main" val="2440573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A8A4F0A-8596-4274-8466-92AC75C1AFD7}"/>
              </a:ext>
            </a:extLst>
          </p:cNvPr>
          <p:cNvSpPr>
            <a:spLocks noGrp="1"/>
          </p:cNvSpPr>
          <p:nvPr>
            <p:ph type="title"/>
          </p:nvPr>
        </p:nvSpPr>
        <p:spPr>
          <a:xfrm>
            <a:off x="635000" y="640823"/>
            <a:ext cx="3418659" cy="5583148"/>
          </a:xfrm>
        </p:spPr>
        <p:txBody>
          <a:bodyPr anchor="ctr">
            <a:normAutofit/>
          </a:bodyPr>
          <a:lstStyle/>
          <a:p>
            <a:r>
              <a:rPr lang="fi-FI" sz="5000"/>
              <a:t>OPINTO-OHJAUS ABIVUONNA</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isällön paikkamerkki 2">
            <a:extLst>
              <a:ext uri="{FF2B5EF4-FFF2-40B4-BE49-F238E27FC236}">
                <a16:creationId xmlns:a16="http://schemas.microsoft.com/office/drawing/2014/main" id="{E821174B-BB24-45F0-84C9-B657AE051EA9}"/>
              </a:ext>
            </a:extLst>
          </p:cNvPr>
          <p:cNvGraphicFramePr>
            <a:graphicFrameLocks noGrp="1"/>
          </p:cNvGraphicFramePr>
          <p:nvPr>
            <p:ph idx="1"/>
            <p:extLst>
              <p:ext uri="{D42A27DB-BD31-4B8C-83A1-F6EECF244321}">
                <p14:modId xmlns:p14="http://schemas.microsoft.com/office/powerpoint/2010/main" val="250346749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307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3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Otsikko 1">
            <a:extLst>
              <a:ext uri="{FF2B5EF4-FFF2-40B4-BE49-F238E27FC236}">
                <a16:creationId xmlns:a16="http://schemas.microsoft.com/office/drawing/2014/main" id="{428DB0F3-2FD2-49FE-B4EC-0EE67084636C}"/>
              </a:ext>
            </a:extLst>
          </p:cNvPr>
          <p:cNvSpPr>
            <a:spLocks noGrp="1"/>
          </p:cNvSpPr>
          <p:nvPr>
            <p:ph type="title"/>
          </p:nvPr>
        </p:nvSpPr>
        <p:spPr>
          <a:xfrm>
            <a:off x="810437" y="885651"/>
            <a:ext cx="3843863" cy="4624603"/>
          </a:xfrm>
        </p:spPr>
        <p:txBody>
          <a:bodyPr>
            <a:normAutofit/>
          </a:bodyPr>
          <a:lstStyle/>
          <a:p>
            <a:r>
              <a:rPr lang="fi-FI" dirty="0">
                <a:solidFill>
                  <a:srgbClr val="FFFFFF"/>
                </a:solidFill>
              </a:rPr>
              <a:t>Vaihtoehtoja lukion jälkeen</a:t>
            </a:r>
            <a:br>
              <a:rPr lang="fi-FI" dirty="0">
                <a:solidFill>
                  <a:srgbClr val="FFFFFF"/>
                </a:solidFill>
              </a:rPr>
            </a:br>
            <a:r>
              <a:rPr lang="fi-FI" dirty="0">
                <a:solidFill>
                  <a:srgbClr val="FFFFFF"/>
                </a:solidFill>
              </a:rPr>
              <a:t>-hakuvelvoite </a:t>
            </a:r>
          </a:p>
        </p:txBody>
      </p:sp>
      <p:sp>
        <p:nvSpPr>
          <p:cNvPr id="3" name="Sisällön paikkamerkki 2">
            <a:extLst>
              <a:ext uri="{FF2B5EF4-FFF2-40B4-BE49-F238E27FC236}">
                <a16:creationId xmlns:a16="http://schemas.microsoft.com/office/drawing/2014/main" id="{5E98EF79-7AE3-414B-9185-248998B9786F}"/>
              </a:ext>
            </a:extLst>
          </p:cNvPr>
          <p:cNvSpPr>
            <a:spLocks noGrp="1"/>
          </p:cNvSpPr>
          <p:nvPr>
            <p:ph idx="1"/>
          </p:nvPr>
        </p:nvSpPr>
        <p:spPr>
          <a:xfrm>
            <a:off x="4978708" y="885651"/>
            <a:ext cx="6525220" cy="4616849"/>
          </a:xfrm>
        </p:spPr>
        <p:txBody>
          <a:bodyPr vert="horz" lIns="0" tIns="0" rIns="0" bIns="0" rtlCol="0" anchor="ctr">
            <a:normAutofit/>
          </a:bodyPr>
          <a:lstStyle/>
          <a:p>
            <a:r>
              <a:rPr lang="fi-FI" sz="2400" dirty="0"/>
              <a:t>Ammatillinen toinen aste, yo-pohjalta, noin 2 vuotta</a:t>
            </a:r>
          </a:p>
          <a:p>
            <a:r>
              <a:rPr lang="fi-FI" sz="2400" dirty="0"/>
              <a:t>Ammattikorkeakoulututkinnot, 3,5 –4,5 vuotta</a:t>
            </a:r>
            <a:endParaRPr lang="fi-FI" sz="2400" dirty="0">
              <a:cs typeface="Calibri"/>
            </a:endParaRPr>
          </a:p>
          <a:p>
            <a:r>
              <a:rPr lang="fi-FI" sz="2400" dirty="0"/>
              <a:t>Yliopistotutkinnot, 5-7 vuotta</a:t>
            </a:r>
          </a:p>
          <a:p>
            <a:pPr lvl="0"/>
            <a:r>
              <a:rPr lang="fi-FI" sz="2400" dirty="0">
                <a:latin typeface="Calibri Light" panose="020F0302020204030204"/>
                <a:hlinkClick r:id="rId2"/>
              </a:rPr>
              <a:t>https://opintopolku.fi/konfo/fi/sivu/korkeakoulujen-hakijatapahtumat</a:t>
            </a:r>
            <a:endParaRPr lang="fi-FI" sz="2400" dirty="0">
              <a:cs typeface="Calibri"/>
            </a:endParaRPr>
          </a:p>
          <a:p>
            <a:r>
              <a:rPr lang="fi-FI" sz="2400" dirty="0"/>
              <a:t>Avoin yliopisto tai avoin AMK</a:t>
            </a:r>
            <a:endParaRPr lang="fi-FI" sz="2400" dirty="0">
              <a:cs typeface="Calibri"/>
            </a:endParaRPr>
          </a:p>
          <a:p>
            <a:r>
              <a:rPr lang="fi-FI" sz="2400" dirty="0"/>
              <a:t>Kansanopistot</a:t>
            </a:r>
            <a:endParaRPr lang="fi-FI" sz="2400" dirty="0">
              <a:cs typeface="Calibri"/>
            </a:endParaRPr>
          </a:p>
          <a:p>
            <a:r>
              <a:rPr lang="fi-FI" sz="2400" dirty="0"/>
              <a:t>Opiskelu ulkomailla. https://www.maailmalle.net </a:t>
            </a:r>
          </a:p>
          <a:p>
            <a:r>
              <a:rPr lang="fi-FI" sz="2400" dirty="0"/>
              <a:t>Suunniteltu välivuosi (töissä, vapaaehtoistyö, varusmiespalvelu/siviilipalvelus</a:t>
            </a:r>
            <a:endParaRPr lang="fi-FI" sz="2400" dirty="0">
              <a:cs typeface="Calibri"/>
            </a:endParaRPr>
          </a:p>
        </p:txBody>
      </p:sp>
    </p:spTree>
    <p:extLst>
      <p:ext uri="{BB962C8B-B14F-4D97-AF65-F5344CB8AC3E}">
        <p14:creationId xmlns:p14="http://schemas.microsoft.com/office/powerpoint/2010/main" val="20293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742EFF3-B734-426E-B4B5-7B9E9F4DDC00}"/>
              </a:ext>
            </a:extLst>
          </p:cNvPr>
          <p:cNvSpPr>
            <a:spLocks noGrp="1"/>
          </p:cNvSpPr>
          <p:nvPr>
            <p:ph type="title"/>
          </p:nvPr>
        </p:nvSpPr>
        <p:spPr>
          <a:xfrm>
            <a:off x="1380236" y="443176"/>
            <a:ext cx="5929422" cy="777826"/>
          </a:xfrm>
        </p:spPr>
        <p:txBody>
          <a:bodyPr>
            <a:normAutofit/>
          </a:bodyPr>
          <a:lstStyle/>
          <a:p>
            <a:r>
              <a:rPr lang="fi-FI" sz="4000"/>
              <a:t>Hakusivustoja mm. </a:t>
            </a:r>
          </a:p>
        </p:txBody>
      </p:sp>
      <p:sp>
        <p:nvSpPr>
          <p:cNvPr id="3" name="Sisällön paikkamerkki 2">
            <a:extLst>
              <a:ext uri="{FF2B5EF4-FFF2-40B4-BE49-F238E27FC236}">
                <a16:creationId xmlns:a16="http://schemas.microsoft.com/office/drawing/2014/main" id="{88B0B12D-3A43-4E27-BBAC-E50ECAF058D1}"/>
              </a:ext>
            </a:extLst>
          </p:cNvPr>
          <p:cNvSpPr>
            <a:spLocks noGrp="1"/>
          </p:cNvSpPr>
          <p:nvPr>
            <p:ph idx="1"/>
          </p:nvPr>
        </p:nvSpPr>
        <p:spPr>
          <a:xfrm>
            <a:off x="1380237" y="1128697"/>
            <a:ext cx="5929422" cy="4814903"/>
          </a:xfrm>
        </p:spPr>
        <p:txBody>
          <a:bodyPr vert="horz" lIns="0" tIns="0" rIns="0" bIns="0" rtlCol="0" anchor="t">
            <a:normAutofit/>
          </a:bodyPr>
          <a:lstStyle/>
          <a:p>
            <a:endParaRPr lang="fi-FI" sz="2400" dirty="0"/>
          </a:p>
          <a:p>
            <a:r>
              <a:rPr lang="fi-FI" sz="2400" dirty="0">
                <a:hlinkClick r:id="rId2"/>
              </a:rPr>
              <a:t>www.opintopolku.fi</a:t>
            </a:r>
            <a:endParaRPr lang="fi-FI" sz="2400" dirty="0">
              <a:cs typeface="Calibri"/>
            </a:endParaRPr>
          </a:p>
          <a:p>
            <a:r>
              <a:rPr lang="fi-FI" sz="2400" dirty="0">
                <a:hlinkClick r:id="rId3"/>
              </a:rPr>
              <a:t>www.toissa.fi</a:t>
            </a:r>
            <a:endParaRPr lang="fi-FI" sz="2400" dirty="0"/>
          </a:p>
          <a:p>
            <a:r>
              <a:rPr lang="fi-FI" sz="2400" dirty="0">
                <a:hlinkClick r:id="rId4"/>
              </a:rPr>
              <a:t>www.studentum.fi</a:t>
            </a:r>
            <a:endParaRPr lang="fi-FI" sz="2400" dirty="0"/>
          </a:p>
          <a:p>
            <a:r>
              <a:rPr lang="fi-FI" sz="2400" dirty="0">
                <a:hlinkClick r:id="rId5"/>
              </a:rPr>
              <a:t>www.ammattikorkeakouluun.fi</a:t>
            </a:r>
            <a:endParaRPr lang="fi-FI" sz="2400" dirty="0"/>
          </a:p>
          <a:p>
            <a:r>
              <a:rPr lang="fi-FI" sz="2400" dirty="0"/>
              <a:t>Ulkomailla opiskelu: </a:t>
            </a:r>
            <a:r>
              <a:rPr lang="fi-FI" sz="2400" dirty="0">
                <a:hlinkClick r:id="rId6"/>
              </a:rPr>
              <a:t>www.maailmalle.net</a:t>
            </a:r>
            <a:r>
              <a:rPr lang="fi-FI" sz="2400" dirty="0"/>
              <a:t>, </a:t>
            </a:r>
            <a:r>
              <a:rPr lang="fi-FI" sz="2400" dirty="0">
                <a:hlinkClick r:id="rId7"/>
              </a:rPr>
              <a:t>www.ucas.com</a:t>
            </a:r>
            <a:r>
              <a:rPr lang="fi-FI" sz="2400" dirty="0"/>
              <a:t>, </a:t>
            </a:r>
            <a:r>
              <a:rPr lang="fi-FI" sz="2400" dirty="0">
                <a:hlinkClick r:id="rId8"/>
              </a:rPr>
              <a:t>www.studyinholland.nl</a:t>
            </a:r>
            <a:r>
              <a:rPr lang="fi-FI" sz="2400" dirty="0"/>
              <a:t>, </a:t>
            </a:r>
            <a:r>
              <a:rPr lang="fi-FI" sz="2400" dirty="0">
                <a:hlinkClick r:id="rId9"/>
              </a:rPr>
              <a:t>www.antagning.se</a:t>
            </a:r>
            <a:endParaRPr lang="fi-FI" sz="2400" dirty="0">
              <a:cs typeface="Calibri"/>
              <a:hlinkClick r:id="rId9"/>
            </a:endParaRPr>
          </a:p>
          <a:p>
            <a:r>
              <a:rPr lang="fi-FI" sz="2400" dirty="0"/>
              <a:t>Tietoja ulkomailla opiskelusta: </a:t>
            </a:r>
            <a:r>
              <a:rPr lang="fi-FI" sz="2400" dirty="0">
                <a:hlinkClick r:id="rId10"/>
              </a:rPr>
              <a:t>www.bachelorsportal.com</a:t>
            </a:r>
            <a:endParaRPr lang="fi-FI" sz="2400" dirty="0"/>
          </a:p>
          <a:p>
            <a:endParaRPr lang="fi-FI" sz="2400" dirty="0"/>
          </a:p>
        </p:txBody>
      </p:sp>
      <p:sp>
        <p:nvSpPr>
          <p:cNvPr id="7"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a:extLst>
              <a:ext uri="{FF2B5EF4-FFF2-40B4-BE49-F238E27FC236}">
                <a16:creationId xmlns:a16="http://schemas.microsoft.com/office/drawing/2014/main" id="{3C1A1BC2-975D-4DAB-A4E7-69E952A553BE}"/>
              </a:ext>
            </a:extLst>
          </p:cNvPr>
          <p:cNvPicPr>
            <a:picLocks noChangeAspect="1"/>
          </p:cNvPicPr>
          <p:nvPr/>
        </p:nvPicPr>
        <p:blipFill rotWithShape="1">
          <a:blip r:embed="rId11"/>
          <a:srcRect l="22397" r="35269" b="-6"/>
          <a:stretch/>
        </p:blipFill>
        <p:spPr>
          <a:xfrm>
            <a:off x="8115300" y="-12515"/>
            <a:ext cx="4076700" cy="6418631"/>
          </a:xfrm>
          <a:prstGeom prst="rect">
            <a:avLst/>
          </a:prstGeom>
        </p:spPr>
      </p:pic>
    </p:spTree>
    <p:extLst>
      <p:ext uri="{BB962C8B-B14F-4D97-AF65-F5344CB8AC3E}">
        <p14:creationId xmlns:p14="http://schemas.microsoft.com/office/powerpoint/2010/main" val="282349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ED6E28F-756A-403B-A51B-E5BC8E958811}"/>
              </a:ext>
            </a:extLst>
          </p:cNvPr>
          <p:cNvSpPr>
            <a:spLocks noGrp="1"/>
          </p:cNvSpPr>
          <p:nvPr>
            <p:ph type="title"/>
          </p:nvPr>
        </p:nvSpPr>
        <p:spPr>
          <a:xfrm>
            <a:off x="1371599" y="294538"/>
            <a:ext cx="9895951" cy="1033669"/>
          </a:xfrm>
        </p:spPr>
        <p:txBody>
          <a:bodyPr>
            <a:normAutofit/>
          </a:bodyPr>
          <a:lstStyle/>
          <a:p>
            <a:r>
              <a:rPr lang="fi-FI" sz="4000" dirty="0">
                <a:solidFill>
                  <a:srgbClr val="FFFFFF"/>
                </a:solidFill>
              </a:rPr>
              <a:t>Hakuajat vuonna 2025</a:t>
            </a:r>
          </a:p>
        </p:txBody>
      </p:sp>
      <p:sp>
        <p:nvSpPr>
          <p:cNvPr id="3" name="Sisällön paikkamerkki 2">
            <a:extLst>
              <a:ext uri="{FF2B5EF4-FFF2-40B4-BE49-F238E27FC236}">
                <a16:creationId xmlns:a16="http://schemas.microsoft.com/office/drawing/2014/main" id="{49292A78-BFA6-486C-AA10-93348F95E74E}"/>
              </a:ext>
            </a:extLst>
          </p:cNvPr>
          <p:cNvSpPr>
            <a:spLocks noGrp="1"/>
          </p:cNvSpPr>
          <p:nvPr>
            <p:ph idx="1"/>
          </p:nvPr>
        </p:nvSpPr>
        <p:spPr>
          <a:xfrm>
            <a:off x="588723" y="1712773"/>
            <a:ext cx="10506907" cy="4288782"/>
          </a:xfrm>
        </p:spPr>
        <p:txBody>
          <a:bodyPr vert="horz" lIns="0" tIns="0" rIns="0" bIns="0" rtlCol="0" anchor="ctr">
            <a:normAutofit lnSpcReduction="10000"/>
          </a:bodyPr>
          <a:lstStyle/>
          <a:p>
            <a:r>
              <a:rPr lang="fi-FI" sz="2400" dirty="0"/>
              <a:t>Ammatillinen toinen aste / kevät 2025. Ylioppilastutkinnon suorittaneet hakevat koulutukseen jatkuvan haun kautta. Saat lisätietoja hakijapalveluista. Kysy vapaita opiskelupaikkoja</a:t>
            </a:r>
            <a:endParaRPr lang="fi-FI" sz="2400" dirty="0">
              <a:cs typeface="Calibri"/>
            </a:endParaRPr>
          </a:p>
          <a:p>
            <a:r>
              <a:rPr lang="fi-FI" sz="2400" dirty="0"/>
              <a:t>Korkeakouluhaut / kevät 2025: Kevään 1. hakuaika 8.1. - 22.1.2025 (päättyy klo 15.00), Taidealojen koulutuksia, vieraskieliset koulutukset (mm. Aalto yliopiston englanninkieliset kandidaattiohjelmat)</a:t>
            </a:r>
            <a:endParaRPr lang="fi-FI" sz="2400" dirty="0">
              <a:cs typeface="Calibri"/>
            </a:endParaRPr>
          </a:p>
          <a:p>
            <a:r>
              <a:rPr lang="fi-FI" sz="2400" dirty="0"/>
              <a:t>Kevään 2. hakuaika 11.3. - 25.3. 2025 (päättyy klo 15.00): Suomenkieliset ja ruotsinkieliset koulutukset</a:t>
            </a:r>
          </a:p>
          <a:p>
            <a:r>
              <a:rPr lang="fi-FI" sz="2400" dirty="0">
                <a:cs typeface="Calibri"/>
              </a:rPr>
              <a:t>Korkeakoulu päättää lisähaun järjestämisestä ja lisähaun kestosta</a:t>
            </a:r>
          </a:p>
          <a:p>
            <a:r>
              <a:rPr lang="fi-FI" sz="2400" dirty="0"/>
              <a:t>Korkeakouluhaut / syksy 2025: 1.9. - 11.9.2025: Suurin osa AMK koulutuksia, joitakin yliopistokoulutuksia</a:t>
            </a:r>
            <a:endParaRPr lang="fi-FI" sz="2400" dirty="0">
              <a:cs typeface="Calibri"/>
            </a:endParaRPr>
          </a:p>
          <a:p>
            <a:r>
              <a:rPr lang="fi-FI" sz="2400" dirty="0"/>
              <a:t>Tarkista ulkomaille hakiessasi hakuajat itse hyvissä ajoin!</a:t>
            </a:r>
            <a:endParaRPr lang="fi-FI" sz="2400" dirty="0">
              <a:cs typeface="Calibri"/>
            </a:endParaRPr>
          </a:p>
        </p:txBody>
      </p:sp>
    </p:spTree>
    <p:extLst>
      <p:ext uri="{BB962C8B-B14F-4D97-AF65-F5344CB8AC3E}">
        <p14:creationId xmlns:p14="http://schemas.microsoft.com/office/powerpoint/2010/main" val="417032988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839</TotalTime>
  <Words>2370</Words>
  <Application>Microsoft Office PowerPoint</Application>
  <PresentationFormat>Laajakuva</PresentationFormat>
  <Paragraphs>256</Paragraphs>
  <Slides>35</Slides>
  <Notes>1</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35</vt:i4>
      </vt:variant>
    </vt:vector>
  </HeadingPairs>
  <TitlesOfParts>
    <vt:vector size="43" baseType="lpstr">
      <vt:lpstr>Meiryo</vt:lpstr>
      <vt:lpstr>Arial</vt:lpstr>
      <vt:lpstr>Bodoni MT Black</vt:lpstr>
      <vt:lpstr>Calibri</vt:lpstr>
      <vt:lpstr>Calibri Light</vt:lpstr>
      <vt:lpstr>Century Schoolbook</vt:lpstr>
      <vt:lpstr>Verdana</vt:lpstr>
      <vt:lpstr>Office-teema</vt:lpstr>
      <vt:lpstr>VANHEMPAIN-ILTA lukiolaisten HUOLTAJILLE </vt:lpstr>
      <vt:lpstr>Ylioppilastutkinnon suorittaminen</vt:lpstr>
      <vt:lpstr>Tärkeää ylioppilaskokeisiin ilmoittautumisesta</vt:lpstr>
      <vt:lpstr>Ajankohtaisia muutoksia keväällä 2025 </vt:lpstr>
      <vt:lpstr>Todistuvalinnan  muutokset vuodesta 2026</vt:lpstr>
      <vt:lpstr>OPINTO-OHJAUS ABIVUONNA</vt:lpstr>
      <vt:lpstr>Vaihtoehtoja lukion jälkeen -hakuvelvoite </vt:lpstr>
      <vt:lpstr>Hakusivustoja mm. </vt:lpstr>
      <vt:lpstr>Hakuajat vuonna 2025</vt:lpstr>
      <vt:lpstr>HAKU KEVÄÄLLÄ 2025</vt:lpstr>
      <vt:lpstr>Haku ammatilliseen koulutukseen</vt:lpstr>
      <vt:lpstr>Valintaperusteet ammatillisen koulutuksen jatkuvan haun koulutuksiin linjoille</vt:lpstr>
      <vt:lpstr>KORKEAKOULUHAKU: AMK JA YLIOPISTO</vt:lpstr>
      <vt:lpstr>KORKEAKOULUHAKU: AMK JA YLIOPISTO</vt:lpstr>
      <vt:lpstr>Korkeakoulujen koulutustarjonta Opintopolussa 2024: Lukuja </vt:lpstr>
      <vt:lpstr>KORKEAKOULUJEN SYKSYN YHTEISHAKU 1.9. - 11.9.2025</vt:lpstr>
      <vt:lpstr>Korkeakouluhaun väylät</vt:lpstr>
      <vt:lpstr>KORKEAKOULUHAKU:AMK JA YLIOPISTO</vt:lpstr>
      <vt:lpstr>KORKEAKOULUHAUN KOHTEET:</vt:lpstr>
      <vt:lpstr>KORKEAKOULUJEN LISÄHAUT</vt:lpstr>
      <vt:lpstr>Ammattikorkeakouluilla yhteinen digitaalinen valintakoe</vt:lpstr>
      <vt:lpstr>Valinnat muutoksessa</vt:lpstr>
      <vt:lpstr>Ensikertalaisuus</vt:lpstr>
      <vt:lpstr>YHDEN KORKEAKOULUPAIKAN SÄÄNNÖS</vt:lpstr>
      <vt:lpstr>SÄHKÖPOSTIN SEURAAMINEN TÄRKEÄÄ!</vt:lpstr>
      <vt:lpstr>Tietoa korkeakouluhaun pisterajoista aiemmilta vuosilta</vt:lpstr>
      <vt:lpstr>Huomioita yliopiston todistusvalinnoista</vt:lpstr>
      <vt:lpstr>Ammattikorkeakoulun todistusvalinta</vt:lpstr>
      <vt:lpstr>TYÖMARKKINATUEN EDELLYTYKSET</vt:lpstr>
      <vt:lpstr>OPINTOTUKI JA ASUMISLISÄ</vt:lpstr>
      <vt:lpstr>YHTEISHAKUILTAPÄIVÄT   13.3.  20.3.   KLO 15.00  - 16.15</vt:lpstr>
      <vt:lpstr>HAKUPROSESSIIN VALMISTAUTUMINEN</vt:lpstr>
      <vt:lpstr>Hakuprosessiin valmistautuminen</vt:lpstr>
      <vt:lpstr>Vinkkejä valmistautumiseen ja stressinhallintaan</vt:lpstr>
      <vt:lpstr>Ohjauspalvelut lukion jälkeen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Opettaja</dc:creator>
  <cp:lastModifiedBy>Saarteinen Tuija</cp:lastModifiedBy>
  <cp:revision>624</cp:revision>
  <dcterms:created xsi:type="dcterms:W3CDTF">2021-01-12T06:36:27Z</dcterms:created>
  <dcterms:modified xsi:type="dcterms:W3CDTF">2025-01-07T11:37:23Z</dcterms:modified>
</cp:coreProperties>
</file>