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64" r:id="rId5"/>
    <p:sldId id="329" r:id="rId6"/>
    <p:sldId id="330" r:id="rId7"/>
    <p:sldId id="320" r:id="rId8"/>
    <p:sldId id="323" r:id="rId9"/>
    <p:sldId id="333" r:id="rId10"/>
    <p:sldId id="324" r:id="rId11"/>
    <p:sldId id="274" r:id="rId12"/>
    <p:sldId id="325" r:id="rId13"/>
    <p:sldId id="331" r:id="rId14"/>
    <p:sldId id="298" r:id="rId15"/>
    <p:sldId id="315" r:id="rId16"/>
    <p:sldId id="326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5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28" name="Päivämäärän paikkamerkki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i-FI"/>
              <a:t>Muokkaa alaotsikon perustyyliä napsautt.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7835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744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32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2041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7779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534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334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126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i-FI">
                <a:solidFill>
                  <a:schemeClr val="lt1"/>
                </a:solidFill>
                <a:latin typeface="+mn-lt"/>
                <a:ea typeface="+mn-ea"/>
                <a:cs typeface="+mn-cs"/>
              </a:rPr>
              <a:t>Lisää kuva napsauttamalla kuvaketta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85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8471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5554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F09F-0F7D-4983-A41F-30521E2B0FF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9153071"/>
      </p:ext>
    </p:extLst>
  </p:cSld>
  <p:clrMapOvr>
    <a:masterClrMapping/>
  </p:clrMapOvr>
  <p:transition spd="med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4C82E-D6DD-4687-A1FD-311FBEE31C1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4272001"/>
      </p:ext>
    </p:extLst>
  </p:cSld>
  <p:clrMapOvr>
    <a:masterClrMapping/>
  </p:clrMapOvr>
  <p:transition spd="med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B6922-625C-4CB6-AC75-B2F5FD26D9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2344404"/>
      </p:ext>
    </p:extLst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tsikon paikkamerkki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13" name="Tekstin paikkamerkki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i-FI"/>
              <a:t>Muokkaa tekstin perustyylejä napsauttamalla</a:t>
            </a:r>
          </a:p>
          <a:p>
            <a:pPr lvl="1" eaLnBrk="1" latinLnBrk="0" hangingPunct="1"/>
            <a:r>
              <a:rPr kumimoji="0" lang="fi-FI"/>
              <a:t>toinen taso</a:t>
            </a:r>
          </a:p>
          <a:p>
            <a:pPr lvl="2" eaLnBrk="1" latinLnBrk="0" hangingPunct="1"/>
            <a:r>
              <a:rPr kumimoji="0" lang="fi-FI"/>
              <a:t>kolmas taso</a:t>
            </a:r>
          </a:p>
          <a:p>
            <a:pPr lvl="3" eaLnBrk="1" latinLnBrk="0" hangingPunct="1"/>
            <a:r>
              <a:rPr kumimoji="0" lang="fi-FI"/>
              <a:t>neljäs taso</a:t>
            </a:r>
          </a:p>
          <a:p>
            <a:pPr lvl="4" eaLnBrk="1" latinLnBrk="0" hangingPunct="1"/>
            <a:r>
              <a:rPr kumimoji="0" lang="fi-FI"/>
              <a:t>viides taso</a:t>
            </a:r>
            <a:endParaRPr kumimoji="0" lang="en-US"/>
          </a:p>
        </p:txBody>
      </p:sp>
      <p:sp>
        <p:nvSpPr>
          <p:cNvPr id="14" name="Päivämäärän paikkamerkki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9D4228E-3044-4ED4-8129-562B0DAC28D8}" type="datetimeFigureOut">
              <a:rPr lang="fi-FI" smtClean="0"/>
              <a:pPr/>
              <a:t>22.1.2024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23" name="Dian numeron paikkamerkki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F58116D-3813-40A3-8B6B-5C7E39E681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053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enkilön Petri Anttila kuva.">
            <a:extLst>
              <a:ext uri="{FF2B5EF4-FFF2-40B4-BE49-F238E27FC236}">
                <a16:creationId xmlns:a16="http://schemas.microsoft.com/office/drawing/2014/main" id="{E03B45B4-CC45-4576-A0F6-C744A3592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69232" y="144253"/>
            <a:ext cx="9853535" cy="3284746"/>
          </a:xfrm>
        </p:spPr>
        <p:txBody>
          <a:bodyPr>
            <a:normAutofit/>
          </a:bodyPr>
          <a:lstStyle/>
          <a:p>
            <a:r>
              <a:rPr lang="fi-FI" sz="7200" dirty="0">
                <a:solidFill>
                  <a:srgbClr val="FFFFFF"/>
                </a:solidFill>
                <a:latin typeface="+mn-lt"/>
              </a:rPr>
              <a:t>Karhulan lukion</a:t>
            </a:r>
            <a:br>
              <a:rPr lang="fi-FI" sz="7200" dirty="0">
                <a:solidFill>
                  <a:srgbClr val="FFFFFF"/>
                </a:solidFill>
                <a:latin typeface="+mn-lt"/>
              </a:rPr>
            </a:br>
            <a:r>
              <a:rPr lang="fi-FI" sz="7200" dirty="0">
                <a:solidFill>
                  <a:srgbClr val="FFFFFF"/>
                </a:solidFill>
                <a:latin typeface="+mn-lt"/>
              </a:rPr>
              <a:t>YRITTÄJYYSLINJA</a:t>
            </a:r>
          </a:p>
        </p:txBody>
      </p:sp>
      <p:pic>
        <p:nvPicPr>
          <p:cNvPr id="11" name="Kuva 10" descr="https://peda.net/kotka/lukiokoulutus/karhulanlukio/opiskelu/linjat/yritt%C3%A4jyyslinja/tkls/y:file/download/64f8d4e79e22c068418dba99c7fcae21c97aafed/Yritt%C3%A4jyyslinjan_valmis_logo.jpg">
            <a:extLst>
              <a:ext uri="{FF2B5EF4-FFF2-40B4-BE49-F238E27FC236}">
                <a16:creationId xmlns:a16="http://schemas.microsoft.com/office/drawing/2014/main" id="{F7BAE2F9-9E20-4AA1-A727-FE3712254A28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2" b="89773" l="6475" r="91367">
                        <a14:foregroundMark x1="37410" y1="27841" x2="37410" y2="27841"/>
                        <a14:foregroundMark x1="82014" y1="23864" x2="82014" y2="23864"/>
                        <a14:foregroundMark x1="87050" y1="31250" x2="87050" y2="31250"/>
                        <a14:foregroundMark x1="6475" y1="17045" x2="6475" y2="17045"/>
                        <a14:foregroundMark x1="92086" y1="25000" x2="92086" y2="25000"/>
                        <a14:foregroundMark x1="8633" y1="5682" x2="8633" y2="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645" y="5635485"/>
            <a:ext cx="1056078" cy="132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606D65A-9ECC-C007-B5F0-D8D4FFA65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35" y="3383469"/>
            <a:ext cx="3474530" cy="34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" y="0"/>
            <a:ext cx="12083604" cy="1768258"/>
          </a:xfrm>
        </p:spPr>
        <p:txBody>
          <a:bodyPr>
            <a:noAutofit/>
          </a:bodyPr>
          <a:lstStyle/>
          <a:p>
            <a:pPr eaLnBrk="1" hangingPunct="1"/>
            <a:br>
              <a:rPr lang="fi-FI" sz="40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fi-FI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Kansainvälisyyttä</a:t>
            </a:r>
            <a:b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Yrittäjyysyhteistyökumppaneita </a:t>
            </a:r>
            <a:br>
              <a:rPr lang="fi-FI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Tallinnassa, Latviassa, Pietarissa ja Espanjassa</a:t>
            </a:r>
            <a:br>
              <a:rPr lang="fi-FI" sz="4000" dirty="0">
                <a:solidFill>
                  <a:schemeClr val="tx1"/>
                </a:solidFill>
                <a:effectLst/>
                <a:latin typeface="+mn-lt"/>
              </a:rPr>
            </a:br>
            <a:br>
              <a:rPr lang="fi-FI" sz="2800" dirty="0">
                <a:solidFill>
                  <a:schemeClr val="tx1"/>
                </a:solidFill>
                <a:effectLst/>
                <a:latin typeface="+mn-lt"/>
              </a:rPr>
            </a:br>
            <a:endParaRPr lang="fi-FI" sz="28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9459" name="Picture 8" descr="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462" y="1911077"/>
            <a:ext cx="3159347" cy="2367310"/>
          </a:xfr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9919"/>
            <a:ext cx="3159346" cy="236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3AAB0BC-DB39-4184-9499-8C3F87D43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938" y="4369317"/>
            <a:ext cx="5239667" cy="235821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F886EF4-5FEC-43E2-8E4F-2B2863CA3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286" y="544675"/>
            <a:ext cx="2814319" cy="375242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97019CB-824C-4938-AF13-8AE18B319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938" y="1931971"/>
            <a:ext cx="2949420" cy="230425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FD4B4D4-399D-40A9-A75D-5389694B4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859" y="1911077"/>
            <a:ext cx="3480980" cy="240473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3CAC7B7-B35E-44F6-9425-A01AAAD2F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767" y="4439919"/>
            <a:ext cx="3521163" cy="2023010"/>
          </a:xfrm>
          <a:prstGeom prst="rect">
            <a:avLst/>
          </a:prstGeom>
        </p:spPr>
      </p:pic>
    </p:spTree>
  </p:cSld>
  <p:clrMapOvr>
    <a:masterClrMapping/>
  </p:clrMapOvr>
  <p:transition spd="med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61969-E25B-45F7-8724-15B39F58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90458"/>
            <a:ext cx="11966909" cy="1143000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Kipinää ja </a:t>
            </a:r>
            <a: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perspektiiviä</a:t>
            </a:r>
            <a:r>
              <a:rPr lang="fi-FI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jatko-opintoihin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81ADDC6-37D8-4CD5-B523-EC93F9F9F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976" y="1417639"/>
            <a:ext cx="4879208" cy="262279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74C857A-E4EA-47B5-9C44-3D498032B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52" y="1417638"/>
            <a:ext cx="3497065" cy="262279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E8A83CD-D778-4DCE-8A76-1F524A94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185" y="1411356"/>
            <a:ext cx="2794008" cy="395029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0621CA9-AE1E-4909-A483-AB931241E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01" y="4192169"/>
            <a:ext cx="2622799" cy="262279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C6E3C5B-F287-4BFF-8451-42E38F6F8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976" y="4196821"/>
            <a:ext cx="4879208" cy="124354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F8C3028-59E4-45D2-9DBC-8F3305910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549" y="5665241"/>
            <a:ext cx="2854125" cy="83461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1D5A4F6-9BA5-4D39-BDF7-9BE8CEBA6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066" y="5473438"/>
            <a:ext cx="1670561" cy="134981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4A536DF7-3AEC-4505-96F2-BBB237519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6451" y="5419979"/>
            <a:ext cx="1323130" cy="1417639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A903965-1FB2-491C-9404-3C0DB1A963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4500" y="3028950"/>
            <a:ext cx="1143000" cy="8001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EA819BF-68FC-4F02-9A38-6C0E6F145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5112" y="5539233"/>
            <a:ext cx="2652841" cy="1218223"/>
          </a:xfrm>
          <a:prstGeom prst="rect">
            <a:avLst/>
          </a:prstGeom>
        </p:spPr>
      </p:pic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B50A16F-714F-A07F-8140-293DAE9532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74" y="3745862"/>
            <a:ext cx="2091518" cy="16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C64DFB-5888-A1B4-15A3-DA88EFFD4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908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i-FI" sz="3600" b="1" dirty="0"/>
              <a:t>Yrittäjyysosaamisen lukiodiplomi kehitteillä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49C39B7-A475-428D-A836-36410367B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49086"/>
            <a:ext cx="12192000" cy="600891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fi-FI" dirty="0"/>
              <a:t>Lukiodiplomi - mahdollisuus osoittaa erityistä osaamista ja harrastuneisuutta: kotitalous, kuvataide, käsityö, liikunta, media, musiikki, tanssi ja teatteri  – ja pian toivottavasti myös yrittäjyysosaaminen!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sz="2000" dirty="0"/>
          </a:p>
          <a:p>
            <a:endParaRPr lang="fi-FI" sz="2000" dirty="0"/>
          </a:p>
          <a:p>
            <a:r>
              <a:rPr lang="fi-FI" b="1" dirty="0"/>
              <a:t>Karhulan lukio on osa Yrittäjyysosaamisen lukiodiplomin kehittäjälukioverkostoa </a:t>
            </a:r>
          </a:p>
          <a:p>
            <a:r>
              <a:rPr lang="fi-FI" dirty="0"/>
              <a:t>uutta diplomia päästään kokeilemaan ensimmäisten joukossa.</a:t>
            </a:r>
          </a:p>
          <a:p>
            <a:endParaRPr lang="fi-FI" dirty="0"/>
          </a:p>
          <a:p>
            <a:r>
              <a:rPr lang="fi-FI" dirty="0"/>
              <a:t>Yrittäjyysosaamisen lukiodiplomin tavoitteena on, että diplomi…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1.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Olisi osa korkeakoulujen opiskelijavalintaa ja/tai opintojen hyväksilukua</a:t>
            </a:r>
          </a:p>
          <a:p>
            <a:r>
              <a:rPr lang="fi-FI" dirty="0"/>
              <a:t>2. Voisi jossain vaiheessa korvata 5. YO-kokeen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10159D5-85CB-DA15-FDCD-623B1CB9C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662" y="1513816"/>
            <a:ext cx="4016661" cy="27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8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1952596" y="0"/>
            <a:ext cx="8715404" cy="2060848"/>
          </a:xfrm>
        </p:spPr>
        <p:txBody>
          <a:bodyPr>
            <a:noAutofit/>
          </a:bodyPr>
          <a:lstStyle/>
          <a:p>
            <a:br>
              <a:rPr lang="fi-FI" sz="3600" i="1" dirty="0">
                <a:solidFill>
                  <a:srgbClr val="FF9900"/>
                </a:solidFill>
              </a:rPr>
            </a:br>
            <a:r>
              <a:rPr lang="fi-FI" sz="4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Yrittäjyyslinjalle </a:t>
            </a:r>
            <a:br>
              <a:rPr lang="fi-FI" sz="4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4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Kotkan yrittäjien </a:t>
            </a:r>
            <a:br>
              <a:rPr lang="fi-FI" sz="4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Nuori Yrittäjä 2008- palkinto </a:t>
            </a:r>
            <a:br>
              <a:rPr lang="fi-FI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4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7" name="Picture 9" descr="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1784" y="2099696"/>
            <a:ext cx="4334940" cy="4742870"/>
          </a:xfrm>
          <a:noFill/>
        </p:spPr>
      </p:pic>
    </p:spTree>
  </p:cSld>
  <p:clrMapOvr>
    <a:masterClrMapping/>
  </p:clrMapOvr>
  <p:transition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A83A939-1F16-45B8-831B-02CF091F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50" y="1711465"/>
            <a:ext cx="5492368" cy="3947843"/>
          </a:xfrm>
          <a:prstGeom prst="rect">
            <a:avLst/>
          </a:prstGeom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3F816F37-7ED2-4635-A282-C303C2B9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711465"/>
          </a:xfrm>
        </p:spPr>
        <p:txBody>
          <a:bodyPr>
            <a:noAutofit/>
          </a:bodyPr>
          <a:lstStyle/>
          <a:p>
            <a: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Yrittäjyyskasvatuksen kehittäjä-tunnustus</a:t>
            </a:r>
            <a:br>
              <a:rPr lang="fi-FI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YES-verkoston YES-Agentit 2016:</a:t>
            </a:r>
            <a:br>
              <a:rPr lang="fi-FI" sz="2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Karhulan lukio ja rehtori Kristiina Juvonen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5FCF90C-F29D-4FB8-B0E5-9E46280F7031}"/>
              </a:ext>
            </a:extLst>
          </p:cNvPr>
          <p:cNvSpPr txBox="1"/>
          <p:nvPr/>
        </p:nvSpPr>
        <p:spPr>
          <a:xfrm>
            <a:off x="848139" y="5659308"/>
            <a:ext cx="11343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latin typeface="Calibri" panose="020F0502020204030204" pitchFamily="34" charset="0"/>
                <a:cs typeface="Calibri" panose="020F0502020204030204" pitchFamily="34" charset="0"/>
              </a:rPr>
              <a:t>… sekä yrittäjyyskasvatuksessa palkittuja opettajia</a:t>
            </a:r>
          </a:p>
        </p:txBody>
      </p:sp>
    </p:spTree>
    <p:extLst>
      <p:ext uri="{BB962C8B-B14F-4D97-AF65-F5344CB8AC3E}">
        <p14:creationId xmlns:p14="http://schemas.microsoft.com/office/powerpoint/2010/main" val="12305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D0E7016-2A3E-412C-A5E3-BF5DAE42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78" y="0"/>
            <a:ext cx="7611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B181A6-E5DB-4C0D-A6FD-B9334394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44"/>
            <a:ext cx="12191999" cy="132556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fi-FI" dirty="0">
                <a:latin typeface="+mn-lt"/>
              </a:rPr>
              <a:t>Millaisia opiskelijoita linjalle haetaan?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3464BEB-BA57-45B6-AFD6-AD0AD115A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8526" y="1630016"/>
            <a:ext cx="4493473" cy="522798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348DB90-3278-45A5-A682-56ED6E95F6C7}"/>
              </a:ext>
            </a:extLst>
          </p:cNvPr>
          <p:cNvSpPr txBox="1"/>
          <p:nvPr/>
        </p:nvSpPr>
        <p:spPr>
          <a:xfrm>
            <a:off x="177802" y="1617499"/>
            <a:ext cx="6612465" cy="50167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fi-FI" sz="3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  <a:ea typeface="+mj-ea"/>
                <a:cs typeface="+mj-cs"/>
              </a:rPr>
              <a:t>Vuosittain 15 opiskelijaa </a:t>
            </a:r>
            <a:endParaRPr lang="fi-FI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dirty="0"/>
              <a:t>Riittävä lähtötaso ja koulumenestys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dirty="0"/>
              <a:t>Työkulttuuri kunnossa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dirty="0"/>
              <a:t>Itseohjautuva ja kunnianhimoinen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dirty="0"/>
              <a:t>Laaja-alainen motivaatio itsensä kehittämiseen</a:t>
            </a:r>
          </a:p>
          <a:p>
            <a:pPr lvl="0"/>
            <a:endParaRPr lang="fi-FI" sz="3200" dirty="0"/>
          </a:p>
          <a:p>
            <a:pPr marL="457200" lvl="0" indent="-457200">
              <a:buFont typeface="Wingdings" panose="05000000000000000000" pitchFamily="2" charset="2"/>
              <a:buChar char="à"/>
            </a:pPr>
            <a:r>
              <a:rPr lang="fi-FI" sz="3200" dirty="0">
                <a:sym typeface="Wingdings" panose="05000000000000000000" pitchFamily="2" charset="2"/>
              </a:rPr>
              <a:t>Opintojen alussa tavoiteasettelu ja oman opintopolun suunnittelu</a:t>
            </a:r>
          </a:p>
        </p:txBody>
      </p:sp>
    </p:spTree>
    <p:extLst>
      <p:ext uri="{BB962C8B-B14F-4D97-AF65-F5344CB8AC3E}">
        <p14:creationId xmlns:p14="http://schemas.microsoft.com/office/powerpoint/2010/main" val="599672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8118BA-8497-4CF6-9EF0-0CA5FB59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445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fi-FI" dirty="0">
                <a:latin typeface="+mn-lt"/>
              </a:rPr>
              <a:t>Linjan tavoitteena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1AA042F-C9B7-44E4-BCCB-9DFE26BF47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787" y="3145777"/>
            <a:ext cx="5471873" cy="3712223"/>
          </a:xfrm>
          <a:prstGeom prst="rect">
            <a:avLst/>
          </a:pr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FE06950-3533-44A0-A28C-A1B4851751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0816" y="3153600"/>
            <a:ext cx="6307177" cy="371222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0AD900D-F358-4FC8-B514-39116B0D2B29}"/>
              </a:ext>
            </a:extLst>
          </p:cNvPr>
          <p:cNvSpPr txBox="1"/>
          <p:nvPr/>
        </p:nvSpPr>
        <p:spPr>
          <a:xfrm>
            <a:off x="0" y="874454"/>
            <a:ext cx="55526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3200" dirty="0"/>
              <a:t>Jatko-opintopolku</a:t>
            </a:r>
          </a:p>
          <a:p>
            <a:pPr lvl="0"/>
            <a:endParaRPr lang="fi-FI" dirty="0">
              <a:solidFill>
                <a:prstClr val="black">
                  <a:lumMod val="95000"/>
                  <a:lumOff val="5000"/>
                </a:prstClr>
              </a:solidFill>
              <a:ea typeface="Times New Roman" panose="02020603050405020304" pitchFamily="18" charset="0"/>
            </a:endParaRPr>
          </a:p>
          <a:p>
            <a:pPr lvl="0"/>
            <a:r>
              <a:rPr lang="fi-FI" dirty="0">
                <a:solidFill>
                  <a:prstClr val="black">
                    <a:lumMod val="95000"/>
                    <a:lumOff val="5000"/>
                  </a:prstClr>
                </a:solidFill>
                <a:ea typeface="Times New Roman" panose="02020603050405020304" pitchFamily="18" charset="0"/>
              </a:rPr>
              <a:t>Jatko-opintovalmiudet kaupallisen alan tai talousalan opintoihin, esim. kauppatieteiden, tuotantotalouden ja taloustieteen opintoihin yliopistoissa tai liiketalouden opintoihin ammattikorkeakouluissa. Opiskellaan mm.</a:t>
            </a:r>
          </a:p>
          <a:p>
            <a:pPr lvl="0"/>
            <a:r>
              <a:rPr lang="fi-FI" dirty="0">
                <a:solidFill>
                  <a:prstClr val="black">
                    <a:lumMod val="95000"/>
                    <a:lumOff val="5000"/>
                  </a:prstClr>
                </a:solidFill>
                <a:ea typeface="Times New Roman" panose="02020603050405020304" pitchFamily="18" charset="0"/>
              </a:rPr>
              <a:t>markkinointia, viestintää ja erityisesti yrittäjyyttä.</a:t>
            </a:r>
            <a:r>
              <a:rPr lang="fi-FI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lvl="0"/>
            <a:endParaRPr lang="fi-FI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/>
            <a:endParaRPr lang="fi-FI" sz="3200" b="1" dirty="0"/>
          </a:p>
          <a:p>
            <a:pPr lvl="0"/>
            <a:endParaRPr lang="fi-FI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/>
            <a:endParaRPr lang="fi-FI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/>
            <a:endParaRPr lang="fi-FI" sz="32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3D9D68B-F702-4DB9-8C87-FADC6DC1113F}"/>
              </a:ext>
            </a:extLst>
          </p:cNvPr>
          <p:cNvSpPr txBox="1"/>
          <p:nvPr/>
        </p:nvSpPr>
        <p:spPr>
          <a:xfrm>
            <a:off x="5817704" y="887707"/>
            <a:ext cx="609479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3200" dirty="0"/>
              <a:t>Yrittäjäpolku</a:t>
            </a:r>
          </a:p>
          <a:p>
            <a:pPr algn="just">
              <a:spcAft>
                <a:spcPts val="0"/>
              </a:spcAft>
            </a:pPr>
            <a:endParaRPr lang="fi-FI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i-FI" dirty="0">
                <a:ea typeface="Times New Roman" panose="02020603050405020304" pitchFamily="18" charset="0"/>
              </a:rPr>
              <a:t>Opiskelija voi vahvistaa omaa erityislahjakkuuttaan esim. harrastuksesta yrittäjäksi tai tähdätä suunnitteilla olevan tai jo olemassa olevan yrityksen toimintaan ja sen kehittämiseen.  </a:t>
            </a:r>
          </a:p>
          <a:p>
            <a:pPr algn="just">
              <a:spcAft>
                <a:spcPts val="0"/>
              </a:spcAft>
            </a:pPr>
            <a:r>
              <a:rPr lang="fi-FI" sz="2000" dirty="0"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5896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B3E0F3-B954-4080-B2B9-90C787F5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Pakolliset </a:t>
            </a:r>
            <a:r>
              <a:rPr lang="fi-FI" sz="3200">
                <a:latin typeface="Calibri" panose="020F0502020204030204" pitchFamily="34" charset="0"/>
                <a:cs typeface="Calibri" panose="020F0502020204030204" pitchFamily="34" charset="0"/>
              </a:rPr>
              <a:t>opinnot 7 </a:t>
            </a:r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opintojaksoa    Valinnaiset opinnot 5 opintojaksoa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8229CB-4F38-4595-9CC6-D41CA5CA4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417638"/>
            <a:ext cx="5870713" cy="4704866"/>
          </a:xfrm>
        </p:spPr>
        <p:txBody>
          <a:bodyPr>
            <a:normAutofit fontScale="92500" lnSpcReduction="10000"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Yrittäjyyden perusteet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Markkinointi ja mainonta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Yrittäjyyspassista portfolioon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Talouden hallinta, säästäminen ja sijoittaminen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Yrittäjyys-TET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Viestintä-, vuorovaikutus- ja neuvottelutaidot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Bisnesenglanti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880F6C-6437-4BEB-B994-D108953AB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0712" y="1417638"/>
            <a:ext cx="6321287" cy="5036171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NYT Innovaatioleiri 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NYT Innovaatioleirin ohjaajakoulutus ja leirin ohjaus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NYT Vuosi yrittäjänä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NYT Sijoittajakoulu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Kansainväliset projektit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Bisnesruotsi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Haluatko kauppatieteilijäksi verkkokurssi tai muu soveltuva yliopistokurssi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Yrittäjyyden verkko-opinnot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Liikunnanohjaus ja hyvinvointialan yrittäjyys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Yrittäjyysprojektit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Yrittäjyyden mediaportfolio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505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2478C49-479F-423B-9C6A-B22038E7487A}"/>
              </a:ext>
            </a:extLst>
          </p:cNvPr>
          <p:cNvSpPr/>
          <p:nvPr/>
        </p:nvSpPr>
        <p:spPr>
          <a:xfrm>
            <a:off x="0" y="371061"/>
            <a:ext cx="1219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i-FI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Yhteisöllisyyttä </a:t>
            </a:r>
          </a:p>
          <a:p>
            <a:pPr algn="ctr">
              <a:spcAft>
                <a:spcPts val="0"/>
              </a:spcAft>
            </a:pPr>
            <a:r>
              <a:rPr lang="fi-FI" sz="36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- leirit, tapahtumat, kilpailut </a:t>
            </a:r>
            <a:endParaRPr lang="fi-FI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i-FI" sz="2800" b="1" dirty="0">
                <a:ea typeface="Times New Roman" panose="02020603050405020304" pitchFamily="18" charset="0"/>
              </a:rPr>
              <a:t> </a:t>
            </a:r>
            <a:endParaRPr lang="fi-FI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fi-FI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6BBD887-2431-CBCB-3FCE-54CE666EF0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1725" y="3205930"/>
            <a:ext cx="4173794" cy="3130345"/>
          </a:xfrm>
          <a:prstGeom prst="rect">
            <a:avLst/>
          </a:prstGeom>
        </p:spPr>
      </p:pic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42AD715C-C8EC-6603-B616-5D1A38464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2551" y="475635"/>
            <a:ext cx="3805084" cy="2853813"/>
          </a:xfrm>
          <a:prstGeom prst="rect">
            <a:avLst/>
          </a:prstGeom>
        </p:spPr>
      </p:pic>
      <p:pic>
        <p:nvPicPr>
          <p:cNvPr id="10" name="Kuva 9" descr="Kuva, joka sisältää kohteen vaatteet&#10;&#10;Kuvaus luotu automaattisesti">
            <a:extLst>
              <a:ext uri="{FF2B5EF4-FFF2-40B4-BE49-F238E27FC236}">
                <a16:creationId xmlns:a16="http://schemas.microsoft.com/office/drawing/2014/main" id="{E4673187-DD8D-232E-2176-E0425C57E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20" y="3205929"/>
            <a:ext cx="4173795" cy="3130346"/>
          </a:xfrm>
          <a:prstGeom prst="rect">
            <a:avLst/>
          </a:prstGeom>
        </p:spPr>
      </p:pic>
      <p:pic>
        <p:nvPicPr>
          <p:cNvPr id="12" name="Kuva 11" descr="Kuva, joka sisältää kohteen henkilö, sisä, useat&#10;&#10;Kuvaus luotu automaattisesti">
            <a:extLst>
              <a:ext uri="{FF2B5EF4-FFF2-40B4-BE49-F238E27FC236}">
                <a16:creationId xmlns:a16="http://schemas.microsoft.com/office/drawing/2014/main" id="{B682ADF8-D988-0C9D-4546-82FC5D524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9294" y="3244645"/>
            <a:ext cx="4817807" cy="3613355"/>
          </a:xfrm>
          <a:prstGeom prst="rect">
            <a:avLst/>
          </a:prstGeom>
        </p:spPr>
      </p:pic>
      <p:pic>
        <p:nvPicPr>
          <p:cNvPr id="16" name="Kuva 1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AF0F59F-8275-A300-2278-C5AC7C179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749129" cy="2811846"/>
          </a:xfrm>
          <a:prstGeom prst="rect">
            <a:avLst/>
          </a:prstGeom>
        </p:spPr>
      </p:pic>
      <p:pic>
        <p:nvPicPr>
          <p:cNvPr id="18" name="Kuva 17" descr="Kuva, joka sisältää kohteen vaatteet&#10;&#10;Kuvaus luotu automaattisesti">
            <a:extLst>
              <a:ext uri="{FF2B5EF4-FFF2-40B4-BE49-F238E27FC236}">
                <a16:creationId xmlns:a16="http://schemas.microsoft.com/office/drawing/2014/main" id="{F3EC54BE-DB7F-8048-8636-5633D4C52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1493" y="3528550"/>
            <a:ext cx="3805085" cy="28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6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520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Yksilöllisyyttä valinnaisilla projektiopinnoilla ja monipuolisilla verkko-opinnoilla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D14780-F926-430C-8B40-2617155C8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200"/>
            <a:ext cx="12192000" cy="556110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fi-F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Harrastuneisuus yrittäjyydeksi </a:t>
            </a:r>
          </a:p>
          <a:p>
            <a:pPr marL="137160" indent="0">
              <a:buNone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- esim. palokuntanuorisotyö, kädentaidot,</a:t>
            </a:r>
          </a:p>
          <a:p>
            <a:pPr marL="137160" indent="0">
              <a:buNone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valokuvaus, musiikki, liikunta, partio tms.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fi-FI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Koulun ulkopuolella 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fi-FI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suoritettavia, hyväksi luettavia opintoja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fi-FI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esim. p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akohuonepelin suunnittelu</a:t>
            </a:r>
            <a:endParaRPr lang="fi-F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fi-FI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Yritys Hyvä kilpailu </a:t>
            </a:r>
          </a:p>
          <a:p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Yrittäjyyden lukiodiplomi …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(tulossa)</a:t>
            </a:r>
          </a:p>
          <a:p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Yrittäjyyden verkko-opintotarjonta</a:t>
            </a:r>
          </a:p>
          <a:p>
            <a:pPr marL="137160" indent="0">
              <a:buNone/>
            </a:pPr>
            <a:endParaRPr lang="fi-F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" indent="0">
              <a:buNone/>
            </a:pPr>
            <a:endParaRPr lang="fi-FI" sz="2400" b="1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4E112BC-4B19-4789-B27A-E216B6DF1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990" y="1168201"/>
            <a:ext cx="4856010" cy="315782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2973B5A-77C9-4D0D-B770-A1336549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90" y="2687665"/>
            <a:ext cx="2960810" cy="414513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607" y="3857170"/>
            <a:ext cx="3072632" cy="1742687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 rot="10800000" flipV="1">
            <a:off x="8228171" y="5641362"/>
            <a:ext cx="396382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i-FI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Kirjoita, </a:t>
            </a:r>
            <a:r>
              <a:rPr lang="fi-FI" sz="1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pitchaa</a:t>
            </a:r>
            <a:r>
              <a:rPr lang="fi-FI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tee musavideo, kehitä tuote, </a:t>
            </a:r>
          </a:p>
          <a:p>
            <a:pPr lvl="0" algn="ctr"/>
            <a:r>
              <a:rPr lang="fi-FI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 liiketoimintasuunnitelma… </a:t>
            </a:r>
          </a:p>
          <a:p>
            <a:pPr marL="285750" lvl="0" indent="-285750" algn="ctr">
              <a:buFontTx/>
              <a:buChar char="-"/>
            </a:pPr>
            <a:r>
              <a:rPr lang="fi-FI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kokeile yksin tai yhdessä!</a:t>
            </a:r>
          </a:p>
          <a:p>
            <a:pPr lvl="0" algn="ctr"/>
            <a:r>
              <a:rPr lang="fi-FI" sz="1400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Kehittämiskeskus Opinkirjo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431502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r>
              <a:rPr lang="fi-FI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alous-, markkinointi- ja yrittäjätaitoja</a:t>
            </a:r>
            <a:br>
              <a:rPr lang="fi-FI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i-FI" sz="40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fi-FI" sz="4000" dirty="0">
                <a:solidFill>
                  <a:schemeClr val="tx1"/>
                </a:solidFill>
                <a:effectLst/>
                <a:latin typeface="+mn-lt"/>
              </a:rPr>
              <a:t>  </a:t>
            </a:r>
            <a:r>
              <a:rPr lang="fi-FI" sz="3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NYT Innovaatioleirit                                                  NYT Vuosi Yrittäjä</a:t>
            </a:r>
            <a:br>
              <a:rPr lang="fi-FI" sz="31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fi-FI" sz="31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Teemaleirit ja yritysten haastetehtävät               Oma yritys lukuvuoden ajan</a:t>
            </a:r>
            <a:br>
              <a:rPr lang="fi-FI" sz="3100" dirty="0">
                <a:solidFill>
                  <a:schemeClr val="tx1"/>
                </a:solidFill>
                <a:effectLst/>
                <a:latin typeface="+mn-lt"/>
              </a:rPr>
            </a:br>
            <a:br>
              <a:rPr lang="fi-FI" sz="4900" dirty="0"/>
            </a:br>
            <a:endParaRPr lang="fi-FI" sz="4900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8" y="2499136"/>
            <a:ext cx="2641873" cy="2101084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6EA7583-83DA-4158-9ADE-FAC567939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688" y="5330426"/>
            <a:ext cx="1415184" cy="151145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E502474-40D8-4E89-972E-F2FE14D44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259" y="2431503"/>
            <a:ext cx="3195815" cy="441037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5149CAD-B35C-4B07-BDD7-70BE0A3F3E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6" y="2434330"/>
            <a:ext cx="2107921" cy="281056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111BF94-3BD4-40F2-B62E-908119E474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4404" y="3077602"/>
            <a:ext cx="4203858" cy="2911659"/>
          </a:xfrm>
          <a:prstGeom prst="rect">
            <a:avLst/>
          </a:prstGeom>
        </p:spPr>
      </p:pic>
      <p:pic>
        <p:nvPicPr>
          <p:cNvPr id="17" name="Kuva 16" descr="Kuva, joka sisältää kohteen sisä, lattia, seinä&#10;&#10;Kuvaus luotu, erittäin korkea luotettavuus">
            <a:extLst>
              <a:ext uri="{FF2B5EF4-FFF2-40B4-BE49-F238E27FC236}">
                <a16:creationId xmlns:a16="http://schemas.microsoft.com/office/drawing/2014/main" id="{214C6015-0A62-43D6-A38B-5AFFF2FA9A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763" y="4494422"/>
            <a:ext cx="2701232" cy="202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001169A-5B84-AFCF-0C25-B8B278C1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445" y="1"/>
            <a:ext cx="5086553" cy="286118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EE9C451-47CA-10D5-4EB3-8F7188381656}"/>
              </a:ext>
            </a:extLst>
          </p:cNvPr>
          <p:cNvSpPr txBox="1"/>
          <p:nvPr/>
        </p:nvSpPr>
        <p:spPr>
          <a:xfrm>
            <a:off x="0" y="2307996"/>
            <a:ext cx="115190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latin typeface="Calibri" panose="020F0502020204030204" pitchFamily="34" charset="0"/>
                <a:cs typeface="Calibri" panose="020F0502020204030204" pitchFamily="34" charset="0"/>
              </a:rPr>
              <a:t>Sijoittamista ja osakesäästämistä </a:t>
            </a:r>
          </a:p>
          <a:p>
            <a:endParaRPr lang="fi-FI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3600" b="1" dirty="0">
                <a:latin typeface="Calibri" panose="020F0502020204030204" pitchFamily="34" charset="0"/>
                <a:cs typeface="Calibri" panose="020F0502020204030204" pitchFamily="34" charset="0"/>
              </a:rPr>
              <a:t>NYT SIJOITTAJAKOULU</a:t>
            </a:r>
            <a:endParaRPr lang="fi-FI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Pitkäjänteinen osakesäästäminen​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Oman talouden hallinta ja budjetointi​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Talouden seuraaminen yleisesti ja suomalaisiin yrityksiin​ tutustuminen</a:t>
            </a:r>
          </a:p>
          <a:p>
            <a:endParaRPr lang="fi-FI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8F9E797-4F9B-D146-0849-B02AF3D4B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1" y="0"/>
            <a:ext cx="4026310" cy="20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8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1DFD10-5797-4026-8DF5-4B9841CF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24" y="116225"/>
            <a:ext cx="10972800" cy="1143000"/>
          </a:xfrm>
        </p:spPr>
        <p:txBody>
          <a:bodyPr/>
          <a:lstStyle/>
          <a:p>
            <a:r>
              <a:rPr lang="fi-FI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Työelämätaitoja, uravaihtoehtoja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791268-401C-4A16-BAFC-C1D839CBF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59" y="1310845"/>
            <a:ext cx="5604285" cy="5257799"/>
          </a:xfrm>
        </p:spPr>
        <p:txBody>
          <a:bodyPr>
            <a:normAutofit/>
          </a:bodyPr>
          <a:lstStyle/>
          <a:p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Yrittäjyys-TET</a:t>
            </a:r>
          </a:p>
          <a:p>
            <a:pPr marL="137160" indent="0">
              <a:buNone/>
            </a:pPr>
            <a:r>
              <a:rPr lang="fi-FI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- 5 päivää yrityksessä</a:t>
            </a:r>
          </a:p>
          <a:p>
            <a:pPr lvl="0">
              <a:buClr>
                <a:prstClr val="white">
                  <a:shade val="95000"/>
                </a:prstClr>
              </a:buClr>
              <a:buFontTx/>
              <a:buChar char="-"/>
            </a:pPr>
            <a:r>
              <a:rPr lang="fi-FI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kontakteja, </a:t>
            </a:r>
            <a:r>
              <a:rPr lang="fi-FI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tuntitöitä</a:t>
            </a:r>
            <a:r>
              <a:rPr lang="fi-FI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kesätöitä…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fi-FI" sz="3100" dirty="0">
              <a:solidFill>
                <a:prstClr val="white"/>
              </a:solidFill>
              <a:sym typeface="Wingdings" panose="05000000000000000000" pitchFamily="2" charset="2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fi-FI" sz="3100" dirty="0">
              <a:solidFill>
                <a:prstClr val="white"/>
              </a:solidFill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E29EE6-3660-400C-BC1E-2C11FE07C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3202" y="1273987"/>
            <a:ext cx="6587713" cy="5257799"/>
          </a:xfrm>
        </p:spPr>
        <p:txBody>
          <a:bodyPr>
            <a:normAutofit/>
          </a:bodyPr>
          <a:lstStyle/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Yritysvierailut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pienyrityksistä teollisuusyrityksiin</a:t>
            </a:r>
          </a:p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Yrittäjävieraat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linjalta valmistuneet, yrittäjinä toimivat opiskelijat</a:t>
            </a:r>
            <a:endParaRPr lang="fi-FI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21C386-92FA-49D7-BCDB-90CD880C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55" y="3096629"/>
            <a:ext cx="3193945" cy="2487384"/>
          </a:xfrm>
          <a:prstGeom prst="rect">
            <a:avLst/>
          </a:prstGeom>
        </p:spPr>
      </p:pic>
      <p:pic>
        <p:nvPicPr>
          <p:cNvPr id="7" name="Kuva 6" descr="Kuva, joka sisältää kohteen seinä, sisä, mies&#10;&#10;Kuvaus luotu, erittäin korkea luotettavuus">
            <a:extLst>
              <a:ext uri="{FF2B5EF4-FFF2-40B4-BE49-F238E27FC236}">
                <a16:creationId xmlns:a16="http://schemas.microsoft.com/office/drawing/2014/main" id="{43CACF51-DAF0-4C9D-B93D-16EC56BB9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581" y="4253948"/>
            <a:ext cx="3486417" cy="260405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B482BF4-8917-48B1-B5BF-67FA5A97F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8457">
            <a:off x="6064295" y="5725275"/>
            <a:ext cx="1317424" cy="89863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F7BD95A-32B8-4C58-ABA2-97FAF11C8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0270">
            <a:off x="9384812" y="3373650"/>
            <a:ext cx="2341255" cy="105847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8ED7A03-91FC-4E25-A0C5-C5E28EF48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4025">
            <a:off x="2028234" y="4864984"/>
            <a:ext cx="3367495" cy="158591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64490EF-3B33-4994-B5C9-426E38730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13061"/>
            <a:ext cx="3387477" cy="17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19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ippu">
  <a:themeElements>
    <a:clrScheme name="Mukautettu 11">
      <a:dk1>
        <a:srgbClr val="2E4C93"/>
      </a:dk1>
      <a:lt1>
        <a:sysClr val="window" lastClr="FFFFFF"/>
      </a:lt1>
      <a:dk2>
        <a:srgbClr val="9FCCDB"/>
      </a:dk2>
      <a:lt2>
        <a:srgbClr val="5FAAC3"/>
      </a:lt2>
      <a:accent1>
        <a:srgbClr val="FFC000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uippu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uippu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425</Words>
  <Application>Microsoft Office PowerPoint</Application>
  <PresentationFormat>Laajakuva</PresentationFormat>
  <Paragraphs>93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6" baseType="lpstr">
      <vt:lpstr>Arial</vt:lpstr>
      <vt:lpstr>Book Antiqua</vt:lpstr>
      <vt:lpstr>Calibri</vt:lpstr>
      <vt:lpstr>Calibri Light</vt:lpstr>
      <vt:lpstr>Lucida Sans</vt:lpstr>
      <vt:lpstr>Times New Roman</vt:lpstr>
      <vt:lpstr>Wingdings</vt:lpstr>
      <vt:lpstr>Wingdings 2</vt:lpstr>
      <vt:lpstr>Wingdings 3</vt:lpstr>
      <vt:lpstr>Office-teema</vt:lpstr>
      <vt:lpstr>Huippu</vt:lpstr>
      <vt:lpstr>Karhulan lukion YRITTÄJYYSLINJA</vt:lpstr>
      <vt:lpstr>Millaisia opiskelijoita linjalle haetaan?</vt:lpstr>
      <vt:lpstr>Linjan tavoitteena</vt:lpstr>
      <vt:lpstr>Pakolliset opinnot 7 opintojaksoa    Valinnaiset opinnot 5 opintojaksoa</vt:lpstr>
      <vt:lpstr>PowerPoint-esitys</vt:lpstr>
      <vt:lpstr>Yksilöllisyyttä valinnaisilla projektiopinnoilla ja monipuolisilla verkko-opinnoilla</vt:lpstr>
      <vt:lpstr>  Talous-, markkinointi- ja yrittäjätaitoja    NYT Innovaatioleirit                                                  NYT Vuosi Yrittäjä Teemaleirit ja yritysten haastetehtävät               Oma yritys lukuvuoden ajan  </vt:lpstr>
      <vt:lpstr>PowerPoint-esitys</vt:lpstr>
      <vt:lpstr>Työelämätaitoja, uravaihtoehtoja</vt:lpstr>
      <vt:lpstr> Kansainvälisyyttä Yrittäjyysyhteistyökumppaneita  Tallinnassa, Latviassa, Pietarissa ja Espanjassa  </vt:lpstr>
      <vt:lpstr>Kipinää ja perspektiiviä jatko-opintoihin</vt:lpstr>
      <vt:lpstr>Yrittäjyysosaamisen lukiodiplomi kehitteillä</vt:lpstr>
      <vt:lpstr> Yrittäjyyslinjalle  Kotkan yrittäjien  Nuori Yrittäjä 2008- palkinto  </vt:lpstr>
      <vt:lpstr>Yrittäjyyskasvatuksen kehittäjä-tunnustus YES-verkoston YES-Agentit 2016:  Karhulan lukio ja rehtori Kristiina Juvonen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KARHULAN LUKION YRITTÄJYYSLINJA</dc:title>
  <dc:creator>Sanna</dc:creator>
  <cp:lastModifiedBy>Sirola Sannaleena</cp:lastModifiedBy>
  <cp:revision>44</cp:revision>
  <dcterms:created xsi:type="dcterms:W3CDTF">2012-08-08T08:08:12Z</dcterms:created>
  <dcterms:modified xsi:type="dcterms:W3CDTF">2024-01-22T19:42:08Z</dcterms:modified>
</cp:coreProperties>
</file>