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71" r:id="rId6"/>
    <p:sldId id="272" r:id="rId7"/>
    <p:sldId id="274" r:id="rId8"/>
    <p:sldId id="275" r:id="rId9"/>
    <p:sldId id="277" r:id="rId10"/>
    <p:sldId id="278" r:id="rId11"/>
    <p:sldId id="287" r:id="rId12"/>
    <p:sldId id="279" r:id="rId13"/>
    <p:sldId id="280" r:id="rId14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7" pos="302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665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A5B"/>
    <a:srgbClr val="00295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7" autoAdjust="0"/>
  </p:normalViewPr>
  <p:slideViewPr>
    <p:cSldViewPr showGuides="1">
      <p:cViewPr varScale="1">
        <p:scale>
          <a:sx n="81" d="100"/>
          <a:sy n="81" d="100"/>
        </p:scale>
        <p:origin x="120" y="666"/>
      </p:cViewPr>
      <p:guideLst>
        <p:guide orient="horz" pos="2160"/>
        <p:guide orient="horz" pos="3884"/>
        <p:guide orient="horz" pos="300"/>
        <p:guide orient="horz" pos="1117"/>
        <p:guide pos="302"/>
        <p:guide pos="7378"/>
        <p:guide pos="6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6.11.2023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FC8AB4-BAF4-4D42-8872-AFDC24CCDD75}" type="datetime1">
              <a:rPr lang="fi-FI" smtClean="0"/>
              <a:t>6.11.2023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E15D4-FA64-420B-9AFA-D27A5DC99D4A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3444F-85E1-4DC9-8EA2-A919F80CF21D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460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174A7B-F398-422A-9274-A7A0A77AE029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4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6.11.2023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2CA-7D08-4C64-A2BA-A286A40F9810}" type="datetime1">
              <a:rPr lang="fi-FI" smtClean="0"/>
              <a:t>6.11.2023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41A2-48E2-4BFE-BD0D-9B7D2B6441E4}" type="datetime1">
              <a:rPr lang="fi-FI" smtClean="0"/>
              <a:t>6.11.2023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72CC-29C7-4312-AA7D-FC0D130E2651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5881-BBB2-4666-A10D-F4C42740CE29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3183C9-4B92-47A3-9B0C-4F7FFD5778B3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D172078D-D4CF-4F8B-89D4-683D8E317D99}" type="datetime1">
              <a:rPr lang="fi-FI" smtClean="0"/>
              <a:t>6.11.2023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9AA285B-F5FB-48E8-9E8F-9D20CFE3E443}" type="datetime1">
              <a:rPr lang="fi-FI" smtClean="0"/>
              <a:t>6.11.2023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6703-07DF-4528-8F0F-740BB826187F}" type="datetime1">
              <a:rPr lang="fi-FI" smtClean="0"/>
              <a:t>6.11.2023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4B8D-95FF-4589-9B9A-3A6306CC07E9}" type="datetime1">
              <a:rPr lang="fi-FI" smtClean="0"/>
              <a:t>6.11.2023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0EBD-CCAD-42A7-BEF7-F6A4385AEC96}" type="datetime1">
              <a:rPr lang="fi-FI" smtClean="0"/>
              <a:t>6.11.2023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0593-6CFC-4FA8-9168-1F36779AADF9}" type="datetime1">
              <a:rPr lang="fi-FI" smtClean="0"/>
              <a:t>6.11.2023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F5A953-C7A8-4DC0-B83F-3DF5D37EDE88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9941DD-DFFB-4F5E-804F-172516824F1B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60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14E90D-FE23-4FB2-9E95-A78C890E1071}" type="datetime1">
              <a:rPr lang="fi-FI" smtClean="0"/>
              <a:t>6.11.2023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BE958-3B47-436D-8DD1-2D5CAB1F4512}" type="datetime1">
              <a:rPr lang="fi-FI" smtClean="0"/>
              <a:t>6.11.2023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CBC3C4-7E9F-4D5C-9AE6-9858016C1106}" type="datetime1">
              <a:rPr lang="fi-FI" smtClean="0"/>
              <a:t>6.11.2023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03B9F0-AC92-4F95-88F1-368CC87E5C5E}" type="datetime1">
              <a:rPr lang="fi-FI" smtClean="0"/>
              <a:t>6.11.2023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35665-A412-4858-82BF-B092FC41CFF7}" type="datetime1">
              <a:rPr lang="fi-FI" smtClean="0"/>
              <a:t>6.11.2023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990C-8331-4DA1-97FF-1E3F516B1243}" type="datetime1">
              <a:rPr lang="fi-FI" smtClean="0"/>
              <a:t>6.11.2023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D3040-EC68-41B6-B426-75D972819FB0}" type="datetime1">
              <a:rPr lang="fi-FI" smtClean="0"/>
              <a:t>6.11.2023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562767B-731B-4464-9ABA-9ADF7EB493B6}" type="datetime1">
              <a:rPr lang="fi-FI" smtClean="0"/>
              <a:t>6.11.2023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B2A89-1602-4E9D-8AE2-C3B623ABF8B4}" type="datetime1">
              <a:rPr lang="fi-FI" smtClean="0"/>
              <a:t>6.11.2023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1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BBFBBC-9947-494E-8801-827AD1579B09}" type="datetime1">
              <a:rPr lang="fi-FI" smtClean="0"/>
              <a:t>6.11.2023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Otsikko ja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aulukon paikkamerkki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fi-FI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5C41E-01CF-45FD-BE36-6CAAF6E052E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724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435E05-882E-487F-8F92-FA8A4A13627E}" type="datetime1">
              <a:rPr lang="fi-FI" smtClean="0"/>
              <a:t>6.11.2023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5DB4A7-9188-4095-84E1-E1DCB0ECE150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FC9E98-C3B4-4609-BD80-85D9B3F8898B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03AC-00DE-4A76-B195-7695749E5363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09E99790-A5AA-4C9F-86E4-F2AE5C5929B8}" type="datetime1">
              <a:rPr lang="fi-FI" smtClean="0"/>
              <a:t>6.11.2023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31551" y="6877509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jyo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63" r:id="rId7"/>
    <p:sldLayoutId id="2147483651" r:id="rId8"/>
    <p:sldLayoutId id="2147483664" r:id="rId9"/>
    <p:sldLayoutId id="2147483667" r:id="rId10"/>
    <p:sldLayoutId id="2147483665" r:id="rId11"/>
    <p:sldLayoutId id="2147483666" r:id="rId12"/>
    <p:sldLayoutId id="2147483652" r:id="rId13"/>
    <p:sldLayoutId id="2147483653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69" r:id="rId20"/>
    <p:sldLayoutId id="2147483690" r:id="rId21"/>
    <p:sldLayoutId id="2147483691" r:id="rId22"/>
    <p:sldLayoutId id="2147483692" r:id="rId23"/>
    <p:sldLayoutId id="2147483683" r:id="rId24"/>
    <p:sldLayoutId id="2147483682" r:id="rId25"/>
    <p:sldLayoutId id="2147483684" r:id="rId26"/>
    <p:sldLayoutId id="2147483685" r:id="rId27"/>
    <p:sldLayoutId id="2147483679" r:id="rId28"/>
    <p:sldLayoutId id="2147483680" r:id="rId29"/>
    <p:sldLayoutId id="2147483681" r:id="rId30"/>
    <p:sldLayoutId id="2147483654" r:id="rId31"/>
    <p:sldLayoutId id="2147483655" r:id="rId32"/>
    <p:sldLayoutId id="2147483687" r:id="rId33"/>
    <p:sldLayoutId id="2147483689" r:id="rId34"/>
    <p:sldLayoutId id="2147483686" r:id="rId35"/>
    <p:sldLayoutId id="2147483688" r:id="rId36"/>
    <p:sldLayoutId id="2147483693" r:id="rId3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jyu/okl/prope-ty%C3%B6skentely/okyajl/oky2/3vjv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jyx.jyu.fi/bitstream/handle/123456789/66871/Huttunen_Rauno_screen.pdf?sequence=4&amp;isAllowed=y" TargetMode="Externa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DF0E-79CC-4AD4-9282-BDA7486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KTKP050: toinen opehuonetapaaminen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DCE36-DFEA-49B5-9C94-1C08F4DFC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Opehuone 3</a:t>
            </a:r>
          </a:p>
          <a:p>
            <a:r>
              <a:rPr lang="fi-FI"/>
              <a:t>6.11.2023</a:t>
            </a:r>
            <a:endParaRPr lang="fi-FI" dirty="0"/>
          </a:p>
          <a:p>
            <a:r>
              <a:rPr lang="fi-FI" dirty="0"/>
              <a:t>Matti Itkonen</a:t>
            </a:r>
          </a:p>
          <a:p>
            <a:r>
              <a:rPr lang="fi-FI" dirty="0"/>
              <a:t>(Mikko Hiljanen)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BD7A-A09F-4D82-B119-CE3709359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6.11.2023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42CC-ED38-43FF-9EA2-1EE00D9D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9D064-1A71-4202-B860-A7740089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7C8F82-9779-4B1C-BAD8-F2B491D79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Lopuksi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9E39B5-6251-4776-9CAA-8D8BF9FE9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Kirjoita (esim. tajunnan- tai ajatuksenvirtatekniikkaa hyödyntäen) tapaamisella heränneitä ajatuksia omaan </a:t>
            </a:r>
            <a:r>
              <a:rPr lang="fi-FI" dirty="0" err="1"/>
              <a:t>propeesi</a:t>
            </a:r>
            <a:r>
              <a:rPr lang="fi-FI" dirty="0"/>
              <a:t>/omaan tilaasi </a:t>
            </a:r>
            <a:r>
              <a:rPr lang="fi-FI" dirty="0" err="1"/>
              <a:t>peda.netissä</a:t>
            </a:r>
            <a:endParaRPr lang="fi-FI" dirty="0"/>
          </a:p>
          <a:p>
            <a:pPr lvl="1"/>
            <a:r>
              <a:rPr lang="fi-FI" dirty="0"/>
              <a:t>Älä jää kiinni kirjoituksen logiikkaan, kielioppiin jne. Tärkeä tässä vaiheessa on saada talteen niitä ajatuksia, joita tapaaminen herätti</a:t>
            </a:r>
          </a:p>
          <a:p>
            <a:pPr lvl="2"/>
            <a:r>
              <a:rPr lang="fi-FI" dirty="0"/>
              <a:t>Kiinnitä kuitenkin huomiota siihen, että pääset tarvittaessa myöhemmin ajatustesi sisältöön takaisin uudelleen.</a:t>
            </a:r>
          </a:p>
          <a:p>
            <a:pPr marL="541337" lvl="2" indent="0">
              <a:buNone/>
            </a:pPr>
            <a:endParaRPr lang="fi-FI" dirty="0"/>
          </a:p>
          <a:p>
            <a:r>
              <a:rPr lang="fi-FI" dirty="0">
                <a:hlinkClick r:id="rId2"/>
              </a:rPr>
              <a:t>https://peda.net/jyu/okl/prope-ty%C3%B6skentely/okyajl/oky2/3vjv</a:t>
            </a:r>
            <a:r>
              <a:rPr lang="fi-FI" dirty="0"/>
              <a:t> </a:t>
            </a:r>
          </a:p>
          <a:p>
            <a:pPr lvl="2"/>
            <a:endParaRPr lang="fi-FI" dirty="0"/>
          </a:p>
          <a:p>
            <a:r>
              <a:rPr lang="fi-FI" dirty="0"/>
              <a:t>Voit hyödyntää syntyneitä ”muistiinpanoja”, kun alat kirjoittaa opintojakson </a:t>
            </a:r>
            <a:r>
              <a:rPr lang="fi-FI" dirty="0" err="1"/>
              <a:t>prope</a:t>
            </a:r>
            <a:r>
              <a:rPr lang="fi-FI" dirty="0"/>
              <a:t>-tekstiä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0F3309-1B5E-4C19-9B8E-D86700715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BD537-BF3F-4D8B-AE52-DE215C764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2AA3D6-6B31-47D3-98D8-E7B45196E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419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Minä viestijänä: </a:t>
            </a:r>
            <a:br>
              <a:rPr lang="fi-FI" dirty="0"/>
            </a:br>
            <a:r>
              <a:rPr lang="fi-FI" dirty="0"/>
              <a:t>Viestijäkuva </a:t>
            </a:r>
            <a:r>
              <a:rPr lang="fi-FI" sz="1400" dirty="0"/>
              <a:t>(Kostiainen 2014)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Ihmisen omaan viestintäänsä / vuorovaikutusosaamiseensa liittämiä merkityksiä, tulkintoja, käsityksiä</a:t>
            </a:r>
          </a:p>
          <a:p>
            <a:r>
              <a:rPr lang="fi-FI" dirty="0"/>
              <a:t>Voi viitata:</a:t>
            </a:r>
          </a:p>
          <a:p>
            <a:pPr lvl="1"/>
            <a:r>
              <a:rPr lang="fi-FI" dirty="0"/>
              <a:t>menneeseen (aiemmat vuorovaikutuskokemukset hyviä tai huonoja)</a:t>
            </a:r>
          </a:p>
          <a:p>
            <a:pPr lvl="1"/>
            <a:r>
              <a:rPr lang="fi-FI" dirty="0"/>
              <a:t>nykyhetkeen (tämänhetkiset vuorovaikutussuhteet, kokemukset, hakeudunko erilaisiin vuorovaikutustilanteisiin, kartanko jotain)</a:t>
            </a:r>
          </a:p>
          <a:p>
            <a:pPr lvl="1"/>
            <a:r>
              <a:rPr lang="fi-FI" dirty="0"/>
              <a:t>tulevaan (esim. vuorovaikutuksen pulmat tulevassa työssä)</a:t>
            </a:r>
          </a:p>
          <a:p>
            <a:r>
              <a:rPr lang="fi-FI" dirty="0"/>
              <a:t>Vuorovaikutuksen oppimisen ja opettajan työn kannalta ei ole yhdentekevää, mitä ajattelee itsestään viestijänä</a:t>
            </a:r>
          </a:p>
          <a:p>
            <a:r>
              <a:rPr lang="fi-FI" dirty="0"/>
              <a:t>Käsitys omasta vuorovaikutusosaamisesta juontuu pitkälti aikaisemmista, henkilöhistoriallisesti merkittävistä tapahtumista…</a:t>
            </a:r>
          </a:p>
          <a:p>
            <a:r>
              <a:rPr lang="fi-FI" dirty="0"/>
              <a:t>…mutta se rakentuu myös toisten käsityksistä</a:t>
            </a:r>
          </a:p>
          <a:p>
            <a:pPr lvl="1"/>
            <a:r>
              <a:rPr lang="fi-FI" dirty="0"/>
              <a:t>vuorovaikutuksessa saatu palaute jne.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4481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Minä viestijänä: </a:t>
            </a:r>
            <a:br>
              <a:rPr lang="fi-FI" dirty="0"/>
            </a:br>
            <a:r>
              <a:rPr lang="fi-FI" dirty="0"/>
              <a:t>Viestijäkuva </a:t>
            </a:r>
            <a:r>
              <a:rPr lang="fi-FI" sz="1400" dirty="0"/>
              <a:t>(Kostiainen 2014)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Havainnot itsestä vaikuttavat siihen, mitä koetaan ja miten kokemukset tulkitaan</a:t>
            </a:r>
          </a:p>
          <a:p>
            <a:pPr lvl="1"/>
            <a:r>
              <a:rPr lang="fi-FI" dirty="0"/>
              <a:t>Kokemukset, jotka eivät tunnu sopivan vallitsevaan (nykyhetken) käsitykseen, saatetaan jättää huomiotta tai ne käsitellään niin, etteivät ne ole ristiriidassa vallitsevan käsityksen kanssa</a:t>
            </a:r>
          </a:p>
          <a:p>
            <a:pPr lvl="1"/>
            <a:r>
              <a:rPr lang="fi-FI" dirty="0"/>
              <a:t>Käsitys itsestä viestijänä säätelee esimerkiksi osallistumista erilaisiin vuorovaikutustilanteisiin</a:t>
            </a:r>
          </a:p>
          <a:p>
            <a:pPr lvl="1"/>
            <a:r>
              <a:rPr lang="fi-FI" dirty="0"/>
              <a:t>Esimerkiksi päivittäin meillä on tilanteita, joissa on periaatteessa kaksi mahdollisuutta – osallistua tai vetäytyä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542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1987550" y="332657"/>
            <a:ext cx="8212906" cy="706437"/>
          </a:xfrm>
        </p:spPr>
        <p:txBody>
          <a:bodyPr>
            <a:normAutofit/>
          </a:bodyPr>
          <a:lstStyle/>
          <a:p>
            <a:pPr eaLnBrk="1" hangingPunct="1"/>
            <a:r>
              <a:rPr lang="fi-FI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Joharin</a:t>
            </a:r>
            <a:r>
              <a:rPr lang="fi-FI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ikkuna </a:t>
            </a:r>
            <a:br>
              <a:rPr lang="fi-FI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fi-FI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(J. </a:t>
            </a:r>
            <a:r>
              <a:rPr lang="fi-FI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Luft</a:t>
            </a:r>
            <a:r>
              <a:rPr lang="fi-FI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&amp; H. </a:t>
            </a:r>
            <a:r>
              <a:rPr lang="fi-FI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Ingham</a:t>
            </a:r>
            <a:r>
              <a:rPr lang="fi-FI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1955, täydennetty K. Koskinen)</a:t>
            </a:r>
            <a:endPara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2064" name="Group 16"/>
          <p:cNvGraphicFramePr>
            <a:graphicFrameLocks noGrp="1"/>
          </p:cNvGraphicFramePr>
          <p:nvPr>
            <p:ph type="tbl" idx="1"/>
          </p:nvPr>
        </p:nvGraphicFramePr>
        <p:xfrm>
          <a:off x="3359697" y="1773239"/>
          <a:ext cx="6697663" cy="4525963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34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3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sz="28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86" name="Tekstikehys 15"/>
          <p:cNvSpPr txBox="1">
            <a:spLocks noChangeArrowheads="1"/>
          </p:cNvSpPr>
          <p:nvPr/>
        </p:nvSpPr>
        <p:spPr bwMode="auto">
          <a:xfrm>
            <a:off x="2178574" y="2544764"/>
            <a:ext cx="9206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i-FI" b="1" dirty="0">
                <a:latin typeface="Calibri" panose="020F0502020204030204" pitchFamily="34" charset="0"/>
              </a:rPr>
              <a:t>Muut </a:t>
            </a:r>
            <a:br>
              <a:rPr lang="fi-FI" b="1" dirty="0">
                <a:latin typeface="Calibri" panose="020F0502020204030204" pitchFamily="34" charset="0"/>
              </a:rPr>
            </a:br>
            <a:r>
              <a:rPr lang="fi-FI" b="1" dirty="0">
                <a:latin typeface="Calibri" panose="020F0502020204030204" pitchFamily="34" charset="0"/>
              </a:rPr>
              <a:t>tietävät</a:t>
            </a:r>
          </a:p>
        </p:txBody>
      </p:sp>
      <p:sp>
        <p:nvSpPr>
          <p:cNvPr id="3087" name="Tekstikehys 16"/>
          <p:cNvSpPr txBox="1">
            <a:spLocks noChangeArrowheads="1"/>
          </p:cNvSpPr>
          <p:nvPr/>
        </p:nvSpPr>
        <p:spPr bwMode="auto">
          <a:xfrm>
            <a:off x="2034122" y="4848834"/>
            <a:ext cx="11954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i-FI" b="1" dirty="0">
                <a:latin typeface="Calibri" panose="020F0502020204030204" pitchFamily="34" charset="0"/>
              </a:rPr>
              <a:t>Muut</a:t>
            </a:r>
          </a:p>
          <a:p>
            <a:pPr algn="ctr"/>
            <a:r>
              <a:rPr lang="fi-FI" b="1" dirty="0">
                <a:latin typeface="Calibri" panose="020F0502020204030204" pitchFamily="34" charset="0"/>
              </a:rPr>
              <a:t>eivät tiedä</a:t>
            </a:r>
          </a:p>
        </p:txBody>
      </p:sp>
      <p:sp>
        <p:nvSpPr>
          <p:cNvPr id="3088" name="Tekstikehys 17"/>
          <p:cNvSpPr txBox="1">
            <a:spLocks noChangeArrowheads="1"/>
          </p:cNvSpPr>
          <p:nvPr/>
        </p:nvSpPr>
        <p:spPr bwMode="auto">
          <a:xfrm>
            <a:off x="4345128" y="1268760"/>
            <a:ext cx="1297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b="1" dirty="0">
                <a:latin typeface="Calibri" panose="020F0502020204030204" pitchFamily="34" charset="0"/>
              </a:rPr>
              <a:t>Itselle tuttu</a:t>
            </a:r>
          </a:p>
        </p:txBody>
      </p:sp>
      <p:sp>
        <p:nvSpPr>
          <p:cNvPr id="3089" name="Tekstikehys 18"/>
          <p:cNvSpPr txBox="1">
            <a:spLocks noChangeArrowheads="1"/>
          </p:cNvSpPr>
          <p:nvPr/>
        </p:nvSpPr>
        <p:spPr bwMode="auto">
          <a:xfrm>
            <a:off x="7362823" y="1268760"/>
            <a:ext cx="19547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b="1" dirty="0">
                <a:latin typeface="Calibri" panose="020F0502020204030204" pitchFamily="34" charset="0"/>
              </a:rPr>
              <a:t>Itselle tuntematon</a:t>
            </a:r>
          </a:p>
        </p:txBody>
      </p:sp>
      <p:sp>
        <p:nvSpPr>
          <p:cNvPr id="3090" name="Tekstikehys 20"/>
          <p:cNvSpPr txBox="1">
            <a:spLocks noChangeArrowheads="1"/>
          </p:cNvSpPr>
          <p:nvPr/>
        </p:nvSpPr>
        <p:spPr bwMode="auto">
          <a:xfrm>
            <a:off x="4417820" y="2636987"/>
            <a:ext cx="11522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AVOIN</a:t>
            </a:r>
          </a:p>
        </p:txBody>
      </p:sp>
      <p:sp>
        <p:nvSpPr>
          <p:cNvPr id="3091" name="Tekstikehys 21"/>
          <p:cNvSpPr txBox="1">
            <a:spLocks noChangeArrowheads="1"/>
          </p:cNvSpPr>
          <p:nvPr/>
        </p:nvSpPr>
        <p:spPr bwMode="auto">
          <a:xfrm>
            <a:off x="7820128" y="2636987"/>
            <a:ext cx="1040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SOKEA</a:t>
            </a:r>
          </a:p>
        </p:txBody>
      </p:sp>
      <p:sp>
        <p:nvSpPr>
          <p:cNvPr id="3092" name="Tekstikehys 22"/>
          <p:cNvSpPr txBox="1">
            <a:spLocks noChangeArrowheads="1"/>
          </p:cNvSpPr>
          <p:nvPr/>
        </p:nvSpPr>
        <p:spPr bwMode="auto">
          <a:xfrm>
            <a:off x="4169213" y="4941168"/>
            <a:ext cx="16494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PIILOTETTU</a:t>
            </a:r>
          </a:p>
        </p:txBody>
      </p:sp>
      <p:sp>
        <p:nvSpPr>
          <p:cNvPr id="3093" name="Tekstikehys 23"/>
          <p:cNvSpPr txBox="1">
            <a:spLocks noChangeArrowheads="1"/>
          </p:cNvSpPr>
          <p:nvPr/>
        </p:nvSpPr>
        <p:spPr bwMode="auto">
          <a:xfrm>
            <a:off x="7326243" y="4941166"/>
            <a:ext cx="20278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TUNTEMATON</a:t>
            </a:r>
          </a:p>
        </p:txBody>
      </p:sp>
      <p:sp>
        <p:nvSpPr>
          <p:cNvPr id="26" name="Alanuoli 25"/>
          <p:cNvSpPr/>
          <p:nvPr/>
        </p:nvSpPr>
        <p:spPr>
          <a:xfrm>
            <a:off x="3580411" y="3776972"/>
            <a:ext cx="484188" cy="647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3096" name="Tekstikehys 26"/>
          <p:cNvSpPr txBox="1">
            <a:spLocks noChangeArrowheads="1"/>
          </p:cNvSpPr>
          <p:nvPr/>
        </p:nvSpPr>
        <p:spPr bwMode="auto">
          <a:xfrm>
            <a:off x="5098624" y="1943503"/>
            <a:ext cx="14401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400" dirty="0">
                <a:latin typeface="Calibri" panose="020F0502020204030204" pitchFamily="34" charset="0"/>
              </a:rPr>
              <a:t>Kysyminen/</a:t>
            </a:r>
          </a:p>
          <a:p>
            <a:pPr algn="ctr"/>
            <a:r>
              <a:rPr lang="fi-FI" sz="1400" dirty="0">
                <a:latin typeface="Calibri" panose="020F0502020204030204" pitchFamily="34" charset="0"/>
              </a:rPr>
              <a:t>Palaute/reflektio</a:t>
            </a:r>
          </a:p>
        </p:txBody>
      </p:sp>
      <p:sp>
        <p:nvSpPr>
          <p:cNvPr id="28" name="Nuoli oikealle 27"/>
          <p:cNvSpPr/>
          <p:nvPr/>
        </p:nvSpPr>
        <p:spPr>
          <a:xfrm>
            <a:off x="6528048" y="2060575"/>
            <a:ext cx="731044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20" name="Tekstikehys 26"/>
          <p:cNvSpPr txBox="1">
            <a:spLocks noChangeArrowheads="1"/>
          </p:cNvSpPr>
          <p:nvPr/>
        </p:nvSpPr>
        <p:spPr bwMode="auto">
          <a:xfrm>
            <a:off x="3287689" y="3275514"/>
            <a:ext cx="12241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1400" dirty="0">
                <a:latin typeface="Calibri" panose="020F0502020204030204" pitchFamily="34" charset="0"/>
              </a:rPr>
              <a:t>Kertominen/</a:t>
            </a:r>
          </a:p>
          <a:p>
            <a:pPr algn="ctr"/>
            <a:r>
              <a:rPr lang="fi-FI" sz="1400" dirty="0">
                <a:latin typeface="Calibri" panose="020F0502020204030204" pitchFamily="34" charset="0"/>
              </a:rPr>
              <a:t>paljastaminen</a:t>
            </a:r>
          </a:p>
        </p:txBody>
      </p:sp>
    </p:spTree>
    <p:extLst>
      <p:ext uri="{BB962C8B-B14F-4D97-AF65-F5344CB8AC3E}">
        <p14:creationId xmlns:p14="http://schemas.microsoft.com/office/powerpoint/2010/main" val="456629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Oma polkuni viestijänä ja vuorovaikuttajana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keskustellaan tehtävästä olemassa olevissa pienryhmissä. Pohtikaa esimerkiksi seuraavia kysymyksiä:</a:t>
            </a:r>
          </a:p>
          <a:p>
            <a:pPr lvl="1"/>
            <a:r>
              <a:rPr lang="fi-FI" dirty="0"/>
              <a:t>Keskeiset tapahtumat ja niiden vaikutukset:</a:t>
            </a:r>
          </a:p>
          <a:p>
            <a:pPr lvl="2"/>
            <a:r>
              <a:rPr lang="fi-FI" dirty="0"/>
              <a:t>Työkokemuksia? Vertaissuhteita? Itse laatimiasi puhuttuja tai kirjoitettuja tekstejä, jotka ovat tehneet tavalla tai toisella vaikutuksen? </a:t>
            </a:r>
            <a:r>
              <a:rPr lang="en-US" dirty="0" err="1"/>
              <a:t>Ystävän</a:t>
            </a:r>
            <a:r>
              <a:rPr lang="en-US" dirty="0"/>
              <a:t> </a:t>
            </a:r>
            <a:r>
              <a:rPr lang="en-US" dirty="0" err="1"/>
              <a:t>kommentteja</a:t>
            </a:r>
            <a:r>
              <a:rPr lang="en-US" dirty="0"/>
              <a:t>? </a:t>
            </a:r>
            <a:r>
              <a:rPr lang="en-US" dirty="0" err="1"/>
              <a:t>Julkisia</a:t>
            </a:r>
            <a:r>
              <a:rPr lang="en-US" dirty="0"/>
              <a:t> </a:t>
            </a:r>
            <a:r>
              <a:rPr lang="en-US" dirty="0" err="1"/>
              <a:t>esiintymisiä</a:t>
            </a:r>
            <a:r>
              <a:rPr lang="en-US" dirty="0"/>
              <a:t>?</a:t>
            </a:r>
            <a:endParaRPr lang="fi-FI" dirty="0"/>
          </a:p>
          <a:p>
            <a:pPr lvl="1"/>
            <a:r>
              <a:rPr lang="fi-FI" dirty="0"/>
              <a:t>Millaisia merkityksellisiä vuorovaikutustilanteita elämäsi varrella on ollut? Mikä niiden vaikutus on ollut itseesi vuorovaikuttajana? Mitä erilaiset kohtaamiset kertovat sinusta? Kuka olet ja minne tunnet kuuluvasi?</a:t>
            </a:r>
          </a:p>
          <a:p>
            <a:pPr lvl="1"/>
            <a:r>
              <a:rPr lang="fi-FI" dirty="0"/>
              <a:t>Millaisia valintoja teitte omaan tehtäväänne?</a:t>
            </a:r>
          </a:p>
          <a:p>
            <a:r>
              <a:rPr lang="fi-FI" dirty="0"/>
              <a:t>Mitä opimme toistemme poluista?</a:t>
            </a:r>
          </a:p>
          <a:p>
            <a:pPr lvl="1"/>
            <a:r>
              <a:rPr lang="fi-FI" dirty="0"/>
              <a:t>Mitä yhteistä? Millaisia eroavaisuuksia?</a:t>
            </a:r>
          </a:p>
          <a:p>
            <a:pPr lvl="1"/>
            <a:r>
              <a:rPr lang="fi-FI" dirty="0"/>
              <a:t>Miltä tuntui kuvata omaa </a:t>
            </a:r>
            <a:r>
              <a:rPr lang="fi-FI" dirty="0" err="1"/>
              <a:t>Joharin</a:t>
            </a:r>
            <a:r>
              <a:rPr lang="fi-FI" dirty="0"/>
              <a:t> ikkunaa?</a:t>
            </a:r>
          </a:p>
          <a:p>
            <a:endParaRPr lang="fi-FI" dirty="0"/>
          </a:p>
          <a:p>
            <a:r>
              <a:rPr lang="fi-FI" dirty="0"/>
              <a:t>Jos aikaa jää, pohtikaa seuraavia kysymyksiä:</a:t>
            </a:r>
          </a:p>
          <a:p>
            <a:pPr lvl="1"/>
            <a:r>
              <a:rPr lang="fi-FI" dirty="0"/>
              <a:t>Millaista vuorovaikutusosaamista opettajana tarvitset?</a:t>
            </a:r>
          </a:p>
          <a:p>
            <a:pPr lvl="1"/>
            <a:r>
              <a:rPr lang="fi-FI" dirty="0"/>
              <a:t>Miten voit tätä osaamista kerätä?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702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A7EDC1-970B-460C-B830-42319F242F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Teematehtävä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4E5EF41-D8C5-45F8-B4C8-DCA4CBEFE9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111926E-2B74-493F-9338-6E9710FD8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6.11.2023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9699B5D-A5CE-470C-AC03-83C8C5F0C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8BF4B3B-D94B-44B0-AB6A-8379AEF72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777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37DD38-D328-46BE-AC3A-D3FB904B2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Tehtävänanto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89EFE3E-E422-4AFA-9A38-97D7688FC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Ryhmä syventyy teemaansa luentojen, kirjallisuuden, opehuone- ja suurryhmätapaamisten herättämien ajatusten sekä ajankohtaisten media-aineistojen avulla. Teeman sisällä valitaan jokin/joitakin ilmiöitä, jotka kiinnostavat ja vaativat työstämistä, herättävät ihmetystä/ahdistusta/kummastusta tai josta ette tiedä mitään. Pienryhmä jakaantuu vielä tiimeihin, jotka tarkastelevat näitä ilmiöitä.</a:t>
            </a:r>
          </a:p>
          <a:p>
            <a:pPr algn="l"/>
            <a:r>
              <a:rPr lang="fi-FI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Laaditte omasta teemastanne ilmiöidenne avulla muita aineenopettajaopiskelijoita aktivoivan oppimistuokion messuille, jotka pidetään KTKP050 Vuorovaikutus ja yhteistyö -opintojakson viimeiselle tapaamiskerralle maanantaina 11.12. klo 12-14.</a:t>
            </a:r>
          </a:p>
          <a:p>
            <a:pPr lvl="1"/>
            <a:r>
              <a:rPr lang="fi-FI" dirty="0">
                <a:solidFill>
                  <a:srgbClr val="333333"/>
                </a:solidFill>
                <a:latin typeface="Ubuntu"/>
              </a:rPr>
              <a:t>Huomioikaa, että osassa teemoja kaikki ovat jo katsoneet luennot, joista aiheisiin saa taustatietoa -&gt; mitä uutta/laajentavaa/syventävää voitte tuoda aiheeseen? Miten sitä voi käsitellä vuorovaikutteisesti?</a:t>
            </a:r>
          </a:p>
          <a:p>
            <a:pPr lvl="2"/>
            <a:r>
              <a:rPr lang="fi-FI" dirty="0">
                <a:solidFill>
                  <a:srgbClr val="333333"/>
                </a:solidFill>
                <a:latin typeface="Ubuntu"/>
              </a:rPr>
              <a:t>Kokemuksellisuus vs. tietoa jakava opettaminen</a:t>
            </a:r>
            <a:endParaRPr lang="fi-FI" b="0" i="0" dirty="0">
              <a:solidFill>
                <a:srgbClr val="333333"/>
              </a:solidFill>
              <a:effectLst/>
              <a:latin typeface="Poppins" panose="00000500000000000000" pitchFamily="2" charset="0"/>
            </a:endParaRP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33718AE-1C47-4755-BF89-2F7A3DD2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6.11.2023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93D1113-8D7E-40DD-BD2D-EB89F6AAB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5BC04D-2B00-46A0-BBFE-2AFB73912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620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03AA6-BF95-4E12-9663-27AF16B4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Teemat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1F88D-8661-4D3E-ADC4-42CC9C9A2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Opehuone 1: Dialogisuus</a:t>
            </a:r>
          </a:p>
          <a:p>
            <a:r>
              <a:rPr lang="fi-FI" sz="2400" dirty="0"/>
              <a:t>Opehuone 2: Ryhmän vuorovaikutus ja tunteet</a:t>
            </a:r>
          </a:p>
          <a:p>
            <a:r>
              <a:rPr lang="fi-FI" sz="2400" dirty="0"/>
              <a:t>Opehuone 3: Monikulttuurinen koulu</a:t>
            </a:r>
          </a:p>
          <a:p>
            <a:r>
              <a:rPr lang="fi-FI" sz="2400" dirty="0"/>
              <a:t>Opehuone 4: Osallisuus, yhteisöllinen ja demokraattinen koulu</a:t>
            </a:r>
          </a:p>
          <a:p>
            <a:r>
              <a:rPr lang="fi-FI" sz="2400" dirty="0"/>
              <a:t>Opehuone 5: Eettinen vuorovaikutus ja kasvotyö</a:t>
            </a:r>
          </a:p>
          <a:p>
            <a:r>
              <a:rPr lang="fi-FI" sz="2400" dirty="0"/>
              <a:t>Opehuone 6: Vuorovaikutus mediassa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4D502-757D-4F16-88C7-1FDE7E2D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6.11.2023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1F000-0D0B-41BC-9EC9-857FA243F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5C65C-986F-4646-B6E5-ABFC749A5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901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585E5A-D522-4E53-992F-D5FC221A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527" y="543322"/>
            <a:ext cx="10369103" cy="1080542"/>
          </a:xfrm>
        </p:spPr>
        <p:txBody>
          <a:bodyPr anchor="t">
            <a:normAutofit fontScale="90000"/>
          </a:bodyPr>
          <a:lstStyle/>
          <a:p>
            <a:r>
              <a:rPr lang="fi-FI" b="0" i="0" dirty="0">
                <a:effectLst/>
              </a:rPr>
              <a:t>Meidän ryhmämme teema: </a:t>
            </a:r>
            <a:r>
              <a:rPr lang="fi-FI" b="0" dirty="0"/>
              <a:t>monikulttuuri-</a:t>
            </a:r>
            <a:br>
              <a:rPr lang="fi-FI" b="0" dirty="0"/>
            </a:br>
            <a:r>
              <a:rPr lang="fi-FI" b="0" dirty="0" err="1"/>
              <a:t>nen</a:t>
            </a:r>
            <a:r>
              <a:rPr lang="fi-FI" b="0" dirty="0"/>
              <a:t> koulu</a:t>
            </a:r>
            <a:br>
              <a:rPr lang="fi-FI" b="0" i="0" dirty="0">
                <a:effectLst/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46002E-D46E-4A03-9819-F5F8A7CD3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268760"/>
            <a:ext cx="8064648" cy="4897091"/>
          </a:xfrm>
        </p:spPr>
        <p:txBody>
          <a:bodyPr anchor="t"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fi-FI" sz="1600" dirty="0"/>
              <a:t>Kirjoittakaa muistiin asioita, ilmiöitä, iskusanoja (tms.), joita teillä tulee mieleen monikulttuurisuudesta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Esille nousseiden sanojen ryhmittely ja </a:t>
            </a:r>
            <a:r>
              <a:rPr lang="fi-FI" sz="1600" dirty="0" err="1"/>
              <a:t>teemoittelu</a:t>
            </a:r>
            <a:endParaRPr lang="fi-FI" sz="1600" dirty="0"/>
          </a:p>
          <a:p>
            <a:pPr>
              <a:lnSpc>
                <a:spcPct val="110000"/>
              </a:lnSpc>
            </a:pPr>
            <a:r>
              <a:rPr lang="fi-FI" sz="1600" dirty="0"/>
              <a:t>Mikä tai mitkä ryhmät tunnette itseänne eniten kiinnostaviksi ja sellaisiksi, minkä katsotte tärkeäksi esitellä kaikille muille opehuoneille?</a:t>
            </a:r>
          </a:p>
          <a:p>
            <a:pPr>
              <a:lnSpc>
                <a:spcPct val="110000"/>
              </a:lnSpc>
            </a:pPr>
            <a:endParaRPr lang="fi-FI" sz="1600" dirty="0"/>
          </a:p>
          <a:p>
            <a:pPr>
              <a:lnSpc>
                <a:spcPct val="110000"/>
              </a:lnSpc>
            </a:pPr>
            <a:r>
              <a:rPr lang="fi-FI" sz="1600" dirty="0"/>
              <a:t>Innostavaa ja ajatuksia herättävää taustamateriaalia (lisää löydätte varmasti itsekin):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Opintojakson luento</a:t>
            </a:r>
          </a:p>
          <a:p>
            <a:pPr lvl="1">
              <a:lnSpc>
                <a:spcPct val="110000"/>
              </a:lnSpc>
            </a:pPr>
            <a:r>
              <a:rPr lang="fi-FI" sz="1600" dirty="0"/>
              <a:t>20.11. Emma Kostiainen &amp; Tarja Liinamaa. Dialogisuudesta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Opintojakson kirjallisuus, joka tukee teeman käsittelyä:</a:t>
            </a:r>
          </a:p>
          <a:p>
            <a:pPr lvl="1">
              <a:lnSpc>
                <a:spcPct val="110000"/>
              </a:lnSpc>
            </a:pPr>
            <a:r>
              <a:rPr lang="fi-FI" sz="1600" b="0" i="0" dirty="0">
                <a:effectLst/>
              </a:rPr>
              <a:t>Huttunen, R. 1999. Dialogiopetuksen filosofia. Teoksessa R. Huttunen. Opettamisen filosofia ja kritiikki. Jyväskylä </a:t>
            </a:r>
            <a:r>
              <a:rPr lang="fi-FI" sz="1600" b="0" i="0" dirty="0" err="1">
                <a:effectLst/>
              </a:rPr>
              <a:t>Studiesin</a:t>
            </a:r>
            <a:r>
              <a:rPr lang="fi-FI" sz="1600" b="0" i="0" dirty="0">
                <a:effectLst/>
              </a:rPr>
              <a:t> </a:t>
            </a:r>
            <a:r>
              <a:rPr lang="fi-FI" sz="1600" b="0" i="0" dirty="0" err="1">
                <a:effectLst/>
              </a:rPr>
              <a:t>Education</a:t>
            </a:r>
            <a:r>
              <a:rPr lang="fi-FI" sz="1600" b="0" i="0" dirty="0">
                <a:effectLst/>
              </a:rPr>
              <a:t>, </a:t>
            </a:r>
            <a:r>
              <a:rPr lang="fi-FI" sz="1600" b="0" i="0" dirty="0" err="1">
                <a:effectLst/>
              </a:rPr>
              <a:t>Psychologyand</a:t>
            </a:r>
            <a:r>
              <a:rPr lang="fi-FI" sz="1600" b="0" i="0" dirty="0">
                <a:effectLst/>
              </a:rPr>
              <a:t> </a:t>
            </a:r>
            <a:r>
              <a:rPr lang="fi-FI" sz="1600" b="0" i="0" dirty="0" err="1">
                <a:effectLst/>
              </a:rPr>
              <a:t>Social</a:t>
            </a:r>
            <a:r>
              <a:rPr lang="fi-FI" sz="1600" b="0" i="0" dirty="0">
                <a:effectLst/>
              </a:rPr>
              <a:t> </a:t>
            </a:r>
            <a:r>
              <a:rPr lang="fi-FI" sz="1600" b="0" i="0" dirty="0" err="1">
                <a:effectLst/>
              </a:rPr>
              <a:t>Research</a:t>
            </a:r>
            <a:r>
              <a:rPr lang="fi-FI" sz="1600" b="0" i="0" dirty="0">
                <a:effectLst/>
              </a:rPr>
              <a:t> 153, 48-59. (artikkeli netistä ladattavissa: </a:t>
            </a:r>
            <a:r>
              <a:rPr lang="fi-FI" sz="1600" b="0" i="0" dirty="0">
                <a:effectLst/>
                <a:hlinkClick r:id="rId2"/>
              </a:rPr>
              <a:t>https://jyx.jyu.fi/bitstream/handle/123456789/66871/Huttunen_Rauno_screen.pdf?sequence=4&amp;isAllowed=y</a:t>
            </a:r>
            <a:r>
              <a:rPr lang="fi-FI" sz="1600" b="0" i="0" dirty="0">
                <a:effectLst/>
              </a:rPr>
              <a:t>)</a:t>
            </a:r>
          </a:p>
          <a:p>
            <a:pPr lvl="1">
              <a:lnSpc>
                <a:spcPct val="110000"/>
              </a:lnSpc>
            </a:pPr>
            <a:r>
              <a:rPr lang="fi-FI" sz="1600" b="0" i="0" dirty="0">
                <a:effectLst/>
              </a:rPr>
              <a:t>Vuorikoski, M. &amp; Kiilakoski, T. 2005. Dialogisuuden lupaus ja rajat. Teoksessa T. Kiilakoski, T. </a:t>
            </a:r>
            <a:r>
              <a:rPr lang="fi-FI" sz="1600" b="0" i="0" dirty="0" err="1">
                <a:effectLst/>
              </a:rPr>
              <a:t>Tomperi</a:t>
            </a:r>
            <a:r>
              <a:rPr lang="fi-FI" sz="1600" b="0" i="0" dirty="0">
                <a:effectLst/>
              </a:rPr>
              <a:t> &amp; M. Vuorikoski (toim.) Kenen kasvatus? Tampere: Vastapaino, 309-334. </a:t>
            </a:r>
            <a:endParaRPr lang="fi-FI" sz="16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4E51AF8-EBC5-4282-9B20-AC387327D1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44472" y="6381328"/>
            <a:ext cx="936104" cy="21647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E0D9521-BE67-4899-9D66-A6004EC8346E}" type="datetime1">
              <a:rPr lang="fi-FI" smtClean="0"/>
              <a:pPr>
                <a:spcAft>
                  <a:spcPts val="600"/>
                </a:spcAft>
              </a:pPr>
              <a:t>6.11.2023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A89F157-847E-4EAC-9226-9036503E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8"/>
            <a:ext cx="4248472" cy="21647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7805EC-F39F-4366-8B34-C14A3629E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0576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323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.potx" id="{0DFE65F5-F1E1-403F-8A93-29D28E6C8532}" vid="{5D28690B-7111-41DF-9F1C-51C9F5A3512A}"/>
    </a:ext>
  </a:extLst>
</a:theme>
</file>

<file path=ppt/theme/theme2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45C54CFA5725B41AF833EB2D01900BE" ma:contentTypeVersion="5" ma:contentTypeDescription="Luo uusi asiakirja." ma:contentTypeScope="" ma:versionID="0e4ef846f8075d56e91e7ad2eae5ec56">
  <xsd:schema xmlns:xsd="http://www.w3.org/2001/XMLSchema" xmlns:xs="http://www.w3.org/2001/XMLSchema" xmlns:p="http://schemas.microsoft.com/office/2006/metadata/properties" xmlns:ns2="5cbd0460-457c-4247-9905-b686aa5705d7" xmlns:ns3="9147fadf-6a35-4d5a-a1a7-6883be85a1de" targetNamespace="http://schemas.microsoft.com/office/2006/metadata/properties" ma:root="true" ma:fieldsID="84b0567c4c64054340826622de21906c" ns2:_="" ns3:_="">
    <xsd:import namespace="5cbd0460-457c-4247-9905-b686aa5705d7"/>
    <xsd:import namespace="9147fadf-6a35-4d5a-a1a7-6883be85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d0460-457c-4247-9905-b686aa5705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7fadf-6a35-4d5a-a1a7-6883be85a1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147fadf-6a35-4d5a-a1a7-6883be85a1de">
      <UserInfo>
        <DisplayName>Itkonen, Matti</DisplayName>
        <AccountId>27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E0DCCCA-6480-41CD-B4E2-5A533E1225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d0460-457c-4247-9905-b686aa5705d7"/>
    <ds:schemaRef ds:uri="9147fadf-6a35-4d5a-a1a7-6883be85a1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31BF0B-2015-42E0-8843-67C8E24010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085BCE-6BD4-43E4-BC2B-DA082D207CDE}">
  <ds:schemaRefs>
    <ds:schemaRef ds:uri="http://www.w3.org/XML/1998/namespace"/>
    <ds:schemaRef ds:uri="9147fadf-6a35-4d5a-a1a7-6883be85a1d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5cbd0460-457c-4247-9905-b686aa5705d7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2020 JYU Template</Template>
  <TotalTime>301</TotalTime>
  <Words>797</Words>
  <Application>Microsoft Office PowerPoint</Application>
  <PresentationFormat>Laajakuva</PresentationFormat>
  <Paragraphs>97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9" baseType="lpstr">
      <vt:lpstr>Aleo</vt:lpstr>
      <vt:lpstr>Arial</vt:lpstr>
      <vt:lpstr>Calibri</vt:lpstr>
      <vt:lpstr>Lato</vt:lpstr>
      <vt:lpstr>Lato Black</vt:lpstr>
      <vt:lpstr>Poppins</vt:lpstr>
      <vt:lpstr>Ubuntu</vt:lpstr>
      <vt:lpstr>Wingdings</vt:lpstr>
      <vt:lpstr>JYO</vt:lpstr>
      <vt:lpstr>KTKP050: toinen opehuonetapaaminen</vt:lpstr>
      <vt:lpstr>Minä viestijänä:  Viestijäkuva (Kostiainen 2014)</vt:lpstr>
      <vt:lpstr>Minä viestijänä:  Viestijäkuva (Kostiainen 2014)</vt:lpstr>
      <vt:lpstr>Joharin ikkuna  (J. Luft &amp; H. Ingham 1955, täydennetty K. Koskinen)</vt:lpstr>
      <vt:lpstr>Oma polkuni viestijänä ja vuorovaikuttajana</vt:lpstr>
      <vt:lpstr>Teematehtävä</vt:lpstr>
      <vt:lpstr>Tehtävänanto</vt:lpstr>
      <vt:lpstr>Teemat</vt:lpstr>
      <vt:lpstr>Meidän ryhmämme teema: monikulttuuri- nen koulu </vt:lpstr>
      <vt:lpstr>Lopuksi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Aikon perusopinnot: ensimmäinen kotiryhmä</dc:title>
  <dc:creator>Hiljanen, Mikko</dc:creator>
  <cp:lastModifiedBy>Matti Itkonen</cp:lastModifiedBy>
  <cp:revision>31</cp:revision>
  <cp:lastPrinted>2023-11-06T08:11:01Z</cp:lastPrinted>
  <dcterms:created xsi:type="dcterms:W3CDTF">2020-10-27T06:41:34Z</dcterms:created>
  <dcterms:modified xsi:type="dcterms:W3CDTF">2023-11-06T08:13:36Z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0x010100445C54CFA5725B41AF833EB2D01900BE</vt:lpwstr>
  </property>
</Properties>
</file>