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62" r:id="rId5"/>
    <p:sldId id="266" r:id="rId6"/>
    <p:sldId id="259" r:id="rId7"/>
    <p:sldId id="260" r:id="rId8"/>
    <p:sldId id="263" r:id="rId9"/>
    <p:sldId id="265" r:id="rId10"/>
    <p:sldId id="261" r:id="rId11"/>
    <p:sldId id="264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628B1A-FF98-06A8-2104-82986790429F}" v="12" dt="2018-09-24T17:30:17.779"/>
    <p1510:client id="{2F5F05A2-F27C-01D5-FA4F-DF4F1B445F96}" v="8" dt="2018-09-24T16:31:42.6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3"/>
  </p:normalViewPr>
  <p:slideViewPr>
    <p:cSldViewPr snapToGrid="0">
      <p:cViewPr varScale="1">
        <p:scale>
          <a:sx n="84" d="100"/>
          <a:sy n="84" d="100"/>
        </p:scale>
        <p:origin x="62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27.9.2018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943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
toinen taso
kolmas taso
neljäs taso
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27.9.2018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7788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
toinen taso
kolmas taso
neljäs taso
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27.9.2018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4979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
toinen taso
kolmas taso
neljäs taso
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27.9.2018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5811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
toinen taso
kolmas taso
neljäs taso
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27.9.2018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7900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
toinen taso
kolmas taso
neljäs taso
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
toinen taso
kolmas taso
neljäs taso
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27.9.2018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52626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
toinen taso
kolmas taso
neljäs taso
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
toinen taso
kolmas taso
neljäs taso
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
toinen taso
kolmas taso
neljäs taso
viides taso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
toinen taso
kolmas taso
neljäs taso
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27.9.2018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0364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27.9.2018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2001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27.9.2018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242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
toinen taso
kolmas taso
neljäs taso
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
toinen taso
kolmas taso
neljäs taso
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27.9.2018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6515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
toinen taso
kolmas taso
neljäs taso
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27.9.2018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293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
toinen taso
kolmas taso
neljäs taso
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27.9.2018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2933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sz="5400">
                <a:latin typeface="Bradley Hand" pitchFamily="2" charset="77"/>
                <a:cs typeface="Apple Chancery" panose="03020702040506060504" pitchFamily="66" charset="-79"/>
              </a:rPr>
              <a:t>Salpakankaan koulu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667000" y="3818910"/>
            <a:ext cx="6858000" cy="1241822"/>
          </a:xfrm>
        </p:spPr>
        <p:txBody>
          <a:bodyPr>
            <a:normAutofit/>
          </a:bodyPr>
          <a:lstStyle/>
          <a:p>
            <a:r>
              <a:rPr lang="fi-FI">
                <a:latin typeface="Bradley Hand" pitchFamily="2" charset="77"/>
              </a:rPr>
              <a:t>Osallistava koulu</a:t>
            </a:r>
          </a:p>
        </p:txBody>
      </p:sp>
      <p:pic>
        <p:nvPicPr>
          <p:cNvPr id="4" name="Kuva 4" descr="Kuva, joka sisältää kohteen henkilö, seinä, sisä, vaatetus&#10;&#10;Kuvaus luotu, erittäin korkea luotettavuus">
            <a:extLst>
              <a:ext uri="{FF2B5EF4-FFF2-40B4-BE49-F238E27FC236}">
                <a16:creationId xmlns:a16="http://schemas.microsoft.com/office/drawing/2014/main" xmlns="" id="{1063EA1E-C401-42D4-B8A9-1DAFA4E3BF9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1000"/>
          </a:blip>
          <a:stretch>
            <a:fillRect/>
          </a:stretch>
        </p:blipFill>
        <p:spPr>
          <a:xfrm>
            <a:off x="0" y="0"/>
            <a:ext cx="12192000" cy="723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4" descr="Kuva, joka sisältää kohteen clipart-kuva&#10;&#10;Kuvaus luotu, korkea luotettavuus">
            <a:extLst>
              <a:ext uri="{FF2B5EF4-FFF2-40B4-BE49-F238E27FC236}">
                <a16:creationId xmlns:a16="http://schemas.microsoft.com/office/drawing/2014/main" xmlns="" id="{354B8DE4-7ED5-40AC-A947-4128229AF1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9000"/>
          </a:blip>
          <a:stretch>
            <a:fillRect/>
          </a:stretch>
        </p:blipFill>
        <p:spPr>
          <a:xfrm>
            <a:off x="59169" y="188686"/>
            <a:ext cx="11900602" cy="6628587"/>
          </a:xfrm>
          <a:prstGeom prst="rect">
            <a:avLst/>
          </a:prstGeom>
        </p:spPr>
      </p:pic>
      <p:sp>
        <p:nvSpPr>
          <p:cNvPr id="2" name="Suorakulmio 1">
            <a:extLst>
              <a:ext uri="{FF2B5EF4-FFF2-40B4-BE49-F238E27FC236}">
                <a16:creationId xmlns:a16="http://schemas.microsoft.com/office/drawing/2014/main" xmlns="" id="{451A1BB6-7AA0-974D-9997-EBDBF7E6C5A5}"/>
              </a:ext>
            </a:extLst>
          </p:cNvPr>
          <p:cNvSpPr/>
          <p:nvPr/>
        </p:nvSpPr>
        <p:spPr>
          <a:xfrm>
            <a:off x="2292570" y="2355413"/>
            <a:ext cx="6113079" cy="313932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57175" indent="-257175" fontAlgn="base">
              <a:buFont typeface="Wingdings" pitchFamily="2" charset="2"/>
              <a:buChar char="Ø"/>
            </a:pPr>
            <a:r>
              <a:rPr lang="fi-FI" sz="1500">
                <a:solidFill>
                  <a:srgbClr val="404040"/>
                </a:solidFill>
                <a:latin typeface="Trebuchet MS" panose="020B0703020202090204" pitchFamily="34" charset="0"/>
              </a:rPr>
              <a:t>Hollolan OPS</a:t>
            </a:r>
            <a:r>
              <a:rPr lang="en-US" sz="1500">
                <a:latin typeface="Trebuchet MS" panose="020B0703020202090204" pitchFamily="34" charset="0"/>
              </a:rPr>
              <a:t> </a:t>
            </a:r>
            <a:r>
              <a:rPr lang="fi-FI" sz="1500">
                <a:cs typeface="Calibri"/>
              </a:rPr>
              <a:t>("Hollolan kunnan kouluissa järjestetään osallisuutta edistävää Verso-toimintaa...")</a:t>
            </a:r>
            <a:endParaRPr lang="en-US" sz="1500">
              <a:latin typeface="Arial" panose="020B0604020202020204" pitchFamily="34" charset="0"/>
            </a:endParaRPr>
          </a:p>
          <a:p>
            <a:pPr marL="257175" indent="-257175" fontAlgn="base">
              <a:buFont typeface="Wingdings" pitchFamily="2" charset="2"/>
              <a:buChar char="Ø"/>
            </a:pPr>
            <a:r>
              <a:rPr lang="fi-FI" sz="1500">
                <a:solidFill>
                  <a:srgbClr val="404040"/>
                </a:solidFill>
                <a:latin typeface="Trebuchet MS" panose="020B0703020202090204" pitchFamily="34" charset="0"/>
              </a:rPr>
              <a:t>Henkilöstö sitoutunut käyttämään Versoa</a:t>
            </a:r>
          </a:p>
          <a:p>
            <a:pPr marL="628650" lvl="1" indent="-285750" fontAlgn="base">
              <a:buFont typeface="Wingdings" panose="020B0604020202020204" pitchFamily="34" charset="0"/>
              <a:buChar char="ü"/>
            </a:pPr>
            <a:r>
              <a:rPr lang="fi-FI" sz="1500">
                <a:solidFill>
                  <a:srgbClr val="404040"/>
                </a:solidFill>
                <a:latin typeface="Trebuchet MS" panose="020B0703020202090204" pitchFamily="34" charset="0"/>
              </a:rPr>
              <a:t>Tilauksia tekevät opettajat, rehtorit (yhteydenotto huoltajilta), oppilaat itse, kiusaamisagentit</a:t>
            </a:r>
            <a:endParaRPr lang="en-US" sz="1500">
              <a:latin typeface="Arial" panose="020B0604020202020204" pitchFamily="34" charset="0"/>
              <a:cs typeface="Arial"/>
            </a:endParaRPr>
          </a:p>
          <a:p>
            <a:pPr marL="257175" indent="-257175" fontAlgn="base">
              <a:buFont typeface="Wingdings" pitchFamily="2" charset="2"/>
              <a:buChar char="Ø"/>
            </a:pPr>
            <a:r>
              <a:rPr lang="fi-FI" sz="1500">
                <a:solidFill>
                  <a:srgbClr val="404040"/>
                </a:solidFill>
                <a:latin typeface="Trebuchet MS" panose="020B0703020202090204" pitchFamily="34" charset="0"/>
              </a:rPr>
              <a:t>Kaikki tietävät Verson, näkyvä osa koulun toimintaa</a:t>
            </a:r>
            <a:r>
              <a:rPr lang="en-US" sz="1500">
                <a:latin typeface="Trebuchet MS" panose="020B0703020202090204" pitchFamily="34" charset="0"/>
              </a:rPr>
              <a:t>​</a:t>
            </a:r>
            <a:endParaRPr lang="en-US" sz="1500">
              <a:latin typeface="Arial" panose="020B0604020202020204" pitchFamily="34" charset="0"/>
            </a:endParaRPr>
          </a:p>
          <a:p>
            <a:pPr marL="257175" indent="-257175" fontAlgn="base">
              <a:buFont typeface="Wingdings" pitchFamily="2" charset="2"/>
              <a:buChar char="Ø"/>
            </a:pPr>
            <a:r>
              <a:rPr lang="fi-FI" sz="1500">
                <a:solidFill>
                  <a:srgbClr val="404040"/>
                </a:solidFill>
                <a:latin typeface="Trebuchet MS" panose="020B0703020202090204" pitchFamily="34" charset="0"/>
              </a:rPr>
              <a:t>Käytänteet yksinkertaiset ja hyvin tiedossa</a:t>
            </a:r>
          </a:p>
          <a:p>
            <a:pPr marL="257175" indent="-257175" fontAlgn="base">
              <a:buFont typeface="Wingdings" pitchFamily="2" charset="2"/>
              <a:buChar char="Ø"/>
            </a:pPr>
            <a:r>
              <a:rPr lang="fi-FI" sz="1500">
                <a:solidFill>
                  <a:srgbClr val="404040"/>
                </a:solidFill>
                <a:latin typeface="Trebuchet MS" panose="020B0703020202090204" pitchFamily="34" charset="0"/>
              </a:rPr>
              <a:t>Helpottaa aidosti aikuisten työtä</a:t>
            </a:r>
            <a:r>
              <a:rPr lang="en-US" sz="1500">
                <a:latin typeface="Trebuchet MS" panose="020B0703020202090204" pitchFamily="34" charset="0"/>
              </a:rPr>
              <a:t>​</a:t>
            </a:r>
            <a:endParaRPr lang="en-US" sz="1500">
              <a:latin typeface="Arial" panose="020B0604020202020204" pitchFamily="34" charset="0"/>
            </a:endParaRPr>
          </a:p>
          <a:p>
            <a:pPr marL="257175" indent="-257175" fontAlgn="base">
              <a:buFont typeface="Wingdings" pitchFamily="2" charset="2"/>
              <a:buChar char="Ø"/>
            </a:pPr>
            <a:r>
              <a:rPr lang="fi-FI" sz="1500">
                <a:solidFill>
                  <a:srgbClr val="404040"/>
                </a:solidFill>
                <a:latin typeface="Trebuchet MS" panose="020B0703020202090204" pitchFamily="34" charset="0"/>
              </a:rPr>
              <a:t>Innokkaat sovittelijat (todistus 9. luokan päätteeksi)</a:t>
            </a:r>
            <a:r>
              <a:rPr lang="en-US" sz="1500">
                <a:latin typeface="Trebuchet MS" panose="020B0703020202090204" pitchFamily="34" charset="0"/>
              </a:rPr>
              <a:t>​</a:t>
            </a:r>
            <a:endParaRPr lang="en-US" sz="1500">
              <a:latin typeface="Arial" panose="020B0604020202020204" pitchFamily="34" charset="0"/>
            </a:endParaRPr>
          </a:p>
          <a:p>
            <a:pPr marL="257175" indent="-257175" fontAlgn="base">
              <a:buFont typeface="Wingdings" pitchFamily="2" charset="2"/>
              <a:buChar char="Ø"/>
            </a:pPr>
            <a:r>
              <a:rPr lang="fi-FI" sz="1500">
                <a:solidFill>
                  <a:srgbClr val="404040"/>
                </a:solidFill>
                <a:latin typeface="Trebuchet MS" panose="020B0703020202090204" pitchFamily="34" charset="0"/>
              </a:rPr>
              <a:t>Keskeinen tila</a:t>
            </a:r>
            <a:r>
              <a:rPr lang="en-US" sz="1500">
                <a:latin typeface="Trebuchet MS" panose="020B0703020202090204" pitchFamily="34" charset="0"/>
              </a:rPr>
              <a:t>​</a:t>
            </a:r>
            <a:endParaRPr lang="en-US" sz="1500">
              <a:latin typeface="Arial" panose="020B0604020202020204" pitchFamily="34" charset="0"/>
            </a:endParaRPr>
          </a:p>
          <a:p>
            <a:pPr marL="257175" indent="-257175" fontAlgn="base">
              <a:buFont typeface="Wingdings" pitchFamily="2" charset="2"/>
              <a:buChar char="Ø"/>
            </a:pPr>
            <a:r>
              <a:rPr lang="fi-FI" sz="1500">
                <a:solidFill>
                  <a:srgbClr val="404040"/>
                </a:solidFill>
                <a:latin typeface="Trebuchet MS" panose="020B0703020202090204" pitchFamily="34" charset="0"/>
              </a:rPr>
              <a:t>Verson mainostaminen henkilöstölle aika ajoin esim. Wilman kautta</a:t>
            </a:r>
            <a:r>
              <a:rPr lang="en-US" sz="1500">
                <a:latin typeface="Trebuchet MS" panose="020B0703020202090204" pitchFamily="34" charset="0"/>
              </a:rPr>
              <a:t>​</a:t>
            </a:r>
            <a:endParaRPr lang="en-US" sz="1500">
              <a:latin typeface="Arial" panose="020B0604020202020204" pitchFamily="34" charset="0"/>
            </a:endParaRPr>
          </a:p>
          <a:p>
            <a:pPr marL="257175" indent="-257175" fontAlgn="base">
              <a:buFont typeface="Wingdings" pitchFamily="2" charset="2"/>
              <a:buChar char="Ø"/>
            </a:pPr>
            <a:r>
              <a:rPr lang="fi-FI" sz="1500">
                <a:solidFill>
                  <a:srgbClr val="404040"/>
                </a:solidFill>
                <a:latin typeface="Trebuchet MS" panose="020B0703020202090204" pitchFamily="34" charset="0"/>
              </a:rPr>
              <a:t>Ohjaavien opettajien innostus ja asiantuntemus</a:t>
            </a:r>
            <a:r>
              <a:rPr lang="en-US">
                <a:latin typeface="Trebuchet MS" panose="020B0703020202090204" pitchFamily="34" charset="0"/>
              </a:rPr>
              <a:t>​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xmlns="" id="{F067302E-557F-8E47-B65E-8D1EC06B66B4}"/>
              </a:ext>
            </a:extLst>
          </p:cNvPr>
          <p:cNvSpPr txBox="1"/>
          <p:nvPr/>
        </p:nvSpPr>
        <p:spPr>
          <a:xfrm>
            <a:off x="2292569" y="1395951"/>
            <a:ext cx="78761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>
                <a:latin typeface="Bradley Hand" pitchFamily="2" charset="77"/>
              </a:rPr>
              <a:t>Miten Versosta on tullut Salpakankaalle jokapäiväinen väline?</a:t>
            </a:r>
          </a:p>
        </p:txBody>
      </p:sp>
    </p:spTree>
    <p:extLst>
      <p:ext uri="{BB962C8B-B14F-4D97-AF65-F5344CB8AC3E}">
        <p14:creationId xmlns:p14="http://schemas.microsoft.com/office/powerpoint/2010/main" val="2534155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BCB77AC3-B815-4780-9EF4-DFF75C108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err="1">
                <a:latin typeface="Bradley Hand" pitchFamily="2" charset="77"/>
                <a:cs typeface="Apple Chancery" panose="03020702040506060504" pitchFamily="66" charset="-79"/>
              </a:rPr>
              <a:t>Kiitos</a:t>
            </a:r>
            <a:r>
              <a:rPr lang="en-US">
                <a:latin typeface="Bradley Hand" pitchFamily="2" charset="77"/>
                <a:cs typeface="Apple Chancery" panose="03020702040506060504" pitchFamily="66" charset="-79"/>
              </a:rPr>
              <a:t>!   </a:t>
            </a:r>
            <a:r>
              <a:rPr lang="en-US" sz="2400">
                <a:latin typeface="Bradley Hand" pitchFamily="2" charset="77"/>
                <a:cs typeface="Apple Chancery" panose="03020702040506060504" pitchFamily="66" charset="-79"/>
              </a:rPr>
              <a:t>Sari 0447801799</a:t>
            </a:r>
          </a:p>
        </p:txBody>
      </p:sp>
      <p:pic>
        <p:nvPicPr>
          <p:cNvPr id="1038" name="Picture 2" descr="Kuvahaun tulos haulle syksy lehti">
            <a:extLst>
              <a:ext uri="{FF2B5EF4-FFF2-40B4-BE49-F238E27FC236}">
                <a16:creationId xmlns:a16="http://schemas.microsoft.com/office/drawing/2014/main" xmlns="" id="{FEED895E-9C3D-8742-A44F-F75D9CBFB6E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alphaModFix amt="73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4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5" b="2696"/>
          <a:stretch/>
        </p:blipFill>
        <p:spPr bwMode="auto">
          <a:xfrm>
            <a:off x="20" y="10"/>
            <a:ext cx="12191980" cy="539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021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4" descr="Kuva, joka sisältää kohteen taivas, ulko, tie, rakennus&#10;&#10;Kuvaus luotu, erittäin korkea luotettavuus">
            <a:extLst>
              <a:ext uri="{FF2B5EF4-FFF2-40B4-BE49-F238E27FC236}">
                <a16:creationId xmlns:a16="http://schemas.microsoft.com/office/drawing/2014/main" xmlns="" id="{ED2D8156-A151-4B9B-9D66-6C6FAB4454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5818"/>
                    </a14:imgEffect>
                    <a14:imgEffect>
                      <a14:saturation sat="131000"/>
                    </a14:imgEffect>
                  </a14:imgLayer>
                </a14:imgProps>
              </a:ext>
            </a:extLst>
          </a:blip>
          <a:srcRect t="28763" b="1322"/>
          <a:stretch/>
        </p:blipFill>
        <p:spPr>
          <a:xfrm>
            <a:off x="-1" y="10"/>
            <a:ext cx="12192001" cy="4688104"/>
          </a:xfrm>
          <a:prstGeom prst="rect">
            <a:avLst/>
          </a:prstGeom>
        </p:spPr>
      </p:pic>
      <p:pic>
        <p:nvPicPr>
          <p:cNvPr id="20" name="Picture 13">
            <a:extLst>
              <a:ext uri="{FF2B5EF4-FFF2-40B4-BE49-F238E27FC236}">
                <a16:creationId xmlns:a16="http://schemas.microsoft.com/office/drawing/2014/main" xmlns="" id="{EE09A529-E47C-4634-BB98-0A9526C372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Oval 15">
            <a:extLst>
              <a:ext uri="{FF2B5EF4-FFF2-40B4-BE49-F238E27FC236}">
                <a16:creationId xmlns:a16="http://schemas.microsoft.com/office/drawing/2014/main" xmlns="" id="{569C1A01-6FB5-43CE-ADCC-936728ACAC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56267" y="4388303"/>
            <a:ext cx="824089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337F7CB0-1D3C-49EC-AF40-B2601D39E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4551037"/>
            <a:ext cx="5021782" cy="1509931"/>
          </a:xfrm>
        </p:spPr>
        <p:txBody>
          <a:bodyPr>
            <a:normAutofit/>
          </a:bodyPr>
          <a:lstStyle/>
          <a:p>
            <a:r>
              <a:rPr lang="fi-FI" sz="4000">
                <a:solidFill>
                  <a:srgbClr val="000000"/>
                </a:solidFill>
                <a:latin typeface="Bradley Hand" pitchFamily="2" charset="77"/>
                <a:cs typeface="Calibri Light"/>
              </a:rPr>
              <a:t>Koulu lukuina</a:t>
            </a:r>
            <a:endParaRPr lang="fi-FI" sz="4000">
              <a:solidFill>
                <a:srgbClr val="000000"/>
              </a:solidFill>
              <a:latin typeface="Bradley Hand" pitchFamily="2" charset="77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7A4BBD0C-0E5F-46AC-8D25-B10C9C30A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0247" y="4240925"/>
            <a:ext cx="4926411" cy="1986454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endParaRPr lang="fi-FI" sz="500">
              <a:solidFill>
                <a:srgbClr val="000000"/>
              </a:solidFill>
              <a:cs typeface="Calibri"/>
            </a:endParaRPr>
          </a:p>
          <a:p>
            <a:pPr marL="0" indent="0">
              <a:buNone/>
            </a:pPr>
            <a:r>
              <a:rPr lang="fi-FI" sz="1200">
                <a:solidFill>
                  <a:srgbClr val="000000"/>
                </a:solidFill>
                <a:cs typeface="Calibri"/>
              </a:rPr>
              <a:t>n. 1000 oppilasta</a:t>
            </a:r>
            <a:endParaRPr lang="en-US" sz="1200">
              <a:solidFill>
                <a:srgbClr val="000000"/>
              </a:solidFill>
              <a:cs typeface="Calibri"/>
            </a:endParaRPr>
          </a:p>
          <a:p>
            <a:pPr marL="0" indent="0">
              <a:buNone/>
            </a:pPr>
            <a:r>
              <a:rPr lang="fi-FI" sz="1200">
                <a:solidFill>
                  <a:srgbClr val="000000"/>
                </a:solidFill>
                <a:cs typeface="Calibri"/>
              </a:rPr>
              <a:t>luokka-asteet 0-9</a:t>
            </a:r>
            <a:endParaRPr lang="en-US" sz="1200">
              <a:solidFill>
                <a:srgbClr val="000000"/>
              </a:solidFill>
              <a:cs typeface="Calibri"/>
            </a:endParaRPr>
          </a:p>
          <a:p>
            <a:pPr marL="0" indent="0">
              <a:buNone/>
            </a:pPr>
            <a:r>
              <a:rPr lang="fi-FI" sz="1200">
                <a:solidFill>
                  <a:srgbClr val="000000"/>
                </a:solidFill>
                <a:cs typeface="Calibri"/>
              </a:rPr>
              <a:t>n. 200 päiväkotilasta</a:t>
            </a:r>
            <a:endParaRPr lang="en-US" sz="1200">
              <a:solidFill>
                <a:srgbClr val="000000"/>
              </a:solidFill>
              <a:cs typeface="Calibri"/>
            </a:endParaRPr>
          </a:p>
          <a:p>
            <a:pPr marL="0" indent="0">
              <a:buNone/>
            </a:pPr>
            <a:r>
              <a:rPr lang="fi-FI" sz="1200">
                <a:solidFill>
                  <a:srgbClr val="000000"/>
                </a:solidFill>
                <a:cs typeface="Calibri"/>
              </a:rPr>
              <a:t>n. 80 opettajaa </a:t>
            </a:r>
            <a:endParaRPr lang="en-US" sz="1200">
              <a:solidFill>
                <a:srgbClr val="000000"/>
              </a:solidFill>
              <a:cs typeface="Calibri"/>
            </a:endParaRPr>
          </a:p>
          <a:p>
            <a:pPr marL="0" indent="0">
              <a:buNone/>
            </a:pPr>
            <a:r>
              <a:rPr lang="fi-FI" sz="1200">
                <a:solidFill>
                  <a:srgbClr val="000000"/>
                </a:solidFill>
                <a:cs typeface="Calibri"/>
              </a:rPr>
              <a:t>53 opetusryhmää</a:t>
            </a:r>
          </a:p>
          <a:p>
            <a:pPr marL="0" indent="0">
              <a:buNone/>
            </a:pPr>
            <a:r>
              <a:rPr lang="fi-FI" sz="1200">
                <a:solidFill>
                  <a:srgbClr val="000000"/>
                </a:solidFill>
                <a:cs typeface="Calibri"/>
              </a:rPr>
              <a:t>4 välituntipihaa</a:t>
            </a:r>
            <a:endParaRPr lang="en-US" sz="1200">
              <a:solidFill>
                <a:srgbClr val="000000"/>
              </a:solidFill>
              <a:cs typeface="Calibri"/>
            </a:endParaRPr>
          </a:p>
          <a:p>
            <a:pPr marL="0" indent="0">
              <a:buNone/>
            </a:pPr>
            <a:r>
              <a:rPr lang="fi-FI" sz="1200">
                <a:solidFill>
                  <a:srgbClr val="000000"/>
                </a:solidFill>
                <a:cs typeface="Calibri"/>
              </a:rPr>
              <a:t>valmistunut vuosina 2012-2016</a:t>
            </a:r>
            <a:endParaRPr lang="en-US" sz="1200">
              <a:solidFill>
                <a:srgbClr val="000000"/>
              </a:solidFill>
              <a:cs typeface="Calibri"/>
            </a:endParaRPr>
          </a:p>
          <a:p>
            <a:endParaRPr lang="en-US" sz="500">
              <a:solidFill>
                <a:srgbClr val="0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1704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F04346AA-F30F-4573-A8A8-E40F4EB00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0331" y="457663"/>
            <a:ext cx="3995639" cy="1257452"/>
          </a:xfrm>
          <a:solidFill>
            <a:schemeClr val="accent2">
              <a:lumMod val="60000"/>
              <a:lumOff val="40000"/>
              <a:alpha val="75000"/>
            </a:schemeClr>
          </a:solidFill>
          <a:effectLst>
            <a:softEdge rad="317500"/>
          </a:effectLst>
        </p:spPr>
        <p:txBody>
          <a:bodyPr>
            <a:normAutofit/>
          </a:bodyPr>
          <a:lstStyle/>
          <a:p>
            <a:r>
              <a:rPr lang="fi-FI">
                <a:latin typeface="Bradley Hand" pitchFamily="2" charset="77"/>
              </a:rPr>
              <a:t> Osallistamme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23546ADB-7589-4703-A9BA-9309180FC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0331" y="1986454"/>
            <a:ext cx="3845273" cy="4529329"/>
          </a:xfrm>
          <a:solidFill>
            <a:schemeClr val="accent4">
              <a:lumMod val="40000"/>
              <a:lumOff val="60000"/>
              <a:alpha val="71000"/>
            </a:schemeClr>
          </a:solidFill>
          <a:effectLst>
            <a:softEdge rad="317500"/>
          </a:effectLst>
        </p:spPr>
        <p:txBody>
          <a:bodyPr vert="horz" lIns="91440" tIns="45720" rIns="91440" bIns="45720" rtlCol="0" anchor="t">
            <a:noAutofit/>
          </a:bodyPr>
          <a:lstStyle/>
          <a:p>
            <a:endParaRPr lang="fi-FI" sz="1400"/>
          </a:p>
          <a:p>
            <a:r>
              <a:rPr lang="fi-FI" sz="1400" dirty="0" err="1"/>
              <a:t>LaKu</a:t>
            </a:r>
            <a:r>
              <a:rPr lang="fi-FI" sz="1400" dirty="0"/>
              <a:t>-tiimi </a:t>
            </a:r>
            <a:endParaRPr lang="fi-FI" sz="1400" dirty="0">
              <a:cs typeface="Calibri"/>
            </a:endParaRPr>
          </a:p>
          <a:p>
            <a:pPr lvl="0"/>
            <a:r>
              <a:rPr lang="fi-FI" sz="1400" dirty="0"/>
              <a:t>Aktiivinen oppilaskunta​</a:t>
            </a:r>
            <a:endParaRPr lang="fi-FI" sz="1400" dirty="0">
              <a:cs typeface="Calibri"/>
            </a:endParaRPr>
          </a:p>
          <a:p>
            <a:pPr lvl="0"/>
            <a:r>
              <a:rPr lang="fi-FI" sz="1400" dirty="0"/>
              <a:t>Verso</a:t>
            </a:r>
            <a:r>
              <a:rPr lang="en-US" sz="1400" dirty="0"/>
              <a:t>​</a:t>
            </a:r>
            <a:endParaRPr lang="en-US" sz="1400" dirty="0">
              <a:cs typeface="Calibri"/>
            </a:endParaRPr>
          </a:p>
          <a:p>
            <a:pPr lvl="0"/>
            <a:r>
              <a:rPr lang="fi-FI" sz="1400" dirty="0"/>
              <a:t>Tukioppilaat</a:t>
            </a:r>
            <a:r>
              <a:rPr lang="en-US" sz="1400" dirty="0"/>
              <a:t>​</a:t>
            </a:r>
            <a:endParaRPr lang="en-US" sz="1400" dirty="0">
              <a:cs typeface="Calibri"/>
            </a:endParaRPr>
          </a:p>
          <a:p>
            <a:pPr lvl="0"/>
            <a:r>
              <a:rPr lang="fi-FI" sz="1400" dirty="0"/>
              <a:t>Kummioppilaat</a:t>
            </a:r>
            <a:r>
              <a:rPr lang="en-US" sz="1400" dirty="0"/>
              <a:t>​</a:t>
            </a:r>
            <a:endParaRPr lang="en-US" sz="1400" dirty="0">
              <a:cs typeface="Calibri"/>
            </a:endParaRPr>
          </a:p>
          <a:p>
            <a:pPr lvl="0"/>
            <a:r>
              <a:rPr lang="fi-FI" sz="1400" dirty="0"/>
              <a:t>TVT-agentit</a:t>
            </a:r>
            <a:r>
              <a:rPr lang="en-US" sz="1400" dirty="0"/>
              <a:t>​</a:t>
            </a:r>
            <a:endParaRPr lang="en-US" sz="1400" dirty="0">
              <a:cs typeface="Calibri"/>
            </a:endParaRPr>
          </a:p>
          <a:p>
            <a:pPr lvl="0"/>
            <a:r>
              <a:rPr lang="fi-FI" sz="1400" dirty="0"/>
              <a:t>Kiusaamisagentit</a:t>
            </a:r>
            <a:r>
              <a:rPr lang="en-US" sz="1400" dirty="0"/>
              <a:t>​</a:t>
            </a:r>
            <a:endParaRPr lang="en-US" sz="1400" dirty="0">
              <a:cs typeface="Calibri"/>
            </a:endParaRPr>
          </a:p>
          <a:p>
            <a:pPr lvl="0"/>
            <a:r>
              <a:rPr lang="en-US" sz="1400" dirty="0" err="1"/>
              <a:t>Välkkärit</a:t>
            </a:r>
            <a:r>
              <a:rPr lang="en-US" sz="1400" dirty="0"/>
              <a:t>, </a:t>
            </a:r>
            <a:r>
              <a:rPr lang="en-US" sz="1400" dirty="0" err="1"/>
              <a:t>myös</a:t>
            </a:r>
            <a:r>
              <a:rPr lang="en-US" sz="1400" dirty="0"/>
              <a:t> </a:t>
            </a:r>
            <a:r>
              <a:rPr lang="en-US" sz="1400" dirty="0" err="1"/>
              <a:t>yläkoululla</a:t>
            </a:r>
            <a:endParaRPr lang="en-US" sz="1400" dirty="0"/>
          </a:p>
          <a:p>
            <a:r>
              <a:rPr lang="en-US" sz="1400" dirty="0" err="1">
                <a:cs typeface="Calibri"/>
              </a:rPr>
              <a:t>Alkuluokilla</a:t>
            </a:r>
            <a:r>
              <a:rPr lang="en-US" sz="1400" dirty="0">
                <a:cs typeface="Calibri"/>
              </a:rPr>
              <a:t> </a:t>
            </a:r>
            <a:r>
              <a:rPr lang="en-US" sz="1400" dirty="0" err="1">
                <a:cs typeface="Calibri"/>
              </a:rPr>
              <a:t>lastenkokoukset</a:t>
            </a:r>
            <a:endParaRPr lang="en-US" sz="1400" dirty="0" err="1"/>
          </a:p>
          <a:p>
            <a:r>
              <a:rPr lang="fi-FI" sz="1400" dirty="0"/>
              <a:t>Alakoulun ryhmissä assistentit </a:t>
            </a:r>
            <a:endParaRPr lang="fi-FI" sz="1400" dirty="0">
              <a:cs typeface="Calibri"/>
            </a:endParaRPr>
          </a:p>
          <a:p>
            <a:r>
              <a:rPr lang="fi-FI" sz="1400" dirty="0"/>
              <a:t>Pikajoukot (ajankohtaisten asioiden ympärille kootut kertaryhmät, esim. sääntöryhmä, lapsiparlamentti, koulun tapahtumat)</a:t>
            </a:r>
            <a:r>
              <a:rPr lang="en-US" sz="1400" dirty="0"/>
              <a:t>​</a:t>
            </a:r>
            <a:endParaRPr lang="en-US" sz="1400" dirty="0">
              <a:cs typeface="Calibri"/>
            </a:endParaRPr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45418FC1-D018-2F4D-BC15-985F814D6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934" y="1232157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81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700875BA-9A6A-954B-BC4E-602A26DFE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latin typeface="Bradley Hand" pitchFamily="2" charset="77"/>
              </a:rPr>
              <a:t>Miten sovitellaan?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6430C135-409A-9A46-AA61-A0564AAADD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10000"/>
          </a:bodyPr>
          <a:lstStyle/>
          <a:p>
            <a:pPr fontAlgn="base"/>
            <a:r>
              <a:rPr lang="fi-FI"/>
              <a:t>Sovittelijat ovat vertaisia</a:t>
            </a:r>
          </a:p>
          <a:p>
            <a:pPr fontAlgn="base"/>
            <a:r>
              <a:rPr lang="fi-FI"/>
              <a:t>Läsnä vain osapuolet ja sovittelijat</a:t>
            </a:r>
            <a:endParaRPr lang="fi-FI">
              <a:cs typeface="Calibri"/>
            </a:endParaRPr>
          </a:p>
          <a:p>
            <a:pPr fontAlgn="base"/>
            <a:r>
              <a:rPr lang="fi-FI"/>
              <a:t>Sovittelijat vähintään vuoden vanhempia, aikuinen sovittelee 9.-luokkalaisten asiat</a:t>
            </a:r>
            <a:r>
              <a:rPr lang="en-US"/>
              <a:t>​</a:t>
            </a:r>
            <a:endParaRPr lang="en-US">
              <a:cs typeface="Calibri"/>
            </a:endParaRPr>
          </a:p>
          <a:p>
            <a:pPr fontAlgn="base"/>
            <a:r>
              <a:rPr lang="fi-FI"/>
              <a:t>Ohjaaja lähellä saatavilla</a:t>
            </a:r>
            <a:r>
              <a:rPr lang="en-US"/>
              <a:t>​</a:t>
            </a:r>
            <a:endParaRPr lang="en-US">
              <a:cs typeface="Calibri"/>
            </a:endParaRPr>
          </a:p>
          <a:p>
            <a:pPr fontAlgn="base"/>
            <a:r>
              <a:rPr lang="fi-FI"/>
              <a:t>Vaiheet</a:t>
            </a:r>
            <a:r>
              <a:rPr lang="en-US"/>
              <a:t>​</a:t>
            </a:r>
            <a:endParaRPr lang="en-US">
              <a:cs typeface="Calibri"/>
            </a:endParaRPr>
          </a:p>
          <a:p>
            <a:pPr lvl="1" fontAlgn="base"/>
            <a:r>
              <a:rPr lang="fi-FI"/>
              <a:t>Esittely</a:t>
            </a:r>
            <a:r>
              <a:rPr lang="en-US"/>
              <a:t>​</a:t>
            </a:r>
            <a:endParaRPr lang="en-US">
              <a:cs typeface="Calibri"/>
            </a:endParaRPr>
          </a:p>
          <a:p>
            <a:pPr lvl="1" fontAlgn="base"/>
            <a:r>
              <a:rPr lang="fi-FI"/>
              <a:t>Periaatteet: vaitiolo, vapaaehtoisuus, puolueettomuus, ratkaisukeskeisyys, ei rangaistuksia </a:t>
            </a:r>
            <a:r>
              <a:rPr lang="en-US"/>
              <a:t>​</a:t>
            </a:r>
            <a:endParaRPr lang="en-US">
              <a:cs typeface="Calibri"/>
            </a:endParaRPr>
          </a:p>
          <a:p>
            <a:pPr lvl="1" fontAlgn="base"/>
            <a:r>
              <a:rPr lang="fi-FI"/>
              <a:t>Mitä tapahtui?</a:t>
            </a:r>
            <a:r>
              <a:rPr lang="en-US"/>
              <a:t>​</a:t>
            </a:r>
            <a:endParaRPr lang="en-US">
              <a:cs typeface="Calibri"/>
            </a:endParaRPr>
          </a:p>
          <a:p>
            <a:pPr lvl="1" fontAlgn="base"/>
            <a:r>
              <a:rPr lang="fi-FI"/>
              <a:t>Miltä tuntuu/tuntui?</a:t>
            </a:r>
            <a:r>
              <a:rPr lang="en-US"/>
              <a:t>​</a:t>
            </a:r>
            <a:endParaRPr lang="en-US">
              <a:cs typeface="Calibri"/>
            </a:endParaRPr>
          </a:p>
          <a:p>
            <a:pPr lvl="1" fontAlgn="base"/>
            <a:r>
              <a:rPr lang="fi-FI"/>
              <a:t>Sopimus, allekirjoitukset</a:t>
            </a:r>
            <a:r>
              <a:rPr lang="en-US"/>
              <a:t>​</a:t>
            </a:r>
            <a:endParaRPr lang="en-US">
              <a:cs typeface="Calibri"/>
            </a:endParaRPr>
          </a:p>
          <a:p>
            <a:pPr fontAlgn="base"/>
            <a:r>
              <a:rPr lang="fi-FI"/>
              <a:t>Viikon päästä seuranta</a:t>
            </a:r>
            <a:r>
              <a:rPr lang="en-US"/>
              <a:t>​</a:t>
            </a:r>
            <a:endParaRPr lang="en-US">
              <a:cs typeface="Calibri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E4399980-0123-054C-A4ED-DABA81663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080" y="2049517"/>
            <a:ext cx="8098091" cy="393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063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E4F9F79B-A093-478E-96B5-EE02BC93A8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8C5D0322-3D22-3441-A849-3ACCD47D0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4526280"/>
            <a:ext cx="7410681" cy="1737360"/>
          </a:xfrm>
        </p:spPr>
        <p:txBody>
          <a:bodyPr>
            <a:normAutofit/>
          </a:bodyPr>
          <a:lstStyle/>
          <a:p>
            <a:r>
              <a:rPr lang="fi-FI" sz="4800">
                <a:latin typeface="Bradley Hand" pitchFamily="2" charset="77"/>
              </a:rPr>
              <a:t>Miksi sovitellaan?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5DEF27E8-FF15-8F4C-89B3-881568830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595293"/>
            <a:ext cx="5676637" cy="3463951"/>
          </a:xfrm>
        </p:spPr>
        <p:txBody>
          <a:bodyPr anchor="ctr">
            <a:normAutofit/>
          </a:bodyPr>
          <a:lstStyle/>
          <a:p>
            <a:r>
              <a:rPr lang="fi-FI" sz="1800"/>
              <a:t>Kiusaamisen ja erimielisyyksien käsittely on tasalaatuista</a:t>
            </a:r>
          </a:p>
          <a:p>
            <a:r>
              <a:rPr lang="fi-FI" sz="1800"/>
              <a:t>Kaikilla mahdollisuus tulla kuulluksi</a:t>
            </a:r>
          </a:p>
          <a:p>
            <a:r>
              <a:rPr lang="fi-FI" sz="1800"/>
              <a:t>Oiva tapa </a:t>
            </a:r>
            <a:r>
              <a:rPr lang="fi-FI" sz="1800" err="1"/>
              <a:t>osallistaa</a:t>
            </a:r>
            <a:r>
              <a:rPr lang="fi-FI" sz="1800"/>
              <a:t> oppilaat</a:t>
            </a:r>
          </a:p>
          <a:p>
            <a:r>
              <a:rPr lang="fi-FI" sz="1800"/>
              <a:t>Nuoret puhuvat nuorten kieltä</a:t>
            </a:r>
          </a:p>
          <a:p>
            <a:r>
              <a:rPr lang="fi-FI" sz="1800"/>
              <a:t>Vähentää rangaistuskulttuuria</a:t>
            </a:r>
          </a:p>
          <a:p>
            <a:r>
              <a:rPr lang="fi-FI" sz="1800"/>
              <a:t>Vähentää aikuisten käytäväselvittelyaikaa</a:t>
            </a:r>
          </a:p>
          <a:p>
            <a:r>
              <a:rPr lang="fi-FI" sz="1800"/>
              <a:t>Selkiyttää koulun toimintakulttuuria</a:t>
            </a:r>
          </a:p>
          <a:p>
            <a:endParaRPr lang="fi-FI" sz="1800"/>
          </a:p>
        </p:txBody>
      </p:sp>
      <p:pic>
        <p:nvPicPr>
          <p:cNvPr id="1026" name="Picture 2" descr="Kuvahaun tulos haulle sovittelu">
            <a:extLst>
              <a:ext uri="{FF2B5EF4-FFF2-40B4-BE49-F238E27FC236}">
                <a16:creationId xmlns:a16="http://schemas.microsoft.com/office/drawing/2014/main" xmlns="" id="{656B041F-F5EE-764F-B198-D9173297E8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17" r="11375" b="1"/>
          <a:stretch/>
        </p:blipFill>
        <p:spPr bwMode="auto">
          <a:xfrm>
            <a:off x="6316717" y="233523"/>
            <a:ext cx="5699887" cy="405923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noFill/>
          <a:effectLst>
            <a:glow>
              <a:schemeClr val="accent1"/>
            </a:glow>
            <a:outerShdw blurRad="50800" dist="50800" dir="5400000" algn="ctr" rotWithShape="0">
              <a:srgbClr val="000000">
                <a:alpha val="49000"/>
              </a:srgbClr>
            </a:outerShdw>
            <a:reflection blurRad="330200" stA="64000" endPos="65000" dist="520700" dir="5400000" sy="-100000" algn="bl" rotWithShape="0"/>
            <a:softEdge rad="279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D4C22394-EBC2-4FAF-A555-6C02D589EE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rot="16200000">
            <a:off x="1508760" y="3431556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>
            <a:extLst>
              <a:ext uri="{FF2B5EF4-FFF2-40B4-BE49-F238E27FC236}">
                <a16:creationId xmlns:a16="http://schemas.microsoft.com/office/drawing/2014/main" xmlns="" id="{F7194F93-1F71-4A70-9DF1-28F1837711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701147" y="5004581"/>
            <a:ext cx="962395" cy="962395"/>
          </a:xfrm>
          <a:prstGeom prst="ellipse">
            <a:avLst/>
          </a:prstGeom>
          <a:solidFill>
            <a:srgbClr val="526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xmlns="" id="{9BBC0C84-DC2A-43AE-9576-0A44295E8B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63725" y="4865965"/>
            <a:ext cx="293695" cy="293695"/>
          </a:xfrm>
          <a:prstGeom prst="ellipse">
            <a:avLst/>
          </a:prstGeom>
          <a:solidFill>
            <a:srgbClr val="CEA7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440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6D1F95C2-1B55-4397-83A9-9E2CD78A6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fi-FI">
                <a:latin typeface="Bradley Hand" pitchFamily="2" charset="77"/>
              </a:rPr>
              <a:t>Verso-toimijat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A9C9AD95-A10A-438F-B190-7F0201916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8" y="1953127"/>
            <a:ext cx="6467867" cy="4384611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marL="0" indent="0">
              <a:buNone/>
            </a:pPr>
            <a:r>
              <a:rPr lang="fi-FI" sz="2200">
                <a:cs typeface="Calibri"/>
              </a:rPr>
              <a:t>40 sovittelijaa</a:t>
            </a:r>
            <a:endParaRPr lang="en-US" sz="2200">
              <a:cs typeface="Calibri"/>
            </a:endParaRPr>
          </a:p>
          <a:p>
            <a:pPr marL="814070" lvl="2" indent="-213995"/>
            <a:r>
              <a:rPr lang="fi-FI" sz="2200">
                <a:cs typeface="Calibri"/>
              </a:rPr>
              <a:t>4.- 9.-luokkalaisia</a:t>
            </a:r>
            <a:endParaRPr lang="en-US" sz="2200">
              <a:cs typeface="Calibri"/>
            </a:endParaRPr>
          </a:p>
          <a:p>
            <a:pPr marL="814070" lvl="2" indent="-213995"/>
            <a:r>
              <a:rPr lang="fi-FI" sz="2200">
                <a:cs typeface="Calibri"/>
              </a:rPr>
              <a:t>22 alakoululaista</a:t>
            </a:r>
          </a:p>
          <a:p>
            <a:pPr marL="814070" lvl="2" indent="-213995"/>
            <a:r>
              <a:rPr lang="fi-FI" sz="2200">
                <a:cs typeface="Calibri"/>
              </a:rPr>
              <a:t>18 yläkoululaista</a:t>
            </a:r>
            <a:endParaRPr lang="en-US" sz="2200">
              <a:cs typeface="Calibri"/>
            </a:endParaRPr>
          </a:p>
          <a:p>
            <a:pPr marL="0" indent="0">
              <a:buNone/>
            </a:pPr>
            <a:r>
              <a:rPr lang="fi-FI" sz="2200">
                <a:cs typeface="Calibri"/>
              </a:rPr>
              <a:t>10 ohjaajaa, korvaa </a:t>
            </a:r>
            <a:r>
              <a:rPr lang="fi-FI" sz="2200" err="1">
                <a:cs typeface="Calibri"/>
              </a:rPr>
              <a:t>välituntivalvonnan</a:t>
            </a:r>
            <a:endParaRPr lang="en-US" sz="2200" err="1">
              <a:cs typeface="Calibri"/>
            </a:endParaRPr>
          </a:p>
          <a:p>
            <a:pPr marL="0" indent="0">
              <a:buNone/>
            </a:pPr>
            <a:r>
              <a:rPr lang="fi-FI" sz="2200">
                <a:cs typeface="Calibri"/>
              </a:rPr>
              <a:t>1 vastuuhenkilö, palkkio koulun kehittämisrahasta</a:t>
            </a:r>
          </a:p>
          <a:p>
            <a:pPr marL="0" indent="0">
              <a:buNone/>
            </a:pPr>
            <a:r>
              <a:rPr lang="fi-FI" sz="2200">
                <a:cs typeface="Calibri"/>
              </a:rPr>
              <a:t>Salpakankaalla on päivittäin kaksi versoa</a:t>
            </a:r>
          </a:p>
          <a:p>
            <a:pPr marL="556895" lvl="1" indent="-213995"/>
            <a:r>
              <a:rPr lang="fi-FI" sz="2200">
                <a:cs typeface="Calibri"/>
              </a:rPr>
              <a:t>3. - 9.-luokkalaisille klo 9.45</a:t>
            </a:r>
            <a:endParaRPr lang="en-US" sz="2200">
              <a:cs typeface="Calibri"/>
            </a:endParaRPr>
          </a:p>
          <a:p>
            <a:pPr marL="556895" lvl="1" indent="-213995"/>
            <a:r>
              <a:rPr lang="fi-FI" sz="2200">
                <a:cs typeface="Calibri"/>
              </a:rPr>
              <a:t>0. - 2.-luokkalaisille klo 12</a:t>
            </a:r>
            <a:endParaRPr lang="en-US" sz="2200">
              <a:cs typeface="Calibri"/>
            </a:endParaRPr>
          </a:p>
          <a:p>
            <a:pPr marL="0" indent="0">
              <a:buNone/>
            </a:pPr>
            <a:endParaRPr lang="en-US" sz="2200">
              <a:cs typeface="Calibri"/>
            </a:endParaRPr>
          </a:p>
          <a:p>
            <a:endParaRPr lang="fi-FI" sz="2200">
              <a:cs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9A309A7-1751-4ABE-A3C1-EEC40366AD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967D8EB6-EAE1-4F9C-B398-83321E2872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B4D7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828511AA-3B65-394B-B49F-0DAF1A63A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4442" y="3073538"/>
            <a:ext cx="1462088" cy="71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747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B087E609-C581-43C8-A937-2FD56666C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3837" y="728749"/>
            <a:ext cx="3733482" cy="1090538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000000"/>
                </a:solidFill>
                <a:latin typeface="Bradley Hand" pitchFamily="2" charset="77"/>
                <a:cs typeface="Calibri Light"/>
              </a:rPr>
              <a:t>Käytännöt</a:t>
            </a:r>
            <a:endParaRPr lang="fi-FI">
              <a:solidFill>
                <a:srgbClr val="000000"/>
              </a:solidFill>
              <a:latin typeface="Bradley Hand" pitchFamily="2" charset="77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46AA55B0-A464-4649-9360-783DABDAC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6166" y="1932025"/>
            <a:ext cx="6608948" cy="4555861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marL="257175" indent="-257175"/>
            <a:r>
              <a:rPr lang="en-US" sz="1800" err="1">
                <a:solidFill>
                  <a:srgbClr val="000000"/>
                </a:solidFill>
                <a:cs typeface="Calibri"/>
              </a:rPr>
              <a:t>Tilaslomakkeita</a:t>
            </a:r>
            <a:r>
              <a:rPr lang="en-US" sz="1800">
                <a:solidFill>
                  <a:srgbClr val="000000"/>
                </a:solidFill>
                <a:cs typeface="Calibri"/>
              </a:rPr>
              <a:t> </a:t>
            </a:r>
            <a:r>
              <a:rPr lang="en-US" sz="1800" err="1">
                <a:solidFill>
                  <a:srgbClr val="000000"/>
                </a:solidFill>
                <a:cs typeface="Calibri"/>
              </a:rPr>
              <a:t>helposti</a:t>
            </a:r>
            <a:r>
              <a:rPr lang="en-US" sz="1800">
                <a:solidFill>
                  <a:srgbClr val="000000"/>
                </a:solidFill>
                <a:cs typeface="Calibri"/>
              </a:rPr>
              <a:t> </a:t>
            </a:r>
            <a:r>
              <a:rPr lang="en-US" sz="1800" err="1">
                <a:solidFill>
                  <a:srgbClr val="000000"/>
                </a:solidFill>
                <a:cs typeface="Calibri"/>
              </a:rPr>
              <a:t>saatavilla</a:t>
            </a:r>
            <a:endParaRPr lang="en-US" sz="1800">
              <a:solidFill>
                <a:srgbClr val="000000"/>
              </a:solidFill>
              <a:cs typeface="Calibri"/>
            </a:endParaRPr>
          </a:p>
          <a:p>
            <a:pPr marL="257175" indent="-257175"/>
            <a:r>
              <a:rPr lang="en-US" sz="1800" err="1">
                <a:solidFill>
                  <a:srgbClr val="000000"/>
                </a:solidFill>
                <a:cs typeface="Calibri"/>
              </a:rPr>
              <a:t>Tilauksen</a:t>
            </a:r>
            <a:r>
              <a:rPr lang="en-US" sz="1800">
                <a:solidFill>
                  <a:srgbClr val="000000"/>
                </a:solidFill>
                <a:cs typeface="Calibri"/>
              </a:rPr>
              <a:t> </a:t>
            </a:r>
            <a:r>
              <a:rPr lang="en-US" sz="1800" err="1">
                <a:solidFill>
                  <a:srgbClr val="000000"/>
                </a:solidFill>
                <a:cs typeface="Calibri"/>
              </a:rPr>
              <a:t>voi</a:t>
            </a:r>
            <a:r>
              <a:rPr lang="en-US" sz="1800">
                <a:solidFill>
                  <a:srgbClr val="000000"/>
                </a:solidFill>
                <a:cs typeface="Calibri"/>
              </a:rPr>
              <a:t> </a:t>
            </a:r>
            <a:r>
              <a:rPr lang="en-US" sz="1800" err="1">
                <a:solidFill>
                  <a:srgbClr val="000000"/>
                </a:solidFill>
                <a:cs typeface="Calibri"/>
              </a:rPr>
              <a:t>jättää</a:t>
            </a:r>
            <a:r>
              <a:rPr lang="en-US" sz="1800">
                <a:solidFill>
                  <a:srgbClr val="000000"/>
                </a:solidFill>
                <a:cs typeface="Calibri"/>
              </a:rPr>
              <a:t> </a:t>
            </a:r>
            <a:r>
              <a:rPr lang="en-US" sz="1800" err="1">
                <a:solidFill>
                  <a:srgbClr val="000000"/>
                </a:solidFill>
                <a:cs typeface="Calibri"/>
              </a:rPr>
              <a:t>myös</a:t>
            </a:r>
            <a:r>
              <a:rPr lang="en-US" sz="1800">
                <a:solidFill>
                  <a:srgbClr val="000000"/>
                </a:solidFill>
                <a:cs typeface="Calibri"/>
              </a:rPr>
              <a:t> Wilma-</a:t>
            </a:r>
            <a:r>
              <a:rPr lang="en-US" sz="1800" err="1">
                <a:solidFill>
                  <a:srgbClr val="000000"/>
                </a:solidFill>
                <a:cs typeface="Calibri"/>
              </a:rPr>
              <a:t>viestillä</a:t>
            </a:r>
            <a:r>
              <a:rPr lang="en-US" sz="1800">
                <a:solidFill>
                  <a:srgbClr val="000000"/>
                </a:solidFill>
                <a:cs typeface="Calibri"/>
              </a:rPr>
              <a:t> </a:t>
            </a:r>
            <a:r>
              <a:rPr lang="en-US" sz="1800" err="1">
                <a:solidFill>
                  <a:srgbClr val="000000"/>
                </a:solidFill>
                <a:cs typeface="Calibri"/>
              </a:rPr>
              <a:t>vastuuopettajalle</a:t>
            </a:r>
            <a:endParaRPr lang="fi-FI" sz="1800">
              <a:solidFill>
                <a:srgbClr val="000000"/>
              </a:solidFill>
              <a:cs typeface="Calibri"/>
            </a:endParaRPr>
          </a:p>
          <a:p>
            <a:pPr marL="257175" indent="-257175"/>
            <a:r>
              <a:rPr lang="fi-FI" sz="1800">
                <a:solidFill>
                  <a:srgbClr val="000000"/>
                </a:solidFill>
                <a:cs typeface="Calibri"/>
              </a:rPr>
              <a:t>Tilaukset jätetään postilaatikoihin</a:t>
            </a:r>
          </a:p>
          <a:p>
            <a:pPr marL="257175" indent="-257175"/>
            <a:r>
              <a:rPr lang="fi-FI" sz="1800">
                <a:solidFill>
                  <a:srgbClr val="000000"/>
                </a:solidFill>
                <a:cs typeface="Calibri"/>
              </a:rPr>
              <a:t>Vastuuhenkilö huolehtii osapuolten kutsusta (tilaajan lisäksi) ja huoltajayhteistyöstä</a:t>
            </a:r>
          </a:p>
          <a:p>
            <a:pPr marL="257175" indent="-257175"/>
            <a:r>
              <a:rPr lang="fi-FI" sz="1800">
                <a:solidFill>
                  <a:srgbClr val="000000"/>
                </a:solidFill>
                <a:cs typeface="Calibri"/>
              </a:rPr>
              <a:t>Sovittelijat tulevat joka päivä omalla vuorollaan tarkistamaan onko soviteltavaa, ilman erillistä kutsua</a:t>
            </a:r>
          </a:p>
          <a:p>
            <a:pPr marL="257175" indent="-257175"/>
            <a:r>
              <a:rPr lang="fi-FI" sz="1800">
                <a:solidFill>
                  <a:srgbClr val="000000"/>
                </a:solidFill>
                <a:cs typeface="Calibri"/>
              </a:rPr>
              <a:t>Prosessi hoidetaan loppuun asti: tarvittaessa seurannan jälkeen pyydetään huoltajat ja luokanvalvoja/opettaja yhteiseen palaveriin ja sovitaan jatkotyöskentely</a:t>
            </a:r>
            <a:endParaRPr lang="en-US" sz="1800">
              <a:solidFill>
                <a:srgbClr val="000000"/>
              </a:solidFill>
              <a:cs typeface="Calibri"/>
            </a:endParaRPr>
          </a:p>
          <a:p>
            <a:pPr marL="257175" indent="-257175"/>
            <a:r>
              <a:rPr lang="fi-FI" sz="1800">
                <a:solidFill>
                  <a:srgbClr val="000000"/>
                </a:solidFill>
                <a:cs typeface="Calibri"/>
              </a:rPr>
              <a:t>Lv 2016-2017 soviteltiin 197 tapausta, joista 56 yläkoululaisten välisiä</a:t>
            </a:r>
            <a:endParaRPr lang="en-US" sz="1800">
              <a:solidFill>
                <a:srgbClr val="000000"/>
              </a:solidFill>
              <a:cs typeface="Calibri"/>
            </a:endParaRPr>
          </a:p>
          <a:p>
            <a:pPr marL="257175" indent="-257175"/>
            <a:r>
              <a:rPr lang="fi-FI" sz="1800">
                <a:solidFill>
                  <a:srgbClr val="000000"/>
                </a:solidFill>
                <a:cs typeface="Calibri"/>
              </a:rPr>
              <a:t>Lv 2017-2018 soviteltiin 152 tapausta, joista 28 yläkoululaisten välisiä</a:t>
            </a:r>
            <a:endParaRPr lang="en-US" sz="1800">
              <a:solidFill>
                <a:srgbClr val="000000"/>
              </a:solidFill>
              <a:cs typeface="Calibri"/>
            </a:endParaRPr>
          </a:p>
          <a:p>
            <a:endParaRPr lang="fi-FI" sz="1800">
              <a:solidFill>
                <a:srgbClr val="000000"/>
              </a:solidFill>
              <a:cs typeface="Calibri"/>
            </a:endParaRPr>
          </a:p>
        </p:txBody>
      </p:sp>
      <p:pic>
        <p:nvPicPr>
          <p:cNvPr id="5" name="Kuva 4" descr="Kuva, joka sisältää kohteen clipart-kuva&#10;&#10;Kuvaus luotu, korkea luotettavuus">
            <a:extLst>
              <a:ext uri="{FF2B5EF4-FFF2-40B4-BE49-F238E27FC236}">
                <a16:creationId xmlns:a16="http://schemas.microsoft.com/office/drawing/2014/main" xmlns="" id="{F99329CD-A5B0-4E95-8C68-F160735820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/>
          </a:blip>
          <a:srcRect l="32712" r="20783"/>
          <a:stretch/>
        </p:blipFill>
        <p:spPr>
          <a:xfrm>
            <a:off x="1505182" y="582104"/>
            <a:ext cx="5444342" cy="5698347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932495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DC858397-7290-F740-9437-18E52C5C9A1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  <a:alpha val="59000"/>
            </a:schemeClr>
          </a:solidFill>
          <a:effectLst>
            <a:softEdge rad="127000"/>
          </a:effectLst>
        </p:spPr>
        <p:txBody>
          <a:bodyPr/>
          <a:lstStyle/>
          <a:p>
            <a:r>
              <a:rPr lang="fi-FI">
                <a:latin typeface="Bradley Hand" pitchFamily="2" charset="77"/>
              </a:rPr>
              <a:t>Ryhmäsovittelu</a:t>
            </a:r>
            <a:r>
              <a:rPr lang="fi-FI"/>
              <a:t>®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E1F1511B-8F24-5E40-9284-5A5D923DF3C5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6">
              <a:lumMod val="40000"/>
              <a:lumOff val="60000"/>
              <a:alpha val="66000"/>
            </a:schemeClr>
          </a:solidFill>
          <a:effectLst>
            <a:softEdge rad="127000"/>
          </a:effectLst>
        </p:spPr>
        <p:txBody>
          <a:bodyPr>
            <a:normAutofit lnSpcReduction="10000"/>
          </a:bodyPr>
          <a:lstStyle/>
          <a:p>
            <a:pPr fontAlgn="base"/>
            <a:r>
              <a:rPr lang="fi-FI"/>
              <a:t>Vastuuhenkilö ja tarvittaessa kuraattori</a:t>
            </a:r>
            <a:r>
              <a:rPr lang="en-US"/>
              <a:t>​</a:t>
            </a:r>
          </a:p>
          <a:p>
            <a:pPr fontAlgn="base"/>
            <a:r>
              <a:rPr lang="fi-FI"/>
              <a:t>Läsnä myös luokanopettaja tai -valvoja​</a:t>
            </a:r>
          </a:p>
          <a:p>
            <a:pPr fontAlgn="base"/>
            <a:r>
              <a:rPr lang="fi-FI"/>
              <a:t>Sovittelun kaava, keskustelu voidaan korvata lapputyöskentelynä​</a:t>
            </a:r>
          </a:p>
          <a:p>
            <a:pPr lvl="1" fontAlgn="base"/>
            <a:r>
              <a:rPr lang="fi-FI"/>
              <a:t>Kiusatun kuuleminen​</a:t>
            </a:r>
          </a:p>
          <a:p>
            <a:pPr lvl="1" fontAlgn="base"/>
            <a:r>
              <a:rPr lang="fi-FI"/>
              <a:t>Keskeiset osapuolet</a:t>
            </a:r>
          </a:p>
          <a:p>
            <a:pPr lvl="1" fontAlgn="base"/>
            <a:r>
              <a:rPr lang="fi-FI"/>
              <a:t>Sovitaan ryhmäsovittelun kulusta​</a:t>
            </a:r>
          </a:p>
          <a:p>
            <a:pPr lvl="1" fontAlgn="base"/>
            <a:r>
              <a:rPr lang="fi-FI"/>
              <a:t>Yleinen keskustelu ryhmän kanssa​</a:t>
            </a:r>
          </a:p>
          <a:p>
            <a:pPr lvl="1" fontAlgn="base"/>
            <a:r>
              <a:rPr lang="fi-FI"/>
              <a:t>Sopimus​</a:t>
            </a:r>
          </a:p>
          <a:p>
            <a:pPr lvl="1" fontAlgn="base"/>
            <a:r>
              <a:rPr lang="fi-FI"/>
              <a:t>Seuranta​</a:t>
            </a:r>
          </a:p>
          <a:p>
            <a:pPr fontAlgn="base"/>
            <a:r>
              <a:rPr lang="fi-FI"/>
              <a:t>Tarvittaessa muut toimenpiteet​</a:t>
            </a:r>
          </a:p>
          <a:p>
            <a:endParaRPr lang="fi-FI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xmlns="" id="{3AAD38B8-7DB3-9648-BA21-23A450DF60BE}"/>
              </a:ext>
            </a:extLst>
          </p:cNvPr>
          <p:cNvSpPr/>
          <p:nvPr/>
        </p:nvSpPr>
        <p:spPr>
          <a:xfrm>
            <a:off x="6006913" y="3290500"/>
            <a:ext cx="22313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350"/>
              <a:t> </a:t>
            </a: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xmlns="" id="{BBA7219F-A3B2-E542-9147-E26377B40AF2}"/>
              </a:ext>
            </a:extLst>
          </p:cNvPr>
          <p:cNvSpPr/>
          <p:nvPr/>
        </p:nvSpPr>
        <p:spPr>
          <a:xfrm>
            <a:off x="6006913" y="3290500"/>
            <a:ext cx="22313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350"/>
              <a:t> </a:t>
            </a:r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xmlns="" id="{9B7CFC41-A720-0E4C-B359-9948ACB72909}"/>
              </a:ext>
            </a:extLst>
          </p:cNvPr>
          <p:cNvSpPr/>
          <p:nvPr/>
        </p:nvSpPr>
        <p:spPr>
          <a:xfrm>
            <a:off x="6006913" y="3290500"/>
            <a:ext cx="22313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35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636931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875CDC53-B246-4886-B9B7-B9F8868DA1A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  <a:alpha val="59000"/>
            </a:schemeClr>
          </a:solidFill>
          <a:effectLst>
            <a:softEdge rad="127000"/>
          </a:effectLst>
        </p:spPr>
        <p:txBody>
          <a:bodyPr/>
          <a:lstStyle/>
          <a:p>
            <a:r>
              <a:rPr lang="fi-FI">
                <a:latin typeface="Bradley Hand" pitchFamily="2" charset="77"/>
                <a:cs typeface="Calibri Light"/>
              </a:rPr>
              <a:t>Kiusaamisagentit</a:t>
            </a:r>
            <a:r>
              <a:rPr lang="fi-FI">
                <a:cs typeface="Calibri Light"/>
              </a:rPr>
              <a:t>®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4474FBAF-FDA4-4590-95E6-2455DF8BFDE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6">
              <a:lumMod val="40000"/>
              <a:lumOff val="60000"/>
              <a:alpha val="66000"/>
            </a:schemeClr>
          </a:solidFill>
          <a:effectLst>
            <a:softEdge rad="127000"/>
          </a:effectLst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>
                <a:cs typeface="Calibri"/>
              </a:rPr>
              <a:t>Koulutetaan 9. luokan tukioppilaista ja 6. luokan vapaaehtoisista</a:t>
            </a:r>
          </a:p>
          <a:p>
            <a:r>
              <a:rPr lang="fi-FI">
                <a:cs typeface="Calibri"/>
              </a:rPr>
              <a:t>Koulutuksessa keskustellaan </a:t>
            </a:r>
          </a:p>
          <a:p>
            <a:pPr lvl="1"/>
            <a:r>
              <a:rPr lang="fi-FI">
                <a:cs typeface="Calibri"/>
              </a:rPr>
              <a:t>Millaista kiusaamista omassa koulussa ilmenee?</a:t>
            </a:r>
          </a:p>
          <a:p>
            <a:pPr lvl="1"/>
            <a:r>
              <a:rPr lang="fi-FI">
                <a:cs typeface="Calibri"/>
              </a:rPr>
              <a:t>Miksi aikuiset eivät näe kaikkea kiusaamista?</a:t>
            </a:r>
          </a:p>
          <a:p>
            <a:pPr lvl="1"/>
            <a:r>
              <a:rPr lang="fi-FI">
                <a:cs typeface="Calibri"/>
              </a:rPr>
              <a:t>Mitä kiusaaminen voi vaikuttaa lapsiin ja nuoriin?</a:t>
            </a:r>
          </a:p>
          <a:p>
            <a:pPr lvl="1"/>
            <a:r>
              <a:rPr lang="fi-FI">
                <a:cs typeface="Calibri"/>
              </a:rPr>
              <a:t>Miten agentit voivat toimia nähdessään kiusaamista?</a:t>
            </a:r>
          </a:p>
          <a:p>
            <a:r>
              <a:rPr lang="fi-FI">
                <a:cs typeface="Calibri"/>
              </a:rPr>
              <a:t>Agentit tekevät sovittelutilauksen näkemästään kiusaamistilanteesta, tilauksen saa tehdä nimettömänä, nimi vain vastuuopettajalle tiedoksi lyijykynällä</a:t>
            </a:r>
          </a:p>
        </p:txBody>
      </p:sp>
    </p:spTree>
    <p:extLst>
      <p:ext uri="{BB962C8B-B14F-4D97-AF65-F5344CB8AC3E}">
        <p14:creationId xmlns:p14="http://schemas.microsoft.com/office/powerpoint/2010/main" val="236075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358</Words>
  <Application>Microsoft Office PowerPoint</Application>
  <PresentationFormat>Laajakuva</PresentationFormat>
  <Paragraphs>97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9" baseType="lpstr">
      <vt:lpstr>Apple Chancery</vt:lpstr>
      <vt:lpstr>Arial</vt:lpstr>
      <vt:lpstr>Bradley Hand</vt:lpstr>
      <vt:lpstr>Calibri</vt:lpstr>
      <vt:lpstr>Calibri Light</vt:lpstr>
      <vt:lpstr>Trebuchet MS</vt:lpstr>
      <vt:lpstr>Wingdings</vt:lpstr>
      <vt:lpstr>Office-teema</vt:lpstr>
      <vt:lpstr>Salpakankaan koulu</vt:lpstr>
      <vt:lpstr>Koulu lukuina</vt:lpstr>
      <vt:lpstr> Osallistamme</vt:lpstr>
      <vt:lpstr>Miten sovitellaan?</vt:lpstr>
      <vt:lpstr>Miksi sovitellaan?</vt:lpstr>
      <vt:lpstr>Verso-toimijat</vt:lpstr>
      <vt:lpstr>Käytännöt</vt:lpstr>
      <vt:lpstr>Ryhmäsovittelu®</vt:lpstr>
      <vt:lpstr>Kiusaamisagentit®</vt:lpstr>
      <vt:lpstr>PowerPoint-esitys</vt:lpstr>
      <vt:lpstr>Kiitos!   Sari 0447801799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Kivekäs Johanna</dc:creator>
  <cp:lastModifiedBy>Kivekäs Johanna</cp:lastModifiedBy>
  <cp:revision>4</cp:revision>
  <dcterms:created xsi:type="dcterms:W3CDTF">2012-08-08T08:08:12Z</dcterms:created>
  <dcterms:modified xsi:type="dcterms:W3CDTF">2018-09-27T06:27:41Z</dcterms:modified>
</cp:coreProperties>
</file>