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65" r:id="rId4"/>
    <p:sldId id="266" r:id="rId5"/>
    <p:sldId id="267" r:id="rId6"/>
    <p:sldId id="268" r:id="rId7"/>
    <p:sldId id="293" r:id="rId8"/>
    <p:sldId id="269" r:id="rId9"/>
    <p:sldId id="275" r:id="rId10"/>
    <p:sldId id="274" r:id="rId11"/>
    <p:sldId id="276" r:id="rId12"/>
    <p:sldId id="277" r:id="rId13"/>
    <p:sldId id="298" r:id="rId14"/>
    <p:sldId id="278" r:id="rId15"/>
    <p:sldId id="27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03" r:id="rId26"/>
    <p:sldId id="302" r:id="rId27"/>
  </p:sldIdLst>
  <p:sldSz cx="9906000" cy="6858000" type="A4"/>
  <p:notesSz cx="6794500" cy="99314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4698" autoAdjust="0"/>
  </p:normalViewPr>
  <p:slideViewPr>
    <p:cSldViewPr showGuides="1">
      <p:cViewPr varScale="1">
        <p:scale>
          <a:sx n="66" d="100"/>
          <a:sy n="66" d="100"/>
        </p:scale>
        <p:origin x="-1356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fi-FI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1881C1-3EDA-4EEB-B922-A9EDD50B8C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608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795A41-0E7C-43B6-8236-E81EED74C70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5161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OKM_1a_v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3938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1268413"/>
            <a:ext cx="8929688" cy="43211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i-FI" altLang="fi-FI" noProof="0" dirty="0" smtClean="0"/>
              <a:t>Muokkaa </a:t>
            </a:r>
            <a:r>
              <a:rPr lang="fi-FI" altLang="fi-FI" noProof="0" dirty="0" err="1" smtClean="0"/>
              <a:t>perustyyl</a:t>
            </a:r>
            <a:r>
              <a:rPr lang="fi-FI" altLang="fi-FI" noProof="0" dirty="0" smtClean="0"/>
              <a:t>. </a:t>
            </a:r>
            <a:r>
              <a:rPr lang="fi-FI" altLang="fi-FI" noProof="0" dirty="0" err="1" smtClean="0"/>
              <a:t>napsautt</a:t>
            </a:r>
            <a:r>
              <a:rPr lang="fi-FI" altLang="fi-FI" noProof="0" dirty="0" smtClean="0"/>
              <a:t>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392863" y="188913"/>
            <a:ext cx="2311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20975" y="188913"/>
            <a:ext cx="31369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000">
                <a:latin typeface="Akzidenz Grotesk BE" pitchFamily="34" charset="0"/>
              </a:defRPr>
            </a:lvl1pPr>
          </a:lstStyle>
          <a:p>
            <a:fld id="{ADD7C8B2-3045-4FE3-8494-AD2372654DF6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76672"/>
            <a:ext cx="2376000" cy="1302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8378-5292-4B6E-AD55-8389A6CDDD3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29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>
            <a:lvl1pPr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733A-BA66-43FB-BEBE-767E39D5EF6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9209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DFF07A49-115B-43C1-AE25-5A4E22FBC404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2176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442AE-1B80-4E57-BB98-595AC821BF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20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6DDF-5292-4465-ABD5-7800B6B114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296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3905-1254-4F4A-A856-09BCD3A3D4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669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6E594-3422-4F08-ACAA-63DE5BB6951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90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6524-618B-4AD1-8311-8DE9EF7044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9976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2D16-B3D4-450C-85AB-99FC8B67C92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095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081B-3342-43C2-A9B8-E1B8B514F4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8672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KM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505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</a:t>
            </a:r>
            <a:r>
              <a:rPr lang="fi-FI" altLang="fi-FI" dirty="0" err="1" smtClean="0"/>
              <a:t>perustyyl</a:t>
            </a:r>
            <a:r>
              <a:rPr lang="fi-FI" altLang="fi-FI" dirty="0" smtClean="0"/>
              <a:t>. </a:t>
            </a:r>
            <a:r>
              <a:rPr lang="fi-FI" altLang="fi-FI" dirty="0" err="1" smtClean="0"/>
              <a:t>napsautt</a:t>
            </a:r>
            <a:r>
              <a:rPr lang="fi-FI" alt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tekstin perustyylejä napsauttamalla</a:t>
            </a:r>
          </a:p>
          <a:p>
            <a:pPr lvl="1"/>
            <a:r>
              <a:rPr lang="fi-FI" altLang="fi-FI" dirty="0" smtClean="0"/>
              <a:t>toinen taso</a:t>
            </a:r>
          </a:p>
          <a:p>
            <a:pPr lvl="2"/>
            <a:r>
              <a:rPr lang="fi-FI" altLang="fi-FI" dirty="0" smtClean="0"/>
              <a:t>kolmas taso</a:t>
            </a:r>
          </a:p>
          <a:p>
            <a:pPr lvl="3"/>
            <a:r>
              <a:rPr lang="fi-FI" altLang="fi-FI" dirty="0" smtClean="0"/>
              <a:t>neljäs taso</a:t>
            </a:r>
          </a:p>
          <a:p>
            <a:pPr lvl="4"/>
            <a:r>
              <a:rPr lang="fi-FI" alt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3663" y="549275"/>
            <a:ext cx="2063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fi-FI" alt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7325" y="115888"/>
            <a:ext cx="322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endParaRPr lang="fi-FI" alt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A3A8BCA-ED9D-4C0A-ACE8-BD417F5EF6C3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04" y="5157192"/>
            <a:ext cx="1728000" cy="947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00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412875"/>
            <a:ext cx="9040812" cy="3744913"/>
          </a:xfrm>
        </p:spPr>
        <p:txBody>
          <a:bodyPr/>
          <a:lstStyle/>
          <a:p>
            <a:pPr algn="l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 smtClean="0"/>
              <a:t>Ammatillisen </a:t>
            </a:r>
            <a:r>
              <a:rPr lang="fi-FI" b="1" dirty="0"/>
              <a:t>koulutuksen </a:t>
            </a:r>
            <a:r>
              <a:rPr lang="fi-FI" b="1" dirty="0" smtClean="0"/>
              <a:t>reformi</a:t>
            </a:r>
            <a:br>
              <a:rPr lang="fi-FI" b="1" dirty="0" smtClean="0"/>
            </a:br>
            <a:r>
              <a:rPr lang="fi-FI" smtClean="0"/>
              <a:t/>
            </a:r>
            <a:br>
              <a:rPr lang="fi-FI" smtClean="0"/>
            </a:br>
            <a:r>
              <a:rPr lang="fi-FI" sz="1800" smtClean="0"/>
              <a:t>ELO</a:t>
            </a:r>
            <a:br>
              <a:rPr lang="fi-FI" sz="1800" smtClean="0"/>
            </a:br>
            <a:r>
              <a:rPr lang="fi-FI" sz="1800" smtClean="0"/>
              <a:t>21.9.2016</a:t>
            </a:r>
            <a:r>
              <a:rPr lang="fi-FI" dirty="0"/>
              <a:t/>
            </a:r>
            <a:br>
              <a:rPr lang="fi-FI" dirty="0"/>
            </a:br>
            <a:endParaRPr lang="fi-FI" alt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8454" y="188640"/>
            <a:ext cx="9553442" cy="936104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Hakeutuminen </a:t>
            </a:r>
            <a:r>
              <a:rPr lang="fi-FI" dirty="0"/>
              <a:t>ja koulutukseen pääsy</a:t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506506" y="1340768"/>
            <a:ext cx="8580953" cy="4690864"/>
          </a:xfrm>
        </p:spPr>
        <p:txBody>
          <a:bodyPr/>
          <a:lstStyle/>
          <a:p>
            <a:r>
              <a:rPr lang="fi-FI" dirty="0"/>
              <a:t>Tavoitteena ympärivuotinen </a:t>
            </a:r>
            <a:r>
              <a:rPr lang="fi-FI" dirty="0" smtClean="0"/>
              <a:t>pääsy </a:t>
            </a:r>
            <a:r>
              <a:rPr lang="fi-FI" dirty="0"/>
              <a:t>osaamisen kehittämispalveluihin </a:t>
            </a:r>
            <a:r>
              <a:rPr lang="fi-FI" dirty="0" smtClean="0"/>
              <a:t>– mahdollisuus </a:t>
            </a:r>
            <a:r>
              <a:rPr lang="fi-FI" dirty="0"/>
              <a:t>koulutukseen ja osaamisen kehittämiseen tarvelähtöisesti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Vapaa hakeutumisoikeus ammatilliseen koulutukseen jatkossakin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Jatkuva </a:t>
            </a:r>
            <a:r>
              <a:rPr lang="fi-FI" dirty="0">
                <a:solidFill>
                  <a:schemeClr val="tx1"/>
                </a:solidFill>
              </a:rPr>
              <a:t>haku omaehtoisen </a:t>
            </a:r>
            <a:r>
              <a:rPr lang="fi-FI" dirty="0" smtClean="0">
                <a:solidFill>
                  <a:schemeClr val="tx1"/>
                </a:solidFill>
              </a:rPr>
              <a:t>hakeutumisen </a:t>
            </a:r>
            <a:r>
              <a:rPr lang="fi-FI" dirty="0">
                <a:solidFill>
                  <a:schemeClr val="tx1"/>
                </a:solidFill>
              </a:rPr>
              <a:t>pääväyläksi – hakeutuminen  tutkintoihin, tutkinnon osiin ja ei-tutkintotavoitteiseen koulutukseen</a:t>
            </a:r>
          </a:p>
          <a:p>
            <a:pPr lvl="1"/>
            <a:r>
              <a:rPr lang="fi-FI" dirty="0"/>
              <a:t>Yhteishaku perusopetuksen hakeutumisvuonna päättäneiden pääasiallinen hakuväylä ammatilliseen perustutkintoon ja valmentavaan </a:t>
            </a:r>
            <a:r>
              <a:rPr lang="fi-FI" dirty="0" smtClean="0"/>
              <a:t>koulutukseen – turvataan pääsy </a:t>
            </a:r>
            <a:r>
              <a:rPr lang="fi-FI" dirty="0"/>
              <a:t>koulutukseen</a:t>
            </a:r>
          </a:p>
          <a:p>
            <a:pPr lvl="1"/>
            <a:r>
              <a:rPr lang="fi-FI" dirty="0"/>
              <a:t>Kehitetään </a:t>
            </a:r>
            <a:r>
              <a:rPr lang="fi-FI" dirty="0" smtClean="0"/>
              <a:t>kattavia </a:t>
            </a:r>
            <a:r>
              <a:rPr lang="fi-FI" dirty="0"/>
              <a:t>ja avoimia sähköisiä hakupalveluita edistämään koulutukseen pääsyä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H</a:t>
            </a:r>
            <a:r>
              <a:rPr lang="fi-FI" dirty="0" smtClean="0">
                <a:solidFill>
                  <a:schemeClr val="tx1"/>
                </a:solidFill>
              </a:rPr>
              <a:t>akuväylillä </a:t>
            </a:r>
            <a:r>
              <a:rPr lang="fi-FI" dirty="0">
                <a:solidFill>
                  <a:schemeClr val="tx1"/>
                </a:solidFill>
              </a:rPr>
              <a:t>ja -palveluilla mahdollistetaan joustavat siirtymät ja turvataan koulutuspolkujen </a:t>
            </a:r>
            <a:r>
              <a:rPr lang="fi-FI" dirty="0" smtClean="0">
                <a:solidFill>
                  <a:schemeClr val="tx1"/>
                </a:solidFill>
              </a:rPr>
              <a:t>jatkuminen (esimerkiksi alanvaihto)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188640"/>
            <a:ext cx="8420100" cy="1143000"/>
          </a:xfrm>
        </p:spPr>
        <p:txBody>
          <a:bodyPr/>
          <a:lstStyle/>
          <a:p>
            <a:pPr algn="l"/>
            <a:r>
              <a:rPr lang="fi-FI" dirty="0"/>
              <a:t>T</a:t>
            </a:r>
            <a:r>
              <a:rPr lang="fi-FI" dirty="0" smtClean="0"/>
              <a:t>utkinnot ja osaamisen 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2520" y="1340768"/>
            <a:ext cx="8890570" cy="4395192"/>
          </a:xfrm>
        </p:spPr>
        <p:txBody>
          <a:bodyPr/>
          <a:lstStyle/>
          <a:p>
            <a:r>
              <a:rPr lang="fi-FI" sz="1800" dirty="0" smtClean="0"/>
              <a:t>Tutkintojärjestelmän </a:t>
            </a:r>
            <a:r>
              <a:rPr lang="fi-FI" sz="1800" dirty="0"/>
              <a:t>uudistaminen: osaamisperusteisuus, joustavuus, selkeys -&gt; vähemmän ja paremmin työelämän tarpeisiin vastaavia </a:t>
            </a:r>
            <a:r>
              <a:rPr lang="fi-FI" sz="1800" dirty="0" smtClean="0"/>
              <a:t>tutkintoja (351 tutkinnosta noin 165 tutkintoon)</a:t>
            </a:r>
            <a:endParaRPr lang="fi-FI" sz="1800" dirty="0"/>
          </a:p>
          <a:p>
            <a:r>
              <a:rPr lang="fi-FI" sz="1800" dirty="0" smtClean="0"/>
              <a:t>Jatkossa yksi </a:t>
            </a:r>
            <a:r>
              <a:rPr lang="fi-FI" sz="1800" dirty="0"/>
              <a:t>näyttöperusteinen tapa suorittaa tutkinto </a:t>
            </a:r>
            <a:r>
              <a:rPr lang="fi-FI" sz="1800" dirty="0" smtClean="0"/>
              <a:t>nykyisen kahden toisistaan poikkeavan tavan sijaan</a:t>
            </a:r>
          </a:p>
          <a:p>
            <a:r>
              <a:rPr lang="fi-FI" sz="1800" dirty="0" err="1" smtClean="0">
                <a:solidFill>
                  <a:schemeClr val="tx1"/>
                </a:solidFill>
              </a:rPr>
              <a:t>Henkilökohtaistaminen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>
                <a:solidFill>
                  <a:schemeClr val="tx1"/>
                </a:solidFill>
              </a:rPr>
              <a:t>kaikille tutkinnon tai tutkinnon osan suorittajille – henkilökohtainen osaamisen </a:t>
            </a:r>
            <a:r>
              <a:rPr lang="fi-FI" sz="1800" dirty="0" smtClean="0">
                <a:solidFill>
                  <a:schemeClr val="tx1"/>
                </a:solidFill>
              </a:rPr>
              <a:t>kehittämissuunnitelma (HOS) </a:t>
            </a:r>
            <a:r>
              <a:rPr lang="fi-FI" sz="1800" dirty="0">
                <a:solidFill>
                  <a:schemeClr val="tx1"/>
                </a:solidFill>
              </a:rPr>
              <a:t>yksilöllisen opintopolun perustana</a:t>
            </a:r>
          </a:p>
          <a:p>
            <a:r>
              <a:rPr lang="fi-FI" sz="1800" dirty="0" smtClean="0"/>
              <a:t>Koulutuksen </a:t>
            </a:r>
            <a:r>
              <a:rPr lang="fi-FI" sz="1800" dirty="0"/>
              <a:t>järjestäjä myöntää tutkintotodistuksen kaikkiin </a:t>
            </a:r>
            <a:r>
              <a:rPr lang="fi-FI" sz="1800" dirty="0" smtClean="0"/>
              <a:t>tutkintoihin</a:t>
            </a:r>
          </a:p>
          <a:p>
            <a:r>
              <a:rPr lang="fi-FI" sz="1800" dirty="0"/>
              <a:t>Osaamisen tunnustaminen </a:t>
            </a:r>
            <a:r>
              <a:rPr lang="fi-FI" sz="1800" dirty="0" smtClean="0"/>
              <a:t>säädettäisiin </a:t>
            </a:r>
            <a:r>
              <a:rPr lang="fi-FI" sz="1800" dirty="0"/>
              <a:t>tutkintojen ja koulutuksen järjestäjän velvollisuudeksi – keskitytään puuttuvan osaamisen </a:t>
            </a:r>
            <a:r>
              <a:rPr lang="fi-FI" sz="1800" dirty="0" smtClean="0"/>
              <a:t>hankkimiseen</a:t>
            </a:r>
            <a:endParaRPr lang="fi-FI" sz="1800" dirty="0"/>
          </a:p>
          <a:p>
            <a:r>
              <a:rPr lang="fi-FI" sz="1800" dirty="0"/>
              <a:t>T</a:t>
            </a:r>
            <a:r>
              <a:rPr lang="fi-FI" sz="1800" dirty="0" smtClean="0"/>
              <a:t>yöelämän </a:t>
            </a:r>
            <a:r>
              <a:rPr lang="fi-FI" sz="1800" dirty="0"/>
              <a:t>vahva rooli osaamisen arvioinnissa ja laadunvarmistuksessa</a:t>
            </a:r>
          </a:p>
          <a:p>
            <a:r>
              <a:rPr lang="fi-FI" sz="1800" dirty="0">
                <a:solidFill>
                  <a:schemeClr val="tx1"/>
                </a:solidFill>
              </a:rPr>
              <a:t>Erilaisten oppimisympäristöjen ja oppimisratkaisujen, ml. digitaalisten oppimisympäristöjen ja –ratkaisujen laaja hyödyntäminen </a:t>
            </a:r>
            <a:r>
              <a:rPr lang="fi-FI" sz="1800" dirty="0" smtClean="0">
                <a:solidFill>
                  <a:schemeClr val="tx1"/>
                </a:solidFill>
              </a:rPr>
              <a:t/>
            </a:r>
            <a:br>
              <a:rPr lang="fi-FI" sz="1800" dirty="0" smtClean="0">
                <a:solidFill>
                  <a:schemeClr val="tx1"/>
                </a:solidFill>
              </a:rPr>
            </a:br>
            <a:r>
              <a:rPr lang="fi-FI" sz="1800" dirty="0" smtClean="0">
                <a:solidFill>
                  <a:schemeClr val="tx1"/>
                </a:solidFill>
              </a:rPr>
              <a:t>yksilöllisissä </a:t>
            </a:r>
            <a:r>
              <a:rPr lang="fi-FI" sz="1800" dirty="0">
                <a:solidFill>
                  <a:schemeClr val="tx1"/>
                </a:solidFill>
              </a:rPr>
              <a:t>opintopoluissa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48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260648"/>
            <a:ext cx="8420100" cy="854968"/>
          </a:xfrm>
        </p:spPr>
        <p:txBody>
          <a:bodyPr/>
          <a:lstStyle/>
          <a:p>
            <a:pPr algn="l"/>
            <a:r>
              <a:rPr lang="fi-FI" dirty="0"/>
              <a:t>Työpaikalla </a:t>
            </a:r>
            <a:r>
              <a:rPr lang="fi-FI" dirty="0" smtClean="0"/>
              <a:t>tapahtuva opiskelu                  1(2)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8545" y="1412776"/>
            <a:ext cx="8640960" cy="4896544"/>
          </a:xfrm>
        </p:spPr>
        <p:txBody>
          <a:bodyPr/>
          <a:lstStyle/>
          <a:p>
            <a:r>
              <a:rPr lang="fi-FI" dirty="0"/>
              <a:t>Lähtökohtana</a:t>
            </a:r>
            <a:r>
              <a:rPr lang="fi-FI" sz="2400" dirty="0"/>
              <a:t> </a:t>
            </a:r>
            <a:r>
              <a:rPr lang="fi-FI" dirty="0"/>
              <a:t>ohjattu ja tavoitteellinen oppiminen työpaikoilla</a:t>
            </a:r>
            <a:endParaRPr lang="fi-FI" sz="2400" dirty="0"/>
          </a:p>
          <a:p>
            <a:pPr lvl="1"/>
            <a:r>
              <a:rPr lang="fi-FI" dirty="0" smtClean="0"/>
              <a:t>selkeä ja </a:t>
            </a:r>
            <a:r>
              <a:rPr lang="fi-FI" dirty="0"/>
              <a:t>yhdenmukainen </a:t>
            </a:r>
            <a:r>
              <a:rPr lang="fi-FI" dirty="0" smtClean="0"/>
              <a:t>prosessi – eri osapuolten työnjako ja vastuut selkeitä</a:t>
            </a:r>
            <a:endParaRPr lang="fi-FI" dirty="0"/>
          </a:p>
          <a:p>
            <a:pPr lvl="1"/>
            <a:r>
              <a:rPr lang="fi-FI" dirty="0"/>
              <a:t>tarpeellinen tuki niin opiskelijalle/tutkinnon suorittajalle kuin työpaikalle – koulutuksen järjestäjän vahvempi rooli oppimisen tukemisessa</a:t>
            </a:r>
          </a:p>
          <a:p>
            <a:r>
              <a:rPr lang="fi-FI" dirty="0" smtClean="0"/>
              <a:t>Jatkossa </a:t>
            </a:r>
            <a:r>
              <a:rPr lang="fi-FI" dirty="0"/>
              <a:t>kaksi päämuotoa sopia työpaikalla tapahtuvan </a:t>
            </a:r>
            <a:r>
              <a:rPr lang="fi-FI" dirty="0" smtClean="0"/>
              <a:t>koulutuksen </a:t>
            </a:r>
            <a:r>
              <a:rPr lang="fi-FI" dirty="0"/>
              <a:t>toteuttamisesta</a:t>
            </a:r>
          </a:p>
          <a:p>
            <a:pPr lvl="1"/>
            <a:r>
              <a:rPr lang="fi-FI" dirty="0"/>
              <a:t>Koulutussopimus (ei-työsuhde) </a:t>
            </a:r>
          </a:p>
          <a:p>
            <a:pPr lvl="1"/>
            <a:r>
              <a:rPr lang="fi-FI" dirty="0"/>
              <a:t>Oppisopimus (työsuhde)</a:t>
            </a:r>
          </a:p>
          <a:p>
            <a:pPr lvl="1"/>
            <a:r>
              <a:rPr lang="fi-FI" dirty="0"/>
              <a:t>Lisäksi </a:t>
            </a:r>
            <a:r>
              <a:rPr lang="fi-FI" dirty="0" err="1"/>
              <a:t>henkilökohtaistaminen</a:t>
            </a:r>
            <a:r>
              <a:rPr lang="fi-FI" dirty="0"/>
              <a:t> mahdollistaa myös muut yksilölliset tavat oppia työtehtävien yhteydessä (esim. jo työssä olevat, jotka voivat opiskella työn yhteydessä, josta ei koidu velvoitteita työnantajalle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70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6536" y="332656"/>
            <a:ext cx="8420100" cy="926976"/>
          </a:xfrm>
        </p:spPr>
        <p:txBody>
          <a:bodyPr/>
          <a:lstStyle/>
          <a:p>
            <a:pPr algn="l"/>
            <a:r>
              <a:rPr lang="fi-FI" dirty="0"/>
              <a:t>Työpaikalla </a:t>
            </a:r>
            <a:r>
              <a:rPr lang="fi-FI" dirty="0" smtClean="0"/>
              <a:t>tapahtuva opiskelu                 2(2)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528" y="1700808"/>
            <a:ext cx="8034088" cy="3456384"/>
          </a:xfrm>
        </p:spPr>
        <p:txBody>
          <a:bodyPr/>
          <a:lstStyle/>
          <a:p>
            <a:r>
              <a:rPr lang="fi-FI" dirty="0" smtClean="0"/>
              <a:t>Koulutussopimus </a:t>
            </a:r>
            <a:r>
              <a:rPr lang="fi-FI" dirty="0"/>
              <a:t>ja oppisopimus muodostavat kokonaisuuden, jonka puitteissa työpaikalla voidaan sopia tavoitteellisesta ja ohjatusta oppimisesta opiskelijan ja työnantajan kannalta kulloinkin soveltuvimmalla </a:t>
            </a:r>
            <a:r>
              <a:rPr lang="fi-FI" dirty="0" smtClean="0"/>
              <a:t>tavalla</a:t>
            </a:r>
          </a:p>
          <a:p>
            <a:r>
              <a:rPr lang="fi-FI" dirty="0" smtClean="0"/>
              <a:t>Tavoitteena luoda mahdollisuuksia hyödyntää työpaikalla tapahtuvaa opiskelua nykyistä laajemmin ja monipuolisemmin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47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776536" y="188640"/>
            <a:ext cx="8893369" cy="926976"/>
          </a:xfrm>
        </p:spPr>
        <p:txBody>
          <a:bodyPr/>
          <a:lstStyle/>
          <a:p>
            <a:pPr algn="l"/>
            <a:r>
              <a:rPr lang="fi-FI" dirty="0" smtClean="0"/>
              <a:t>Tutkintojen ja koulutuksen järjestäminen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848544" y="1340768"/>
            <a:ext cx="8856984" cy="4824536"/>
          </a:xfrm>
        </p:spPr>
        <p:txBody>
          <a:bodyPr/>
          <a:lstStyle/>
          <a:p>
            <a:r>
              <a:rPr lang="fi-FI" sz="2400" dirty="0" smtClean="0">
                <a:solidFill>
                  <a:schemeClr val="tx1"/>
                </a:solidFill>
              </a:rPr>
              <a:t>Yksi järjestämislupa, joka kattaa kaiken ammatillisen koulutuksen</a:t>
            </a:r>
          </a:p>
          <a:p>
            <a:r>
              <a:rPr lang="fi-FI" sz="2400" dirty="0"/>
              <a:t>O</a:t>
            </a:r>
            <a:r>
              <a:rPr lang="fi-FI" sz="2400" dirty="0" smtClean="0">
                <a:solidFill>
                  <a:schemeClr val="tx1"/>
                </a:solidFill>
              </a:rPr>
              <a:t>hjauksen painopiste koulutuksen järjestäjien toiminnan tuloksellisuudessa ja laadussa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Uuden ohjausjärjestelmän pääelementit: järjestämisluvat, suoritepäätökset ja tulosohjausmenettely</a:t>
            </a:r>
          </a:p>
          <a:p>
            <a:r>
              <a:rPr lang="fi-FI" sz="2400" dirty="0" smtClean="0"/>
              <a:t>Tutkintotavoitteinen ja osa ei-tutkintotavoitteisesta työvoimakoulutuksesta </a:t>
            </a:r>
            <a:r>
              <a:rPr lang="fi-FI" sz="2400" dirty="0"/>
              <a:t>osaksi uutta ammatillisen koulutuksen </a:t>
            </a:r>
            <a:r>
              <a:rPr lang="fi-FI" sz="2400" dirty="0" smtClean="0"/>
              <a:t>järjestelmää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777921" y="188640"/>
            <a:ext cx="8891983" cy="1143000"/>
          </a:xfrm>
        </p:spPr>
        <p:txBody>
          <a:bodyPr/>
          <a:lstStyle/>
          <a:p>
            <a:pPr algn="l"/>
            <a:r>
              <a:rPr lang="fi-FI" dirty="0"/>
              <a:t>Rahoitus ja ohjaus</a:t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848544" y="1052736"/>
            <a:ext cx="8701728" cy="5184576"/>
          </a:xfrm>
        </p:spPr>
        <p:txBody>
          <a:bodyPr/>
          <a:lstStyle/>
          <a:p>
            <a:r>
              <a:rPr lang="fi-FI" sz="2200" dirty="0"/>
              <a:t>E</a:t>
            </a:r>
            <a:r>
              <a:rPr lang="fi-FI" sz="2200" dirty="0" smtClean="0"/>
              <a:t>rillisiä </a:t>
            </a:r>
            <a:r>
              <a:rPr lang="fi-FI" sz="2200" dirty="0"/>
              <a:t>rahoitusväyliä puretaan ja järjestelmää selkeytetään ja yksinkertaistetaan - rahoitusjärjestelmästä </a:t>
            </a:r>
            <a:r>
              <a:rPr lang="fi-FI" sz="2200" dirty="0" smtClean="0"/>
              <a:t>yhtenäinen </a:t>
            </a:r>
            <a:r>
              <a:rPr lang="fi-FI" sz="2200" dirty="0"/>
              <a:t>kokonaisuus </a:t>
            </a:r>
          </a:p>
          <a:p>
            <a:r>
              <a:rPr lang="fi-FI" sz="2200" dirty="0"/>
              <a:t>T</a:t>
            </a:r>
            <a:r>
              <a:rPr lang="fi-FI" sz="2200" dirty="0" smtClean="0"/>
              <a:t>oiminnan </a:t>
            </a:r>
            <a:r>
              <a:rPr lang="fi-FI" sz="2200" dirty="0"/>
              <a:t>tuloksellisuuden ja vaikuttavuuden painoarvo rahoituksessa kasvaa merkittävästi</a:t>
            </a:r>
          </a:p>
          <a:p>
            <a:r>
              <a:rPr lang="fi-FI" sz="2200" dirty="0"/>
              <a:t>R</a:t>
            </a:r>
            <a:r>
              <a:rPr lang="fi-FI" sz="2200" dirty="0" smtClean="0">
                <a:solidFill>
                  <a:schemeClr val="tx1"/>
                </a:solidFill>
              </a:rPr>
              <a:t>ahoitusjärjestelmä tukee </a:t>
            </a:r>
            <a:r>
              <a:rPr lang="fi-FI" sz="2200" dirty="0">
                <a:solidFill>
                  <a:schemeClr val="tx1"/>
                </a:solidFill>
              </a:rPr>
              <a:t>osaamisperusteisuutta – asiakkaiden tarpeet ohjaavat vahvemmin koulutusratkaisuja</a:t>
            </a:r>
          </a:p>
          <a:p>
            <a:r>
              <a:rPr lang="fi-FI" sz="2200" dirty="0"/>
              <a:t>R</a:t>
            </a:r>
            <a:r>
              <a:rPr lang="fi-FI" sz="2200" dirty="0" smtClean="0"/>
              <a:t>ahoitus </a:t>
            </a:r>
            <a:r>
              <a:rPr lang="fi-FI" sz="2200" dirty="0"/>
              <a:t>kannustaa opiskeluprosessien tehostamiseen ja koulutusaikojen lyhentämiseen</a:t>
            </a:r>
          </a:p>
          <a:p>
            <a:r>
              <a:rPr lang="fi-FI" sz="2200" dirty="0"/>
              <a:t>T</a:t>
            </a:r>
            <a:r>
              <a:rPr lang="fi-FI" sz="2200" dirty="0" smtClean="0"/>
              <a:t>oiminnan </a:t>
            </a:r>
            <a:r>
              <a:rPr lang="fi-FI" sz="2200" dirty="0"/>
              <a:t>ohjaus strategisemmaksi – yksityiskohtaista sääntelyä </a:t>
            </a:r>
            <a:r>
              <a:rPr lang="fi-FI" sz="2200" dirty="0" smtClean="0"/>
              <a:t>puretaan ja keskitytään enemmän toiminnan tuloksellisuuteen ja vaikuttavuuteen</a:t>
            </a:r>
            <a:endParaRPr lang="fi-FI" sz="2200" dirty="0"/>
          </a:p>
          <a:p>
            <a:r>
              <a:rPr lang="fi-FI" sz="2200" dirty="0"/>
              <a:t>R</a:t>
            </a:r>
            <a:r>
              <a:rPr lang="fi-FI" sz="2200" dirty="0" smtClean="0"/>
              <a:t>ahoitus </a:t>
            </a:r>
            <a:r>
              <a:rPr lang="fi-FI" sz="2200" dirty="0"/>
              <a:t>jatkossakin laskennallista ja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yleiskatteellista </a:t>
            </a:r>
            <a:r>
              <a:rPr lang="fi-FI" sz="2200" dirty="0"/>
              <a:t>– ei </a:t>
            </a:r>
            <a:r>
              <a:rPr lang="fi-FI" sz="2200" dirty="0" smtClean="0"/>
              <a:t>korvamerkkejä</a:t>
            </a:r>
            <a:endParaRPr lang="fi-FI" sz="2200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6496" y="1340768"/>
            <a:ext cx="9073008" cy="4824536"/>
          </a:xfrm>
        </p:spPr>
        <p:txBody>
          <a:bodyPr/>
          <a:lstStyle/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Ohjauksen </a:t>
            </a:r>
            <a:r>
              <a:rPr lang="fi-FI" b="1" dirty="0"/>
              <a:t>rooli opiskelijan näkökulmasta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Ammatillisessa </a:t>
            </a:r>
            <a:r>
              <a:rPr lang="fi-FI" dirty="0"/>
              <a:t>koulutuksessa annettavan ohjauksen tarkoituksena </a:t>
            </a:r>
            <a:r>
              <a:rPr lang="fi-FI" dirty="0" smtClean="0"/>
              <a:t>on</a:t>
            </a:r>
          </a:p>
          <a:p>
            <a:pPr>
              <a:buFontTx/>
              <a:buChar char="-"/>
            </a:pPr>
            <a:r>
              <a:rPr lang="fi-FI" dirty="0" smtClean="0"/>
              <a:t>auttaa </a:t>
            </a:r>
            <a:r>
              <a:rPr lang="fi-FI" dirty="0"/>
              <a:t>opiskelijaa tunnistamaan kykynsä, osaamisensa ja kiinnostuksensa, tekemään tarkoituksenmukaisia koulutuksellisia ja työuraansa liittyviä päätöksiä sekä </a:t>
            </a:r>
            <a:r>
              <a:rPr lang="fi-FI" dirty="0" smtClean="0"/>
              <a:t>hallitsemaan </a:t>
            </a:r>
            <a:r>
              <a:rPr lang="fi-FI" dirty="0"/>
              <a:t>yksilöllisiä opintopolkujaan opiskelussa, työssä ja muussa toiminnassa. 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Ohjauksella </a:t>
            </a:r>
            <a:r>
              <a:rPr lang="fi-FI" dirty="0"/>
              <a:t>vahvistetaan opiskelijoiden sosiaalista osallisuutta, aktiivista kansalaisuutta ja henkilökohtaista kehittymistä. 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Ohjaus </a:t>
            </a:r>
            <a:r>
              <a:rPr lang="fi-FI" dirty="0"/>
              <a:t>on koko oppilaitosyhteisön yhteinen tehtävä.</a:t>
            </a:r>
          </a:p>
          <a:p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Ohjaus ja -palvelut uudessa ammatillisessa koulutuksessa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86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Ohjaus ja -palvelut uudessa ammatillisessa koulutuksessa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Uudistus vaikuttaa ammatillisen koulutuksen </a:t>
            </a:r>
            <a:endParaRPr lang="fi-FI" dirty="0" smtClean="0"/>
          </a:p>
          <a:p>
            <a:r>
              <a:rPr lang="fi-FI" dirty="0" smtClean="0"/>
              <a:t>ohjausprosesseihin</a:t>
            </a:r>
            <a:r>
              <a:rPr lang="fi-FI" dirty="0"/>
              <a:t>, </a:t>
            </a:r>
            <a:endParaRPr lang="fi-FI" dirty="0" smtClean="0"/>
          </a:p>
          <a:p>
            <a:r>
              <a:rPr lang="fi-FI" dirty="0" smtClean="0"/>
              <a:t>ohjaus- </a:t>
            </a:r>
            <a:r>
              <a:rPr lang="fi-FI" dirty="0"/>
              <a:t>ja opetushenkilöstön osaamiseen ja </a:t>
            </a:r>
            <a:endParaRPr lang="fi-FI" dirty="0" smtClean="0"/>
          </a:p>
          <a:p>
            <a:r>
              <a:rPr lang="fi-FI" dirty="0" smtClean="0"/>
              <a:t>tieto- </a:t>
            </a:r>
            <a:r>
              <a:rPr lang="fi-FI" dirty="0"/>
              <a:t>neuvonta- ja ohjauksen toimintaympäristöön myös laajemmin.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esim</a:t>
            </a:r>
            <a:r>
              <a:rPr lang="fi-FI" dirty="0"/>
              <a:t>. digitalisointi, etäopetus jne. heijastuvat ohjauspalvelujen toteuttamiseen sekä muuttavat ohjaustarpeita </a:t>
            </a:r>
          </a:p>
        </p:txBody>
      </p:sp>
    </p:spTree>
    <p:extLst>
      <p:ext uri="{BB962C8B-B14F-4D97-AF65-F5344CB8AC3E}">
        <p14:creationId xmlns:p14="http://schemas.microsoft.com/office/powerpoint/2010/main" val="145897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Ohjaus toimintalainsäädäntöluonnoksessa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i="1" dirty="0" smtClean="0"/>
              <a:t>§ </a:t>
            </a:r>
            <a:r>
              <a:rPr lang="fi-FI" i="1" dirty="0"/>
              <a:t>Tutkinnon suorittajalla ja opiskelijalla on oikeus saada sellaista opetusta sekä </a:t>
            </a:r>
            <a:r>
              <a:rPr lang="fi-FI" i="1" dirty="0" smtClean="0"/>
              <a:t>henkilökohtaista </a:t>
            </a:r>
            <a:r>
              <a:rPr lang="fi-FI" i="1" dirty="0"/>
              <a:t>ja muuta </a:t>
            </a:r>
            <a:r>
              <a:rPr lang="fi-FI" b="1" i="1" dirty="0"/>
              <a:t>tarpeellista ohjausta eri oppimisympäristöissä,</a:t>
            </a:r>
            <a:r>
              <a:rPr lang="fi-FI" i="1" dirty="0"/>
              <a:t> joka </a:t>
            </a:r>
            <a:r>
              <a:rPr lang="fi-FI" b="1" i="1" dirty="0"/>
              <a:t>mahdollistaa tutkinnon tai koulutuksen perusteiden mukaisten ammattitaitovaatimusten ja osaamistavoitteiden saavuttamisen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95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Ohjauksen kokonaisuus ammatillisessa koulutuksessa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Koulutuksen järjestäjän </a:t>
            </a:r>
            <a:r>
              <a:rPr lang="fi-FI" b="1" dirty="0" smtClean="0"/>
              <a:t>ohjauspalvelut</a:t>
            </a:r>
          </a:p>
          <a:p>
            <a:r>
              <a:rPr lang="fi-FI" b="1" dirty="0"/>
              <a:t>Koulutuksen ja tutkinnon suorittamisen ohjaus eri </a:t>
            </a:r>
            <a:r>
              <a:rPr lang="fi-FI" b="1" dirty="0" smtClean="0"/>
              <a:t>oppimisympäristöissä</a:t>
            </a:r>
          </a:p>
          <a:p>
            <a:r>
              <a:rPr lang="fi-FI" b="1" dirty="0"/>
              <a:t>Ohjaus- ja </a:t>
            </a:r>
            <a:r>
              <a:rPr lang="fi-FI" b="1" dirty="0" smtClean="0"/>
              <a:t>opetushenkilöstö</a:t>
            </a:r>
          </a:p>
          <a:p>
            <a:r>
              <a:rPr lang="fi-FI" b="1" dirty="0" smtClean="0"/>
              <a:t>Ohjauspalveluiden suunnitelma</a:t>
            </a:r>
          </a:p>
          <a:p>
            <a:r>
              <a:rPr lang="fi-FI" b="1" dirty="0"/>
              <a:t>Hakeutuminen tutkinnon suorittajaksi tai opiskelijaksi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432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Osaaminen ja koulutus:</a:t>
            </a:r>
            <a:br>
              <a:rPr lang="fi-FI" dirty="0" smtClean="0"/>
            </a:br>
            <a:r>
              <a:rPr lang="fi-FI" dirty="0" smtClean="0"/>
              <a:t>Ammatillisen koulutuksen reformi 2015 -2018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”Ammatillinen koulutus uudistetaan osaamisperusteiseksi ja asiakaslähtöiseksi kokonaisuudeksi. Lisäksi lisätään työpaikoilla tapahtuvaa oppimista ja yksilöllisiä opintopolkuja sekä puretaan sääntelyä ja päällekkäisyyksiä.” - </a:t>
            </a:r>
            <a:r>
              <a:rPr lang="fi-FI" sz="1800" i="1" dirty="0"/>
              <a:t>Toimintasuunnitelma strategisen hallitusohjelman kärkihankkeiden ja reformien </a:t>
            </a:r>
            <a:r>
              <a:rPr lang="fi-FI" sz="1800" i="1" dirty="0" smtClean="0"/>
              <a:t>toimeenpanemiseksi</a:t>
            </a:r>
          </a:p>
          <a:p>
            <a:endParaRPr lang="fi-FI" i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7A49-115B-43C1-AE25-5A4E22FBC404}" type="slidenum">
              <a:rPr lang="fi-FI" altLang="fi-FI" smtClean="0"/>
              <a:pPr/>
              <a:t>2</a:t>
            </a:fld>
            <a:endParaRPr lang="fi-FI" altLang="fi-FI" dirty="0"/>
          </a:p>
        </p:txBody>
      </p:sp>
      <p:pic>
        <p:nvPicPr>
          <p:cNvPr id="5" name="Picture 2" descr="Y:\VIY\Valokuvia\somekuvat\fb_amisrefor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3" y="3775598"/>
            <a:ext cx="4291128" cy="22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Koulutuksen järjestäjän ohjauspalvelut 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340768"/>
            <a:ext cx="8420100" cy="4755232"/>
          </a:xfrm>
        </p:spPr>
        <p:txBody>
          <a:bodyPr/>
          <a:lstStyle/>
          <a:p>
            <a:r>
              <a:rPr lang="fi-FI" dirty="0"/>
              <a:t>Ammatillisen koulutuksen järjestäjän ohjauspalveluilla tarkoitetaan monikanavaisia koulutuksen järjestäjän vastuulla olevia tieto-, neuvonta- ja ohjauspalveluja, opinto-ohjausta sekä ja muita opiskelun edellytyksiä edistäviä palveluja.</a:t>
            </a:r>
            <a:endParaRPr lang="fi-FI" dirty="0" smtClean="0"/>
          </a:p>
          <a:p>
            <a:r>
              <a:rPr lang="fi-FI" dirty="0" smtClean="0"/>
              <a:t>Ammatillisen </a:t>
            </a:r>
            <a:r>
              <a:rPr lang="fi-FI" dirty="0"/>
              <a:t>koulutuksen järjestäjän tulisi järjestää </a:t>
            </a:r>
            <a:r>
              <a:rPr lang="fi-FI" dirty="0" smtClean="0"/>
              <a:t>riittävät </a:t>
            </a:r>
            <a:r>
              <a:rPr lang="fi-FI" dirty="0"/>
              <a:t>ja </a:t>
            </a:r>
            <a:r>
              <a:rPr lang="fi-FI" dirty="0" smtClean="0"/>
              <a:t>laadukkaat </a:t>
            </a:r>
            <a:r>
              <a:rPr lang="fi-FI" dirty="0"/>
              <a:t>ohjauspalvelut kaikessa ammatillisessa </a:t>
            </a:r>
            <a:r>
              <a:rPr lang="fi-FI" dirty="0" smtClean="0"/>
              <a:t>koulutuksessa:  </a:t>
            </a:r>
          </a:p>
          <a:p>
            <a:pPr lvl="1"/>
            <a:r>
              <a:rPr lang="fi-FI" sz="2000" dirty="0" smtClean="0"/>
              <a:t>opintojen </a:t>
            </a:r>
            <a:r>
              <a:rPr lang="fi-FI" sz="2000" dirty="0"/>
              <a:t>haku- ja valintavaiheessa, </a:t>
            </a:r>
            <a:endParaRPr lang="fi-FI" sz="2000" dirty="0" smtClean="0"/>
          </a:p>
          <a:p>
            <a:pPr lvl="1"/>
            <a:r>
              <a:rPr lang="fi-FI" sz="2000" dirty="0" smtClean="0"/>
              <a:t>osaamisen </a:t>
            </a:r>
            <a:r>
              <a:rPr lang="fi-FI" sz="2000" dirty="0"/>
              <a:t>hankkimisen aikana </a:t>
            </a:r>
            <a:r>
              <a:rPr lang="fi-FI" sz="2000" dirty="0" smtClean="0"/>
              <a:t>ja  </a:t>
            </a:r>
            <a:r>
              <a:rPr lang="fi-FI" sz="2000" dirty="0"/>
              <a:t>erityisesti siihen liittyvissä siirtymävaiheissa, </a:t>
            </a:r>
            <a:endParaRPr lang="fi-FI" sz="2000" dirty="0" smtClean="0"/>
          </a:p>
          <a:p>
            <a:pPr lvl="1"/>
            <a:r>
              <a:rPr lang="fi-FI" sz="2000" dirty="0" smtClean="0"/>
              <a:t>osaamisen </a:t>
            </a:r>
            <a:r>
              <a:rPr lang="fi-FI" sz="2000" dirty="0"/>
              <a:t>osoittamisen aikana sekä työ- tai jatko-opintoihin siirryttäessä</a:t>
            </a:r>
            <a:r>
              <a:rPr lang="fi-FI" dirty="0"/>
              <a:t>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515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875184"/>
          </a:xfrm>
        </p:spPr>
        <p:txBody>
          <a:bodyPr/>
          <a:lstStyle/>
          <a:p>
            <a:r>
              <a:rPr lang="fi-FI" b="1" dirty="0"/>
              <a:t>Koulutuksen ja tutkinnon suorittamisen ohjaus eri oppimisympäristöissä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700808"/>
            <a:ext cx="8420100" cy="4395192"/>
          </a:xfrm>
        </p:spPr>
        <p:txBody>
          <a:bodyPr/>
          <a:lstStyle/>
          <a:p>
            <a:r>
              <a:rPr lang="fi-FI" dirty="0"/>
              <a:t>Koulutuksen ja tutkinnon aikaisella ohjauksella tarkoitetaan osaamisen hankkimisen aikana ja erilaisissa oppimisympäristöissä ml. </a:t>
            </a:r>
            <a:r>
              <a:rPr lang="fi-FI" dirty="0" err="1"/>
              <a:t>työssäoppiminen</a:t>
            </a:r>
            <a:r>
              <a:rPr lang="fi-FI" dirty="0"/>
              <a:t> annettavaa jatkuvaa, vuorovaikutteista ja tavoitteellista toimintaa opiskelijan oppimisen, kasvun ja kehityksen tueksi. </a:t>
            </a:r>
            <a:endParaRPr lang="fi-FI" dirty="0" smtClean="0"/>
          </a:p>
          <a:p>
            <a:r>
              <a:rPr lang="fi-FI" dirty="0" smtClean="0"/>
              <a:t>Ohjaus </a:t>
            </a:r>
            <a:r>
              <a:rPr lang="fi-FI" dirty="0"/>
              <a:t>voi olla henkilökohtaista, ryhmäohjausta tai monikanavaista ohjausta. </a:t>
            </a:r>
            <a:endParaRPr lang="fi-FI" dirty="0" smtClean="0"/>
          </a:p>
          <a:p>
            <a:r>
              <a:rPr lang="fi-FI" dirty="0" smtClean="0"/>
              <a:t>Ohjauksessa </a:t>
            </a:r>
            <a:r>
              <a:rPr lang="fi-FI" dirty="0"/>
              <a:t>on huomioitava myös erilaisten kohderyhmien tarpeita, esimerkiksi maahanmuuttajien ja kaikkein heikoimmassa asemassa olevia. </a:t>
            </a:r>
            <a:endParaRPr lang="fi-FI" dirty="0" smtClean="0"/>
          </a:p>
          <a:p>
            <a:r>
              <a:rPr lang="fi-FI" dirty="0" smtClean="0"/>
              <a:t>Ohjausta </a:t>
            </a:r>
            <a:r>
              <a:rPr lang="fi-FI" dirty="0"/>
              <a:t>voidaan integroida muuhun opetukseen, esimerkiksi opiskeluvalmiuksia tukevaan ohjaukseen. </a:t>
            </a:r>
            <a:endParaRPr lang="fi-FI" dirty="0" smtClean="0"/>
          </a:p>
          <a:p>
            <a:r>
              <a:rPr lang="fi-FI" dirty="0"/>
              <a:t>Opiskelijan ohjauspalvelut olisi integroitava osaksi opiskelijan </a:t>
            </a:r>
            <a:r>
              <a:rPr lang="fi-FI" dirty="0" err="1" smtClean="0"/>
              <a:t>henkilökohtaistamisprosessia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21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Ohjaus- ja opetushenkilöstö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268760"/>
            <a:ext cx="8420100" cy="4827240"/>
          </a:xfrm>
        </p:spPr>
        <p:txBody>
          <a:bodyPr/>
          <a:lstStyle/>
          <a:p>
            <a:r>
              <a:rPr lang="fi-FI" dirty="0"/>
              <a:t>Ohjauksesta vastaavat ohjaus- ja opetushenkilöstö (opinto-ohjaajat, ryhmäohjaajat, opettajat ja omalta osaltaan kuraattorit ja psykologit sekä erityisopettajat) yhteistyössä työpaikkaohjaajien kanssa. </a:t>
            </a:r>
            <a:endParaRPr lang="fi-FI" dirty="0" smtClean="0"/>
          </a:p>
          <a:p>
            <a:r>
              <a:rPr lang="fi-FI" dirty="0" smtClean="0"/>
              <a:t>Osana </a:t>
            </a:r>
            <a:r>
              <a:rPr lang="fi-FI" dirty="0"/>
              <a:t>koulutuksen järjestäjän toiminnallisia edellytyksiä tulisi ottaa huomioon, että koulutuksen järjestäjällä on käytössä riittävä määrä kelpoisuusvaatimukset täyttävä henkilöstö, jolla on edellytyksiä toteuttaa </a:t>
            </a:r>
            <a:r>
              <a:rPr lang="fi-FI" dirty="0" err="1"/>
              <a:t>henkilökohtaistamisen</a:t>
            </a:r>
            <a:r>
              <a:rPr lang="fi-FI" dirty="0"/>
              <a:t> edellyttämällä tavalla opiskelijoille joustavia etenemisen mahdollisuuksia. </a:t>
            </a:r>
            <a:endParaRPr lang="fi-FI" dirty="0" smtClean="0"/>
          </a:p>
          <a:p>
            <a:r>
              <a:rPr lang="fi-FI" dirty="0" smtClean="0"/>
              <a:t>Koulutuksen </a:t>
            </a:r>
            <a:r>
              <a:rPr lang="fi-FI" dirty="0"/>
              <a:t>järjestäjän toiminnallisten edellytysten täyttyminen asettaa käytännössä vaatimuksia ohjaushenkilöstön </a:t>
            </a:r>
            <a:r>
              <a:rPr lang="fi-FI" dirty="0" smtClean="0"/>
              <a:t>osaamiselle. </a:t>
            </a:r>
          </a:p>
          <a:p>
            <a:r>
              <a:rPr lang="fi-FI" dirty="0" smtClean="0"/>
              <a:t>Koulutuksen </a:t>
            </a:r>
            <a:r>
              <a:rPr lang="fi-FI" dirty="0"/>
              <a:t>järjestäjän tulisi huolehtia ohjauspalveluista vastaavien opetus- ja ohjaushenkilöstön osaamiseen päivittämisestä ja jatkuvasta kehittämisestä.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36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731168"/>
          </a:xfrm>
        </p:spPr>
        <p:txBody>
          <a:bodyPr/>
          <a:lstStyle/>
          <a:p>
            <a:r>
              <a:rPr lang="fi-FI" b="1" dirty="0"/>
              <a:t>Ohjauspalveluiden suunnitelma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052736"/>
            <a:ext cx="8420100" cy="5043264"/>
          </a:xfrm>
        </p:spPr>
        <p:txBody>
          <a:bodyPr/>
          <a:lstStyle/>
          <a:p>
            <a:r>
              <a:rPr lang="fi-FI" dirty="0" smtClean="0"/>
              <a:t>Koulutuksen </a:t>
            </a:r>
            <a:r>
              <a:rPr lang="fi-FI" dirty="0"/>
              <a:t>järjestäjällä olisi oltava ohjauspalveluja koskeva suunnitelma esim. osana </a:t>
            </a:r>
            <a:r>
              <a:rPr lang="fi-FI" dirty="0" smtClean="0"/>
              <a:t>opiskeluhuoltoa/hyvinvointisuunnitelmaa.</a:t>
            </a:r>
          </a:p>
          <a:p>
            <a:r>
              <a:rPr lang="fi-FI" dirty="0" smtClean="0"/>
              <a:t>Suunnitelmassa </a:t>
            </a:r>
            <a:r>
              <a:rPr lang="fi-FI" dirty="0"/>
              <a:t>on määriteltävä ohjauspalveluiden johtaminen, tavoitteet, toteutus, työnjako/vastuut ja arviointi. </a:t>
            </a:r>
            <a:endParaRPr lang="fi-FI" dirty="0" smtClean="0"/>
          </a:p>
          <a:p>
            <a:r>
              <a:rPr lang="fi-FI" dirty="0" smtClean="0"/>
              <a:t>Suunnitelma </a:t>
            </a:r>
            <a:r>
              <a:rPr lang="fi-FI" dirty="0"/>
              <a:t>tulisi tehdä yhteistyössä opiskelijoiden ja eri sidosryhmien kanssa ja suunnitelma tulisi arvioida ja päivittää sovitulla tavalla säännöllisesti. </a:t>
            </a:r>
            <a:endParaRPr lang="fi-FI" dirty="0" smtClean="0"/>
          </a:p>
          <a:p>
            <a:r>
              <a:rPr lang="fi-FI" dirty="0" smtClean="0"/>
              <a:t>Työpaikalla </a:t>
            </a:r>
            <a:r>
              <a:rPr lang="fi-FI" dirty="0"/>
              <a:t>tapahtuvan oppimiseen liittyvän ohjauksen suunnitteluun tulisi osallistua opiskelijan ja koulutuksen järjestäjän edustajan lisäksi työpaikan tai oppimisympäristön edustaja ja tarvittaessa huoltaja kun opiskelija tai tutkinnon suorittaja on alle 18-vuotias. </a:t>
            </a:r>
          </a:p>
          <a:p>
            <a:r>
              <a:rPr lang="fi-FI" dirty="0" smtClean="0"/>
              <a:t>Ammatillisen </a:t>
            </a:r>
            <a:r>
              <a:rPr lang="fi-FI" dirty="0"/>
              <a:t>koulutuksen järjestäjän tulisi seurata ja arvioida ohjauspalveluiden toteutumista ja vaikuttavuutta osana laatujärjestelmäänsä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969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Hakeutuminen tutkinnon suorittajaksi tai opiskelijaksi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Ammatilliseen koulutukseen hakeutumisessa on kaksi pääväylää, vuosittainen valtakunnallinen hakumenettely (nykyinen ammatillisen koulutuksen ja lukiokoulutuksen yhteishaku) ja jatkuva haku. </a:t>
            </a:r>
            <a:endParaRPr lang="fi-FI" dirty="0" smtClean="0"/>
          </a:p>
          <a:p>
            <a:r>
              <a:rPr lang="fi-FI" dirty="0" smtClean="0"/>
              <a:t>Valtakunnallinen </a:t>
            </a:r>
            <a:r>
              <a:rPr lang="fi-FI" dirty="0"/>
              <a:t>hakumenettely toteutuu pääasiallisesti sähköisten haku- ja tietojärjestelmien kautta. Lisäksi on otettava huomioon mm. oppisopimuskoulutus, henkilöstökoulutus sekä </a:t>
            </a:r>
            <a:r>
              <a:rPr lang="fi-FI" dirty="0" err="1"/>
              <a:t>te-hallinnon</a:t>
            </a:r>
            <a:r>
              <a:rPr lang="fi-FI" dirty="0"/>
              <a:t> asiakkaat, joiden osalta hakeutuminen tapahtuu eri tavoin</a:t>
            </a:r>
            <a:r>
              <a:rPr lang="fi-FI" dirty="0" smtClean="0"/>
              <a:t>.</a:t>
            </a:r>
          </a:p>
          <a:p>
            <a:r>
              <a:rPr lang="fi-FI" dirty="0" smtClean="0"/>
              <a:t>Hakeutumisen </a:t>
            </a:r>
            <a:r>
              <a:rPr lang="fi-FI" dirty="0"/>
              <a:t>ohjauspalveluiden tarkoitus on tukea hakijaa koulutuksen ja tutkinnon valinnassa.</a:t>
            </a:r>
          </a:p>
          <a:p>
            <a:r>
              <a:rPr lang="fi-FI" dirty="0" smtClean="0"/>
              <a:t>Koulutuksen </a:t>
            </a:r>
            <a:r>
              <a:rPr lang="fi-FI" dirty="0"/>
              <a:t>järjestäjän hakeutumisvaiheen ohjauspalveluihin kuuluvat opinto-ohjaus, nivelvaiheyhteistyö sekä monikanavaiset tieto- ja neuvontapalvelut ja yhteistyö muiden sidosryhmien kanssa.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60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7A49-115B-43C1-AE25-5A4E22FBC404}" type="slidenum">
              <a:rPr lang="fi-FI" altLang="fi-FI" smtClean="0"/>
              <a:pPr/>
              <a:t>25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6197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7A49-115B-43C1-AE25-5A4E22FBC404}" type="slidenum">
              <a:rPr lang="fi-FI" altLang="fi-FI" smtClean="0"/>
              <a:pPr/>
              <a:t>26</a:t>
            </a:fld>
            <a:endParaRPr lang="fi-FI" alt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704528" y="44624"/>
            <a:ext cx="8420100" cy="936104"/>
          </a:xfrm>
        </p:spPr>
        <p:txBody>
          <a:bodyPr/>
          <a:lstStyle/>
          <a:p>
            <a:r>
              <a:rPr lang="fi-FI" b="1" dirty="0" smtClean="0"/>
              <a:t>Reformin valmistelun aikataulu</a:t>
            </a:r>
            <a:endParaRPr lang="fi-FI" b="1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60512" y="1114400"/>
            <a:ext cx="9217024" cy="4762872"/>
          </a:xfrm>
        </p:spPr>
        <p:txBody>
          <a:bodyPr/>
          <a:lstStyle/>
          <a:p>
            <a:r>
              <a:rPr lang="fi-FI" dirty="0"/>
              <a:t>5</a:t>
            </a:r>
            <a:r>
              <a:rPr lang="fi-FI" dirty="0" smtClean="0"/>
              <a:t>/2016</a:t>
            </a:r>
            <a:r>
              <a:rPr lang="fi-FI" dirty="0"/>
              <a:t>	Rake-toimenpideohjelma käynnistyy</a:t>
            </a:r>
          </a:p>
          <a:p>
            <a:r>
              <a:rPr lang="fi-FI" dirty="0" smtClean="0"/>
              <a:t>4-8/2016</a:t>
            </a:r>
            <a:r>
              <a:rPr lang="fi-FI" dirty="0"/>
              <a:t>	Toimintaprosessien kehittämistoimet (ml. digitalisointi) 			käynnistyvät</a:t>
            </a:r>
          </a:p>
          <a:p>
            <a:r>
              <a:rPr lang="fi-FI" dirty="0" smtClean="0"/>
              <a:t>3 + 9/2016</a:t>
            </a:r>
            <a:r>
              <a:rPr lang="fi-FI" dirty="0"/>
              <a:t>	Rahoitusuudistuksen 1. vaiheen säädösmuutokset 			Eduskunnalle (vuoden 2017 säästöt)</a:t>
            </a:r>
          </a:p>
          <a:p>
            <a:r>
              <a:rPr lang="fi-FI" dirty="0" smtClean="0"/>
              <a:t>4-9/2016</a:t>
            </a:r>
            <a:r>
              <a:rPr lang="fi-FI" dirty="0"/>
              <a:t>	</a:t>
            </a:r>
            <a:r>
              <a:rPr lang="fi-FI" dirty="0" smtClean="0"/>
              <a:t>Reformin valmistelu </a:t>
            </a:r>
            <a:r>
              <a:rPr lang="fi-FI" dirty="0"/>
              <a:t>eri foorumeilla (työpajat, netti ym.)</a:t>
            </a:r>
          </a:p>
          <a:p>
            <a:r>
              <a:rPr lang="fi-FI" dirty="0" smtClean="0"/>
              <a:t>10/2016</a:t>
            </a:r>
            <a:r>
              <a:rPr lang="fi-FI" dirty="0"/>
              <a:t>	</a:t>
            </a:r>
            <a:r>
              <a:rPr lang="fi-FI" dirty="0" smtClean="0"/>
              <a:t>Reformi -HE </a:t>
            </a:r>
            <a:r>
              <a:rPr lang="fi-FI" dirty="0"/>
              <a:t>lausuntokierrokselle</a:t>
            </a:r>
          </a:p>
          <a:p>
            <a:r>
              <a:rPr lang="fi-FI" dirty="0" smtClean="0"/>
              <a:t>2/2017</a:t>
            </a:r>
            <a:r>
              <a:rPr lang="fi-FI" dirty="0"/>
              <a:t>	</a:t>
            </a:r>
            <a:r>
              <a:rPr lang="fi-FI" dirty="0" smtClean="0"/>
              <a:t>Reformi -HE eduskunnalle</a:t>
            </a:r>
            <a:endParaRPr lang="fi-FI" dirty="0"/>
          </a:p>
          <a:p>
            <a:r>
              <a:rPr lang="fi-FI" dirty="0" smtClean="0"/>
              <a:t>6/2017	Toimeenpanon tukitoimet käynnistyvät</a:t>
            </a:r>
            <a:endParaRPr lang="fi-FI" dirty="0"/>
          </a:p>
          <a:p>
            <a:r>
              <a:rPr lang="fi-FI" dirty="0"/>
              <a:t>2-6/2017	Asetusten valmistelu</a:t>
            </a:r>
          </a:p>
          <a:p>
            <a:r>
              <a:rPr lang="fi-FI" dirty="0"/>
              <a:t>6-8/2017	</a:t>
            </a:r>
            <a:r>
              <a:rPr lang="fi-FI" dirty="0" smtClean="0"/>
              <a:t>Uudistetut järjestämisluvat koulutuksen järjestäjille</a:t>
            </a:r>
            <a:endParaRPr lang="fi-FI" dirty="0"/>
          </a:p>
          <a:p>
            <a:r>
              <a:rPr lang="fi-FI" dirty="0"/>
              <a:t>1/2018	Uudistettu lainsäädäntö </a:t>
            </a:r>
            <a:r>
              <a:rPr lang="fi-FI" dirty="0" smtClean="0"/>
              <a:t>voimaan</a:t>
            </a:r>
          </a:p>
          <a:p>
            <a:r>
              <a:rPr lang="fi-FI" dirty="0" smtClean="0"/>
              <a:t>1/2018	Reformin toimeenpanon tukitoimet jatkuvat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6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848544" y="-27384"/>
            <a:ext cx="9019002" cy="1224136"/>
          </a:xfrm>
        </p:spPr>
        <p:txBody>
          <a:bodyPr/>
          <a:lstStyle/>
          <a:p>
            <a:pPr algn="l"/>
            <a:r>
              <a:rPr lang="fi-FI" dirty="0"/>
              <a:t>A</a:t>
            </a:r>
            <a:r>
              <a:rPr lang="fi-FI" dirty="0" smtClean="0"/>
              <a:t>mmatillisen koulutuksen reformissa       1(2)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740532" y="1052736"/>
            <a:ext cx="8424936" cy="4896544"/>
          </a:xfrm>
        </p:spPr>
        <p:txBody>
          <a:bodyPr/>
          <a:lstStyle/>
          <a:p>
            <a:r>
              <a:rPr lang="fi-FI" dirty="0" smtClean="0"/>
              <a:t>Uudistetaan ammatillinen koulutus uudenlaiseksi kokonaisuudeksi, joka vastaa työelämän ja yksilöiden muuttuviin osaamistarpeisiin nykyistä joustavammin, osuvammin ja ketterämmin</a:t>
            </a:r>
          </a:p>
          <a:p>
            <a:r>
              <a:rPr lang="fi-FI" dirty="0" smtClean="0"/>
              <a:t>Ammatillisen </a:t>
            </a:r>
            <a:r>
              <a:rPr lang="fi-FI" dirty="0"/>
              <a:t>koulutusta koskeva </a:t>
            </a:r>
            <a:r>
              <a:rPr lang="fi-FI" dirty="0" smtClean="0"/>
              <a:t>toimintalainsäädäntö uudistetaan yhdeksi laiksi, jossa lähtökohtana ovat osaamisperusteisuus ja </a:t>
            </a:r>
            <a:r>
              <a:rPr lang="fi-FI" dirty="0"/>
              <a:t>asiakaslähtöisyys.</a:t>
            </a:r>
            <a:endParaRPr lang="fi-FI" dirty="0" smtClean="0"/>
          </a:p>
          <a:p>
            <a:r>
              <a:rPr lang="fi-FI" dirty="0"/>
              <a:t>T</a:t>
            </a:r>
            <a:r>
              <a:rPr lang="fi-FI" dirty="0" smtClean="0"/>
              <a:t>utkintojen </a:t>
            </a:r>
            <a:r>
              <a:rPr lang="fi-FI" dirty="0"/>
              <a:t>määrää vähennetään ja tutkintoja </a:t>
            </a:r>
            <a:r>
              <a:rPr lang="fi-FI" dirty="0" smtClean="0"/>
              <a:t>laaja-alaistetaan</a:t>
            </a:r>
          </a:p>
          <a:p>
            <a:r>
              <a:rPr lang="fi-FI" dirty="0" smtClean="0"/>
              <a:t>Tutkintojärjestelmän sääntelyä </a:t>
            </a:r>
            <a:r>
              <a:rPr lang="fi-FI" dirty="0"/>
              <a:t>ja </a:t>
            </a:r>
            <a:r>
              <a:rPr lang="fi-FI" dirty="0" smtClean="0"/>
              <a:t>hallintoa kevennetään. </a:t>
            </a:r>
          </a:p>
          <a:p>
            <a:r>
              <a:rPr lang="fi-FI" dirty="0" smtClean="0"/>
              <a:t>Opiskelijavalintoja </a:t>
            </a:r>
            <a:r>
              <a:rPr lang="fi-FI" dirty="0"/>
              <a:t>ja </a:t>
            </a:r>
            <a:r>
              <a:rPr lang="fi-FI" dirty="0" smtClean="0"/>
              <a:t>hakupalveluja uudistetaan</a:t>
            </a:r>
            <a:r>
              <a:rPr lang="fi-FI" dirty="0"/>
              <a:t>.</a:t>
            </a:r>
            <a:endParaRPr lang="fi-FI" dirty="0" smtClean="0"/>
          </a:p>
          <a:p>
            <a:r>
              <a:rPr lang="fi-FI" dirty="0" smtClean="0"/>
              <a:t>Koulutussopimus otetaan käyttöön.</a:t>
            </a:r>
          </a:p>
          <a:p>
            <a:r>
              <a:rPr lang="fi-FI" dirty="0"/>
              <a:t>K</a:t>
            </a:r>
            <a:r>
              <a:rPr lang="fi-FI" dirty="0" smtClean="0"/>
              <a:t>oulutuksen </a:t>
            </a:r>
            <a:r>
              <a:rPr lang="fi-FI" dirty="0"/>
              <a:t>järjestäjärakennetta </a:t>
            </a:r>
            <a:r>
              <a:rPr lang="fi-FI" dirty="0" smtClean="0"/>
              <a:t>kehitetään</a:t>
            </a:r>
          </a:p>
          <a:p>
            <a:r>
              <a:rPr lang="fi-FI" dirty="0" smtClean="0"/>
              <a:t>Rahoitusjärjestelmästä rakennetaan </a:t>
            </a:r>
            <a:r>
              <a:rPr lang="fi-FI" dirty="0"/>
              <a:t>yhtenäinen kokonaisuus</a:t>
            </a:r>
          </a:p>
          <a:p>
            <a:r>
              <a:rPr lang="fi-FI" dirty="0"/>
              <a:t>Toiminnan vaikuttavuuden ja tehokkuuden painoarvoa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lisätään </a:t>
            </a:r>
            <a:r>
              <a:rPr lang="fi-FI" dirty="0"/>
              <a:t>rahoituksessa </a:t>
            </a:r>
          </a:p>
          <a:p>
            <a:endParaRPr lang="fi-FI" dirty="0" smtClean="0"/>
          </a:p>
          <a:p>
            <a:endParaRPr lang="fi-FI" sz="1800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971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A</a:t>
            </a:r>
            <a:r>
              <a:rPr lang="fi-FI" dirty="0" smtClean="0"/>
              <a:t>mmatillisen koulutuksen reformissa      2(2)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2523" y="1772816"/>
            <a:ext cx="8500527" cy="4323184"/>
          </a:xfrm>
        </p:spPr>
        <p:txBody>
          <a:bodyPr/>
          <a:lstStyle/>
          <a:p>
            <a:pPr lvl="0"/>
            <a:r>
              <a:rPr lang="fi-FI" dirty="0" smtClean="0"/>
              <a:t>Kehitetään ja otetaan käyttöön uusia pedagogisia toimintamalleja ja niitä tukevia digitaalisten palveluita ja oppimisympäristöjä</a:t>
            </a:r>
          </a:p>
          <a:p>
            <a:pPr lvl="0"/>
            <a:r>
              <a:rPr lang="fi-FI" dirty="0" smtClean="0"/>
              <a:t>Koulutuksen </a:t>
            </a:r>
            <a:r>
              <a:rPr lang="fi-FI" dirty="0"/>
              <a:t>järjestäjien </a:t>
            </a:r>
            <a:r>
              <a:rPr lang="fi-FI" dirty="0" smtClean="0"/>
              <a:t>toimintaprosesseja uudistetaan ja digitalisoidaan – yksilölliset opintopolut</a:t>
            </a:r>
          </a:p>
          <a:p>
            <a:r>
              <a:rPr lang="fi-FI" dirty="0" smtClean="0"/>
              <a:t>Puretaan sääntelyä, joka rajoittaa asiakaslähtöistä</a:t>
            </a:r>
            <a:r>
              <a:rPr lang="fi-FI" dirty="0"/>
              <a:t>, tuloksellista ja tehokasta </a:t>
            </a:r>
            <a:r>
              <a:rPr lang="fi-FI" dirty="0" smtClean="0"/>
              <a:t>toimintaa.</a:t>
            </a:r>
            <a:endParaRPr lang="fi-FI" dirty="0"/>
          </a:p>
          <a:p>
            <a:r>
              <a:rPr lang="fi-FI" dirty="0" smtClean="0"/>
              <a:t>Kaikkea </a:t>
            </a:r>
            <a:r>
              <a:rPr lang="fi-FI" dirty="0"/>
              <a:t>ammatillista koulutusta säädellään </a:t>
            </a:r>
            <a:r>
              <a:rPr lang="fi-FI" dirty="0" smtClean="0"/>
              <a:t>yhdellä </a:t>
            </a:r>
            <a:r>
              <a:rPr lang="fi-FI" dirty="0"/>
              <a:t>järjestämisluvalla. </a:t>
            </a:r>
            <a:r>
              <a:rPr lang="fi-FI" u="sng" dirty="0" smtClean="0"/>
              <a:t>(nykyisin kaksi erillistä lupaa)</a:t>
            </a:r>
            <a:endParaRPr lang="fi-FI" u="sng" dirty="0"/>
          </a:p>
          <a:p>
            <a:r>
              <a:rPr lang="fi-FI" dirty="0" smtClean="0"/>
              <a:t>Ohjausjärjestelmässä painotetaan tuloksellisuutta, laatua </a:t>
            </a:r>
            <a:r>
              <a:rPr lang="fi-FI" dirty="0"/>
              <a:t>ja </a:t>
            </a:r>
            <a:r>
              <a:rPr lang="fi-FI" dirty="0" smtClean="0"/>
              <a:t>vaikuttavuutta.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47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848544" y="188640"/>
            <a:ext cx="8545711" cy="1143000"/>
          </a:xfrm>
        </p:spPr>
        <p:txBody>
          <a:bodyPr/>
          <a:lstStyle/>
          <a:p>
            <a:pPr algn="l"/>
            <a:r>
              <a:rPr lang="fi-FI" dirty="0" smtClean="0"/>
              <a:t>Ammatillisen koulutuksen säästöt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848544" y="1484784"/>
            <a:ext cx="8712968" cy="3600400"/>
          </a:xfrm>
        </p:spPr>
        <p:txBody>
          <a:bodyPr/>
          <a:lstStyle/>
          <a:p>
            <a:r>
              <a:rPr lang="fi-FI" dirty="0"/>
              <a:t>Ammatillisen koulutuksen säästöt  190 milj. euroa </a:t>
            </a:r>
            <a:r>
              <a:rPr lang="fi-FI" dirty="0" smtClean="0"/>
              <a:t>vuodesta 2017 lukien</a:t>
            </a:r>
            <a:r>
              <a:rPr lang="fi-FI" sz="1800" dirty="0" smtClean="0"/>
              <a:t/>
            </a:r>
            <a:br>
              <a:rPr lang="fi-FI" sz="1800" dirty="0" smtClean="0"/>
            </a:b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5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06506" y="332656"/>
            <a:ext cx="9121775" cy="1143000"/>
          </a:xfrm>
        </p:spPr>
        <p:txBody>
          <a:bodyPr/>
          <a:lstStyle/>
          <a:p>
            <a:pPr algn="l"/>
            <a:r>
              <a:rPr lang="fi-FI" dirty="0" smtClean="0"/>
              <a:t>Miksi ammatillisen koulutuksen reformi? 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506506" y="1628800"/>
            <a:ext cx="9121775" cy="4467200"/>
          </a:xfrm>
        </p:spPr>
        <p:txBody>
          <a:bodyPr/>
          <a:lstStyle/>
          <a:p>
            <a:r>
              <a:rPr lang="fi-FI" dirty="0" smtClean="0"/>
              <a:t>Toimintaympäristössä tapahtuu </a:t>
            </a:r>
            <a:r>
              <a:rPr lang="fi-FI" dirty="0"/>
              <a:t>nopea ja </a:t>
            </a:r>
            <a:r>
              <a:rPr lang="fi-FI" dirty="0" smtClean="0"/>
              <a:t>laaja </a:t>
            </a:r>
            <a:r>
              <a:rPr lang="fi-FI" dirty="0"/>
              <a:t>muutos </a:t>
            </a:r>
          </a:p>
          <a:p>
            <a:pPr lvl="1"/>
            <a:r>
              <a:rPr lang="fi-FI" dirty="0"/>
              <a:t>teknologinen kehitys: digitalisaatio, robotisaatio, massadata, keinoäly ym.</a:t>
            </a:r>
          </a:p>
          <a:p>
            <a:pPr lvl="1"/>
            <a:r>
              <a:rPr lang="fi-FI" dirty="0"/>
              <a:t>toimiala- ja tehtävärakenteiden </a:t>
            </a:r>
            <a:r>
              <a:rPr lang="fi-FI" dirty="0" smtClean="0"/>
              <a:t>muutokset</a:t>
            </a:r>
          </a:p>
          <a:p>
            <a:pPr lvl="1"/>
            <a:r>
              <a:rPr lang="fi-FI" dirty="0" smtClean="0"/>
              <a:t>toiminta- ja ansaintalogiikoiden muutokset: jakamistalous, alustatalous ym.</a:t>
            </a:r>
          </a:p>
          <a:p>
            <a:pPr lvl="1"/>
            <a:endParaRPr lang="fi-FI" dirty="0"/>
          </a:p>
          <a:p>
            <a:r>
              <a:rPr lang="fi-FI" dirty="0" smtClean="0"/>
              <a:t>Osaamistarpeet kasvavat ja muuttuvat</a:t>
            </a:r>
            <a:endParaRPr lang="fi-FI" dirty="0"/>
          </a:p>
          <a:p>
            <a:pPr lvl="1"/>
            <a:r>
              <a:rPr lang="fi-FI" dirty="0"/>
              <a:t>dynamiikka lisääntyy, osaaminen vanhenee nopeammin monissa tehtävissä</a:t>
            </a:r>
          </a:p>
          <a:p>
            <a:pPr lvl="1"/>
            <a:r>
              <a:rPr lang="fi-FI" dirty="0"/>
              <a:t>luku-, numero- ja tietotekniikkataitojen merkitys kasvaa</a:t>
            </a:r>
          </a:p>
          <a:p>
            <a:pPr lvl="1"/>
            <a:r>
              <a:rPr lang="fi-FI" dirty="0"/>
              <a:t>asiakaskunnan tarpeet yksilöllistyvät ja eriytyvät – massakoulutuksen aika on </a:t>
            </a:r>
            <a:r>
              <a:rPr lang="fi-FI" dirty="0" smtClean="0"/>
              <a:t>ohi</a:t>
            </a:r>
          </a:p>
          <a:p>
            <a:pPr lvl="1"/>
            <a:r>
              <a:rPr lang="fi-FI" dirty="0" smtClean="0"/>
              <a:t>osaamisen jatkuvan kehittämisen ja uudistamisen tarve läpi työuran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Koulutukseen käytettävissä olevat resurssit </a:t>
            </a:r>
            <a:r>
              <a:rPr lang="fi-FI" dirty="0" smtClean="0"/>
              <a:t>pienenevät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71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704528" y="332656"/>
            <a:ext cx="8671151" cy="1143000"/>
          </a:xfrm>
        </p:spPr>
        <p:txBody>
          <a:bodyPr/>
          <a:lstStyle/>
          <a:p>
            <a:pPr algn="l"/>
            <a:r>
              <a:rPr lang="fi-FI" dirty="0" smtClean="0"/>
              <a:t>Tavoitteena osaamisperusteinen </a:t>
            </a:r>
            <a:r>
              <a:rPr lang="fi-FI" dirty="0"/>
              <a:t>ja asiakaslähtöinen </a:t>
            </a:r>
            <a:r>
              <a:rPr lang="fi-FI" dirty="0" smtClean="0"/>
              <a:t>ammatillinen koulutus     1(2)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481403" y="2060848"/>
            <a:ext cx="9424597" cy="5743600"/>
          </a:xfrm>
        </p:spPr>
        <p:txBody>
          <a:bodyPr/>
          <a:lstStyle/>
          <a:p>
            <a:r>
              <a:rPr lang="fi-FI" dirty="0" smtClean="0"/>
              <a:t>Tarjontalähtöisyydestä </a:t>
            </a:r>
            <a:r>
              <a:rPr lang="fi-FI" dirty="0"/>
              <a:t>kysyntälähtöisyyteen – osaamistarpeet palveluiden </a:t>
            </a:r>
            <a:r>
              <a:rPr lang="fi-FI" dirty="0" smtClean="0"/>
              <a:t>rakentamisen keskeisenä lähtökohtana, nopeampi reagointi</a:t>
            </a:r>
          </a:p>
          <a:p>
            <a:r>
              <a:rPr lang="fi-FI" dirty="0" smtClean="0"/>
              <a:t>Opintopolut </a:t>
            </a:r>
            <a:r>
              <a:rPr lang="fi-FI" dirty="0"/>
              <a:t>rakennetaan </a:t>
            </a:r>
            <a:r>
              <a:rPr lang="fi-FI" dirty="0" smtClean="0"/>
              <a:t>yksilöiden </a:t>
            </a:r>
            <a:r>
              <a:rPr lang="fi-FI" dirty="0"/>
              <a:t>ja työelämän tarpeiden ja edellytysten mukaisesti (nuoret, </a:t>
            </a:r>
            <a:r>
              <a:rPr lang="fi-FI" dirty="0" smtClean="0"/>
              <a:t>työssä olevat</a:t>
            </a:r>
            <a:r>
              <a:rPr lang="fi-FI" dirty="0"/>
              <a:t>, yrittäjät, työttömät</a:t>
            </a:r>
            <a:r>
              <a:rPr lang="fi-FI" dirty="0" smtClean="0"/>
              <a:t>, freelancerit, </a:t>
            </a:r>
            <a:r>
              <a:rPr lang="fi-FI" dirty="0"/>
              <a:t>alanvaihtajat</a:t>
            </a:r>
            <a:r>
              <a:rPr lang="fi-FI" dirty="0" smtClean="0"/>
              <a:t>…)</a:t>
            </a:r>
            <a:endParaRPr lang="fi-FI" dirty="0"/>
          </a:p>
          <a:p>
            <a:r>
              <a:rPr lang="fi-FI" dirty="0" smtClean="0"/>
              <a:t>Työelämälähtöisiä</a:t>
            </a:r>
            <a:r>
              <a:rPr lang="fi-FI" dirty="0"/>
              <a:t>, joustavia ja tehokkaita koulutuksen </a:t>
            </a:r>
            <a:r>
              <a:rPr lang="fi-FI" dirty="0" smtClean="0"/>
              <a:t>toteuttamistapoja (työpaikat, oppilaitosten oppimisympäristöt, digitaaliset ympäristöt, ym.)</a:t>
            </a:r>
            <a:endParaRPr lang="fi-FI" dirty="0"/>
          </a:p>
          <a:p>
            <a:r>
              <a:rPr lang="fi-FI" dirty="0" smtClean="0"/>
              <a:t>Tehokasta aiemmin hankitun </a:t>
            </a:r>
            <a:r>
              <a:rPr lang="fi-FI" dirty="0"/>
              <a:t>osaamisen </a:t>
            </a:r>
            <a:r>
              <a:rPr lang="fi-FI" dirty="0" smtClean="0"/>
              <a:t>tunnustamista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sekä </a:t>
            </a:r>
            <a:r>
              <a:rPr lang="fi-FI" dirty="0" err="1" smtClean="0"/>
              <a:t>henkilökohtaistamista</a:t>
            </a:r>
            <a:r>
              <a:rPr lang="fi-FI" dirty="0" smtClean="0"/>
              <a:t> </a:t>
            </a:r>
            <a:r>
              <a:rPr lang="fi-FI" dirty="0"/>
              <a:t>-  keskittyminen yksilöltä puuttuvan osaamisen </a:t>
            </a:r>
            <a:r>
              <a:rPr lang="fi-FI" dirty="0" smtClean="0"/>
              <a:t>hankkimiseen -&gt; koulutuspolkujen lyhentäminen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00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8845358" cy="1143000"/>
          </a:xfrm>
        </p:spPr>
        <p:txBody>
          <a:bodyPr/>
          <a:lstStyle/>
          <a:p>
            <a:pPr algn="l"/>
            <a:r>
              <a:rPr lang="fi-FI" dirty="0" smtClean="0"/>
              <a:t>Tavoitteena osaamisperusteinen </a:t>
            </a:r>
            <a:r>
              <a:rPr lang="fi-FI" dirty="0"/>
              <a:t>ja asiakaslähtöinen </a:t>
            </a:r>
            <a:r>
              <a:rPr lang="fi-FI" dirty="0" smtClean="0"/>
              <a:t>ammatillinen koulutus        2(2)</a:t>
            </a:r>
            <a:endParaRPr lang="fi-FI" dirty="0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560512" y="1916832"/>
            <a:ext cx="8064896" cy="3168352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Riittävä </a:t>
            </a:r>
            <a:r>
              <a:rPr lang="fi-FI" dirty="0" smtClean="0"/>
              <a:t>ohjaus ja tuki oppijalle</a:t>
            </a:r>
          </a:p>
          <a:p>
            <a:r>
              <a:rPr lang="fi-FI" dirty="0"/>
              <a:t>M</a:t>
            </a:r>
            <a:r>
              <a:rPr lang="fi-FI" dirty="0" smtClean="0"/>
              <a:t>atala kynnys palveluihin, raja-aitojen poistaminen</a:t>
            </a:r>
          </a:p>
          <a:p>
            <a:r>
              <a:rPr lang="fi-FI" dirty="0"/>
              <a:t>S</a:t>
            </a:r>
            <a:r>
              <a:rPr lang="fi-FI" dirty="0" smtClean="0"/>
              <a:t>ujuvampaa</a:t>
            </a:r>
            <a:r>
              <a:rPr lang="fi-FI" dirty="0"/>
              <a:t>, kevyempää ja virtaviivaisempaa </a:t>
            </a:r>
            <a:r>
              <a:rPr lang="fi-FI" dirty="0" smtClean="0"/>
              <a:t>hallintoa</a:t>
            </a:r>
            <a:endParaRPr lang="fi-FI" dirty="0"/>
          </a:p>
          <a:p>
            <a:r>
              <a:rPr lang="fi-FI" dirty="0" smtClean="0"/>
              <a:t>Parempaa </a:t>
            </a:r>
            <a:r>
              <a:rPr lang="fi-FI" dirty="0"/>
              <a:t>laatua ja </a:t>
            </a:r>
            <a:r>
              <a:rPr lang="fi-FI" dirty="0" smtClean="0"/>
              <a:t>vaikuttavuutta</a:t>
            </a:r>
            <a:endParaRPr lang="fi-FI" dirty="0"/>
          </a:p>
          <a:p>
            <a:pPr lvl="0"/>
            <a:r>
              <a:rPr lang="fi-FI" dirty="0" smtClean="0"/>
              <a:t>Vahvempi rooli työ- ja elinkeinoelämän </a:t>
            </a:r>
            <a:r>
              <a:rPr lang="fi-FI" dirty="0"/>
              <a:t>kehittämisessä ja innovaatiotoiminnan tukemisessa.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4000" dirty="0"/>
              <a:t>Keskeisiä ehdotuksia</a:t>
            </a:r>
          </a:p>
        </p:txBody>
      </p:sp>
      <p:pic>
        <p:nvPicPr>
          <p:cNvPr id="2050" name="Picture 2" descr="Y:\VIY\Valokuvia\Tilatut kuvat\Rista Elvi_koulutus\ammattikoulu\ammattikoulu1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" y="0"/>
            <a:ext cx="99335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52623" y="1428745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latin typeface="+mj-lt"/>
              </a:rPr>
              <a:t>Kesk</a:t>
            </a:r>
            <a:r>
              <a:rPr lang="fi-FI" sz="4000" b="1" i="1" dirty="0" smtClean="0">
                <a:latin typeface="+mj-lt"/>
              </a:rPr>
              <a:t>e</a:t>
            </a:r>
            <a:r>
              <a:rPr lang="fi-FI" sz="4000" b="1" dirty="0" smtClean="0">
                <a:latin typeface="+mj-lt"/>
              </a:rPr>
              <a:t>isiä</a:t>
            </a:r>
          </a:p>
          <a:p>
            <a:r>
              <a:rPr lang="fi-FI" sz="4000" b="1" dirty="0" smtClean="0">
                <a:latin typeface="+mj-lt"/>
              </a:rPr>
              <a:t>ehdotuksia</a:t>
            </a:r>
            <a:endParaRPr lang="fi-FI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2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M_karkihanke_suomi_1">
  <a:themeElements>
    <a:clrScheme name="Mukautettu 261120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0A489"/>
      </a:accent1>
      <a:accent2>
        <a:srgbClr val="FC4C02"/>
      </a:accent2>
      <a:accent3>
        <a:srgbClr val="009CDE"/>
      </a:accent3>
      <a:accent4>
        <a:srgbClr val="9B26B6"/>
      </a:accent4>
      <a:accent5>
        <a:srgbClr val="FFCD00"/>
      </a:accent5>
      <a:accent6>
        <a:srgbClr val="78BE20"/>
      </a:accent6>
      <a:hlink>
        <a:srgbClr val="70A489"/>
      </a:hlink>
      <a:folHlink>
        <a:srgbClr val="004D3B"/>
      </a:folHlink>
    </a:clrScheme>
    <a:fontScheme name="OKM_vihreä suomi ruotsi">
      <a:majorFont>
        <a:latin typeface="Akzidenz Grotesk BE"/>
        <a:ea typeface="ＭＳ Ｐゴシック"/>
        <a:cs typeface=""/>
      </a:majorFont>
      <a:minorFont>
        <a:latin typeface="Akzidenz Grotesk BE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KM_vihreä suomi ruot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1335</Words>
  <Application>Microsoft Office PowerPoint</Application>
  <PresentationFormat>A4-paperi (210 x 297 mm)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7" baseType="lpstr">
      <vt:lpstr>OKM_karkihanke_suomi_1</vt:lpstr>
      <vt:lpstr>    Ammatillisen koulutuksen reformi  ELO 21.9.2016 </vt:lpstr>
      <vt:lpstr>Osaaminen ja koulutus: Ammatillisen koulutuksen reformi 2015 -2018</vt:lpstr>
      <vt:lpstr>Ammatillisen koulutuksen reformissa       1(2)</vt:lpstr>
      <vt:lpstr>Ammatillisen koulutuksen reformissa      2(2)</vt:lpstr>
      <vt:lpstr>Ammatillisen koulutuksen säästöt</vt:lpstr>
      <vt:lpstr>Miksi ammatillisen koulutuksen reformi? </vt:lpstr>
      <vt:lpstr>Tavoitteena osaamisperusteinen ja asiakaslähtöinen ammatillinen koulutus     1(2)</vt:lpstr>
      <vt:lpstr>Tavoitteena osaamisperusteinen ja asiakaslähtöinen ammatillinen koulutus        2(2)</vt:lpstr>
      <vt:lpstr>PowerPoint-esitys</vt:lpstr>
      <vt:lpstr> Hakeutuminen ja koulutukseen pääsy </vt:lpstr>
      <vt:lpstr>Tutkinnot ja osaamisen arviointi</vt:lpstr>
      <vt:lpstr>Työpaikalla tapahtuva opiskelu                  1(2)</vt:lpstr>
      <vt:lpstr>Työpaikalla tapahtuva opiskelu                 2(2)</vt:lpstr>
      <vt:lpstr>Tutkintojen ja koulutuksen järjestäminen</vt:lpstr>
      <vt:lpstr>Rahoitus ja ohjaus </vt:lpstr>
      <vt:lpstr>Ohjaus ja -palvelut uudessa ammatillisessa koulutuksessa </vt:lpstr>
      <vt:lpstr>Ohjaus ja -palvelut uudessa ammatillisessa koulutuksessa </vt:lpstr>
      <vt:lpstr>Ohjaus toimintalainsäädäntöluonnoksessa </vt:lpstr>
      <vt:lpstr>Ohjauksen kokonaisuus ammatillisessa koulutuksessa</vt:lpstr>
      <vt:lpstr>Koulutuksen järjestäjän ohjauspalvelut  </vt:lpstr>
      <vt:lpstr>Koulutuksen ja tutkinnon suorittamisen ohjaus eri oppimisympäristöissä</vt:lpstr>
      <vt:lpstr>Ohjaus- ja opetushenkilöstö </vt:lpstr>
      <vt:lpstr>Ohjauspalveluiden suunnitelma </vt:lpstr>
      <vt:lpstr>Hakeutuminen tutkinnon suorittajaksi tai opiskelijaksi </vt:lpstr>
      <vt:lpstr>PowerPoint-esitys</vt:lpstr>
      <vt:lpstr>Reformin valmistelun aikataulu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Heikkilä Liisa</dc:creator>
  <cp:lastModifiedBy>Karlsson Ulla-Jill</cp:lastModifiedBy>
  <cp:revision>38</cp:revision>
  <cp:lastPrinted>2016-09-19T07:07:39Z</cp:lastPrinted>
  <dcterms:created xsi:type="dcterms:W3CDTF">2015-12-04T13:27:39Z</dcterms:created>
  <dcterms:modified xsi:type="dcterms:W3CDTF">2016-10-11T08:46:14Z</dcterms:modified>
</cp:coreProperties>
</file>