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3EB078-9980-4D8A-E566-441A70B0291D}" v="1283" dt="2020-09-15T09:34:07.642"/>
    <p1510:client id="{F9F0BCCE-BC58-21F6-61EE-5905EB739551}" v="35" dt="2020-09-15T10:29:14.7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952A-8466-42CB-AFA3-8854143C4498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CF9-152C-4916-A00A-0319D8662B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0066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952A-8466-42CB-AFA3-8854143C4498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CF9-152C-4916-A00A-0319D8662B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4474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952A-8466-42CB-AFA3-8854143C4498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CF9-152C-4916-A00A-0319D8662B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1861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952A-8466-42CB-AFA3-8854143C4498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CF9-152C-4916-A00A-0319D8662B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5104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952A-8466-42CB-AFA3-8854143C4498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CF9-152C-4916-A00A-0319D8662B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8118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952A-8466-42CB-AFA3-8854143C4498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CF9-152C-4916-A00A-0319D8662B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8598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952A-8466-42CB-AFA3-8854143C4498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CF9-152C-4916-A00A-0319D8662B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0598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952A-8466-42CB-AFA3-8854143C4498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CF9-152C-4916-A00A-0319D8662B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9554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952A-8466-42CB-AFA3-8854143C4498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CF9-152C-4916-A00A-0319D8662B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427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952A-8466-42CB-AFA3-8854143C4498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CF9-152C-4916-A00A-0319D8662B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737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952A-8466-42CB-AFA3-8854143C4498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CF9-152C-4916-A00A-0319D8662B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5230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9952A-8466-42CB-AFA3-8854143C4498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89CF9-152C-4916-A00A-0319D8662B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1869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KPL 8 </a:t>
            </a:r>
            <a:br>
              <a:rPr lang="fi-FI" dirty="0"/>
            </a:br>
            <a:r>
              <a:rPr lang="fi-FI" dirty="0"/>
              <a:t>- </a:t>
            </a:r>
            <a:r>
              <a:rPr lang="fi-FI" dirty="0" err="1"/>
              <a:t>sosiokulttuurinen</a:t>
            </a:r>
            <a:r>
              <a:rPr lang="fi-FI" dirty="0"/>
              <a:t> vaikutus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379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fi-FI" sz="2000" b="1" i="1" dirty="0"/>
              <a:t>Sosiaalipsykologia</a:t>
            </a:r>
          </a:p>
          <a:p>
            <a:pPr marL="457200" lvl="1" indent="0">
              <a:buNone/>
            </a:pPr>
            <a:r>
              <a:rPr lang="fi-FI" sz="2000" dirty="0">
                <a:sym typeface="Wingdings" panose="05000000000000000000" pitchFamily="2" charset="2"/>
              </a:rPr>
              <a:t> tutkii yksilöiden ja ryhmien vuorovaikutusta</a:t>
            </a:r>
            <a:endParaRPr lang="fi-FI" sz="2000" dirty="0"/>
          </a:p>
          <a:p>
            <a:r>
              <a:rPr lang="fi-FI" sz="2000" b="1" i="1" dirty="0"/>
              <a:t>Sivustakatsoja-efekti</a:t>
            </a:r>
          </a:p>
          <a:p>
            <a:pPr marL="457200" lvl="1" indent="0">
              <a:buNone/>
            </a:pPr>
            <a:r>
              <a:rPr lang="fi-FI" sz="2000" dirty="0">
                <a:sym typeface="Wingdings" panose="05000000000000000000" pitchFamily="2" charset="2"/>
              </a:rPr>
              <a:t> ”joku muu auttaa”-efekti</a:t>
            </a:r>
            <a:endParaRPr lang="fi-FI" sz="2000" dirty="0"/>
          </a:p>
          <a:p>
            <a:r>
              <a:rPr lang="fi-FI" sz="2000" b="1" i="1" dirty="0"/>
              <a:t>yksilöllinen kulttuuri</a:t>
            </a:r>
          </a:p>
          <a:p>
            <a:pPr marL="457200" lvl="1" indent="0">
              <a:buNone/>
            </a:pPr>
            <a:r>
              <a:rPr lang="fi-FI" sz="2000" dirty="0">
                <a:sym typeface="Wingdings" panose="05000000000000000000" pitchFamily="2" charset="2"/>
              </a:rPr>
              <a:t> yksilön riippumattomuus esim. Pohjoismaat</a:t>
            </a:r>
            <a:endParaRPr lang="fi-FI" sz="2000" dirty="0"/>
          </a:p>
          <a:p>
            <a:r>
              <a:rPr lang="fi-FI" sz="2000" b="1" i="1" dirty="0"/>
              <a:t>yhteisöllinen kulttuuri	</a:t>
            </a:r>
          </a:p>
          <a:p>
            <a:pPr marL="457200" lvl="1" indent="0">
              <a:buNone/>
            </a:pPr>
            <a:r>
              <a:rPr lang="fi-FI" sz="2000" dirty="0">
                <a:sym typeface="Wingdings" panose="05000000000000000000" pitchFamily="2" charset="2"/>
              </a:rPr>
              <a:t> riippuvuus ryhmästä, ryhmänormit esim. Japani</a:t>
            </a:r>
            <a:endParaRPr lang="fi-FI" sz="2000" dirty="0"/>
          </a:p>
          <a:p>
            <a:r>
              <a:rPr lang="fi-FI" sz="2000" b="1" i="1" dirty="0" err="1"/>
              <a:t>attribuutio</a:t>
            </a:r>
            <a:endParaRPr lang="fi-FI" sz="2000" b="1" i="1" dirty="0"/>
          </a:p>
          <a:p>
            <a:pPr marL="457200" lvl="1" indent="0">
              <a:buNone/>
            </a:pPr>
            <a:r>
              <a:rPr lang="fi-FI" sz="2000" dirty="0">
                <a:sym typeface="Wingdings" panose="05000000000000000000" pitchFamily="2" charset="2"/>
              </a:rPr>
              <a:t> syiden selittäjä esim. epäonnistuin, koska en yrittänyt</a:t>
            </a:r>
            <a:endParaRPr lang="fi-FI" sz="2000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 b="1" i="1" dirty="0"/>
              <a:t>attribuution perusvirhe</a:t>
            </a:r>
          </a:p>
          <a:p>
            <a:pPr marL="457200" lvl="1" indent="0">
              <a:buNone/>
            </a:pPr>
            <a:r>
              <a:rPr lang="fi-FI" dirty="0">
                <a:sym typeface="Wingdings" panose="05000000000000000000" pitchFamily="2" charset="2"/>
              </a:rPr>
              <a:t> ”ei se opi, kun se on tyhmä”, eli selitetään pelkästään sisäisillä syillä toimintaa tai epäonnistumista</a:t>
            </a:r>
            <a:endParaRPr lang="fi-FI" dirty="0"/>
          </a:p>
          <a:p>
            <a:r>
              <a:rPr lang="fi-FI" b="1" i="1" dirty="0"/>
              <a:t>ryhmä</a:t>
            </a:r>
          </a:p>
          <a:p>
            <a:pPr marL="457200" lvl="1" indent="0">
              <a:buNone/>
            </a:pPr>
            <a:r>
              <a:rPr lang="fi-FI" dirty="0">
                <a:sym typeface="Wingdings" panose="05000000000000000000" pitchFamily="2" charset="2"/>
              </a:rPr>
              <a:t> joukko, jolla on tavoitteet, vuorovaikutus ja tunne/tieto kuulumisesta</a:t>
            </a:r>
            <a:endParaRPr lang="fi-FI" dirty="0"/>
          </a:p>
          <a:p>
            <a:r>
              <a:rPr lang="fi-FI" b="1" i="1" dirty="0"/>
              <a:t>autoritaarinen johtaja</a:t>
            </a:r>
          </a:p>
          <a:p>
            <a:pPr marL="457200" lvl="1" indent="0">
              <a:buNone/>
            </a:pPr>
            <a:r>
              <a:rPr lang="fi-FI" dirty="0">
                <a:sym typeface="Wingdings" panose="05000000000000000000" pitchFamily="2" charset="2"/>
              </a:rPr>
              <a:t> määrää, muttei tee itse. Etäinen. Johtaa kapinaan tai apatiaan</a:t>
            </a:r>
            <a:endParaRPr lang="fi-FI" dirty="0"/>
          </a:p>
          <a:p>
            <a:r>
              <a:rPr lang="fi-FI" b="1" i="1" dirty="0"/>
              <a:t>demokraattinen johtaja</a:t>
            </a:r>
          </a:p>
          <a:p>
            <a:pPr marL="457200" lvl="1" indent="0">
              <a:buNone/>
            </a:pPr>
            <a:r>
              <a:rPr lang="fi-FI" dirty="0">
                <a:sym typeface="Wingdings" panose="05000000000000000000" pitchFamily="2" charset="2"/>
              </a:rPr>
              <a:t> kannustava, auttava, osallistuva, pidetty</a:t>
            </a:r>
            <a:endParaRPr lang="fi-FI" dirty="0"/>
          </a:p>
          <a:p>
            <a:r>
              <a:rPr lang="fi-FI" b="1" i="1" dirty="0"/>
              <a:t>sallivat johtaja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>
                <a:sym typeface="Wingdings" panose="05000000000000000000" pitchFamily="2" charset="2"/>
              </a:rPr>
              <a:t>”olkaa kuin </a:t>
            </a:r>
            <a:r>
              <a:rPr lang="fi-FI" dirty="0" err="1">
                <a:sym typeface="Wingdings" panose="05000000000000000000" pitchFamily="2" charset="2"/>
              </a:rPr>
              <a:t>Ellun</a:t>
            </a:r>
            <a:r>
              <a:rPr lang="fi-FI" dirty="0">
                <a:sym typeface="Wingdings" panose="05000000000000000000" pitchFamily="2" charset="2"/>
              </a:rPr>
              <a:t> kanat”-tyyppi, antoi vapauden, ei ohjannut tai osallistunut</a:t>
            </a:r>
          </a:p>
        </p:txBody>
      </p:sp>
    </p:spTree>
    <p:extLst>
      <p:ext uri="{BB962C8B-B14F-4D97-AF65-F5344CB8AC3E}">
        <p14:creationId xmlns:p14="http://schemas.microsoft.com/office/powerpoint/2010/main" val="1928026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682B6F-C273-459C-8075-4936A0713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90513C-F031-431E-8848-DAD9DB63F8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058618" cy="486892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1800" b="1" dirty="0">
                <a:cs typeface="Calibri"/>
              </a:rPr>
              <a:t>Konformisuus</a:t>
            </a:r>
            <a:endParaRPr lang="fi-FI" sz="1800" dirty="0">
              <a:cs typeface="Calibri"/>
            </a:endParaRPr>
          </a:p>
          <a:p>
            <a:pPr lvl="1"/>
            <a:r>
              <a:rPr lang="fi-FI" sz="1600" dirty="0">
                <a:cs typeface="Calibri"/>
              </a:rPr>
              <a:t>Alistuminen ryhmäpaineelle (todellinen tai kuviteltu)</a:t>
            </a:r>
          </a:p>
          <a:p>
            <a:pPr lvl="1"/>
            <a:r>
              <a:rPr lang="fi-FI" sz="1600" dirty="0">
                <a:cs typeface="Calibri"/>
              </a:rPr>
              <a:t>Asenteissa, käytöksessä, yms.</a:t>
            </a:r>
          </a:p>
          <a:p>
            <a:r>
              <a:rPr lang="fi-FI" sz="1800" b="1" dirty="0">
                <a:cs typeface="Calibri"/>
              </a:rPr>
              <a:t>Rooli</a:t>
            </a:r>
          </a:p>
          <a:p>
            <a:pPr lvl="1"/>
            <a:r>
              <a:rPr lang="fi-FI" sz="1600" dirty="0">
                <a:ea typeface="+mn-lt"/>
                <a:cs typeface="+mn-lt"/>
              </a:rPr>
              <a:t>Ryhmän odotus (todellinen tai kuviteltu) yksilön </a:t>
            </a:r>
            <a:r>
              <a:rPr lang="fi-FI" sz="1200" dirty="0">
                <a:ea typeface="+mn-lt"/>
                <a:cs typeface="+mn-lt"/>
              </a:rPr>
              <a:t>käytöksestä</a:t>
            </a:r>
          </a:p>
          <a:p>
            <a:pPr lvl="1"/>
            <a:r>
              <a:rPr lang="fi-FI" sz="1200" dirty="0">
                <a:ea typeface="+mn-lt"/>
                <a:cs typeface="+mn-lt"/>
              </a:rPr>
              <a:t>Voi olla hyödyllinen tai haitallinen</a:t>
            </a:r>
          </a:p>
          <a:p>
            <a:r>
              <a:rPr lang="fi-FI" sz="1800" b="1" dirty="0">
                <a:ea typeface="+mn-lt"/>
                <a:cs typeface="+mn-lt"/>
              </a:rPr>
              <a:t>Sosiaalipsykologian tutkimuksia</a:t>
            </a:r>
            <a:endParaRPr lang="en-US" sz="1800" b="1" dirty="0">
              <a:ea typeface="+mn-lt"/>
              <a:cs typeface="+mn-lt"/>
            </a:endParaRPr>
          </a:p>
          <a:p>
            <a:pPr lvl="1"/>
            <a:r>
              <a:rPr lang="fi-FI" b="1" dirty="0" err="1">
                <a:solidFill>
                  <a:schemeClr val="accent5">
                    <a:lumMod val="75000"/>
                  </a:schemeClr>
                </a:solidFill>
                <a:ea typeface="+mn-lt"/>
                <a:cs typeface="+mn-lt"/>
              </a:rPr>
              <a:t>Aschin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  <a:ea typeface="+mn-lt"/>
                <a:cs typeface="+mn-lt"/>
              </a:rPr>
              <a:t> viivakoe</a:t>
            </a:r>
            <a:r>
              <a:rPr lang="fi-FI" sz="1800" b="1" dirty="0">
                <a:solidFill>
                  <a:schemeClr val="accent5">
                    <a:lumMod val="75000"/>
                  </a:schemeClr>
                </a:solidFill>
                <a:ea typeface="+mn-lt"/>
                <a:cs typeface="+mn-lt"/>
              </a:rPr>
              <a:t> </a:t>
            </a:r>
            <a:endParaRPr lang="en-US" sz="1800" b="1" dirty="0">
              <a:solidFill>
                <a:schemeClr val="accent5">
                  <a:lumMod val="75000"/>
                </a:schemeClr>
              </a:solidFill>
              <a:ea typeface="+mn-lt"/>
              <a:cs typeface="+mn-lt"/>
            </a:endParaRPr>
          </a:p>
          <a:p>
            <a:pPr lvl="2"/>
            <a:r>
              <a:rPr lang="fi-FI" sz="1800" dirty="0">
                <a:solidFill>
                  <a:schemeClr val="accent6"/>
                </a:solidFill>
                <a:ea typeface="+mn-lt"/>
                <a:cs typeface="+mn-lt"/>
              </a:rPr>
              <a:t>Ryhmäpaineen</a:t>
            </a:r>
            <a:r>
              <a:rPr lang="fi-FI" sz="1800" dirty="0">
                <a:ea typeface="+mn-lt"/>
                <a:cs typeface="+mn-lt"/>
              </a:rPr>
              <a:t> vaikutus oli isompi, jos koehenkikö oli epävarma itsestään tai halusi samaistua joukkoon</a:t>
            </a:r>
          </a:p>
          <a:p>
            <a:pPr lvl="2"/>
            <a:r>
              <a:rPr lang="fi-FI" sz="1800" dirty="0">
                <a:ea typeface="+mn-lt"/>
                <a:cs typeface="+mn-lt"/>
              </a:rPr>
              <a:t>Ryhmäpaineen vaikutus</a:t>
            </a:r>
            <a:r>
              <a:rPr lang="fi-FI" dirty="0">
                <a:ea typeface="+mn-lt"/>
                <a:cs typeface="+mn-lt"/>
              </a:rPr>
              <a:t> oli pienempi, jos henkilö uskoi itseensä ja halusi totuudenmukaisesti omien havaintojensa perusteella.</a:t>
            </a:r>
          </a:p>
          <a:p>
            <a:endParaRPr lang="fi-FI" dirty="0">
              <a:cs typeface="Calibri"/>
            </a:endParaRP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C2ED835-C3E2-410B-AB78-AD384DEFCAC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i-FI" dirty="0">
              <a:cs typeface="Calibri"/>
            </a:endParaRPr>
          </a:p>
          <a:p>
            <a:pPr lvl="1"/>
            <a:r>
              <a:rPr lang="fi-FI" b="1" dirty="0" err="1">
                <a:solidFill>
                  <a:schemeClr val="accent5">
                    <a:lumMod val="75000"/>
                  </a:schemeClr>
                </a:solidFill>
                <a:cs typeface="Calibri"/>
              </a:rPr>
              <a:t>Milgramin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  <a:cs typeface="Calibri"/>
              </a:rPr>
              <a:t> tottelevaisuuskoe</a:t>
            </a:r>
          </a:p>
          <a:p>
            <a:pPr lvl="2"/>
            <a:r>
              <a:rPr lang="fi-FI" dirty="0">
                <a:cs typeface="Calibri"/>
              </a:rPr>
              <a:t>Velvollisuudentunto ja auktoriteetin vaatimus sai 63% koehenkilöistä antamaan </a:t>
            </a:r>
            <a:r>
              <a:rPr lang="fi-FI" dirty="0" err="1">
                <a:cs typeface="Calibri"/>
              </a:rPr>
              <a:t>kuollettavan</a:t>
            </a:r>
            <a:r>
              <a:rPr lang="fi-FI" dirty="0">
                <a:cs typeface="Calibri"/>
              </a:rPr>
              <a:t> sähköiskun</a:t>
            </a:r>
          </a:p>
          <a:p>
            <a:pPr lvl="1"/>
            <a:r>
              <a:rPr lang="fi-FI" b="1" dirty="0" err="1">
                <a:solidFill>
                  <a:schemeClr val="accent5">
                    <a:lumMod val="75000"/>
                  </a:schemeClr>
                </a:solidFill>
                <a:cs typeface="Calibri"/>
              </a:rPr>
              <a:t>Zimbardon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  <a:cs typeface="Calibri"/>
              </a:rPr>
              <a:t> vankilakoe</a:t>
            </a:r>
          </a:p>
          <a:p>
            <a:pPr lvl="2"/>
            <a:r>
              <a:rPr lang="fi-FI" dirty="0">
                <a:cs typeface="Calibri"/>
              </a:rPr>
              <a:t>Vartijat ja vangit (eli kaksi ryhmää)</a:t>
            </a:r>
          </a:p>
          <a:p>
            <a:pPr lvl="2"/>
            <a:r>
              <a:rPr lang="fi-FI" dirty="0">
                <a:cs typeface="Calibri"/>
              </a:rPr>
              <a:t>Ryhmähenkeä tuettiin esim. pukeutumisella</a:t>
            </a:r>
          </a:p>
          <a:p>
            <a:pPr lvl="2"/>
            <a:r>
              <a:rPr lang="fi-FI" dirty="0">
                <a:cs typeface="Calibri"/>
              </a:rPr>
              <a:t>Roolit omaksuttiin huolestuttavan perusteellisesti (väkivalta)</a:t>
            </a:r>
          </a:p>
          <a:p>
            <a:pPr lvl="2"/>
            <a:r>
              <a:rPr lang="fi-FI" dirty="0">
                <a:cs typeface="Calibri"/>
              </a:rPr>
              <a:t>Luotettavuutta kritisoitu 2000-luvulla</a:t>
            </a:r>
          </a:p>
        </p:txBody>
      </p:sp>
    </p:spTree>
    <p:extLst>
      <p:ext uri="{BB962C8B-B14F-4D97-AF65-F5344CB8AC3E}">
        <p14:creationId xmlns:p14="http://schemas.microsoft.com/office/powerpoint/2010/main" val="82369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Teachers xmlns="f7427850-3259-443f-8d12-2acba154224e" xsi:nil="true"/>
    <TeamsChannelId xmlns="f7427850-3259-443f-8d12-2acba154224e" xsi:nil="true"/>
    <FolderType xmlns="f7427850-3259-443f-8d12-2acba154224e" xsi:nil="true"/>
    <CultureName xmlns="f7427850-3259-443f-8d12-2acba154224e" xsi:nil="true"/>
    <Student_Groups xmlns="f7427850-3259-443f-8d12-2acba154224e">
      <UserInfo>
        <DisplayName/>
        <AccountId xsi:nil="true"/>
        <AccountType/>
      </UserInfo>
    </Student_Groups>
    <Is_Collaboration_Space_Locked xmlns="f7427850-3259-443f-8d12-2acba154224e" xsi:nil="true"/>
    <LMS_Mappings xmlns="f7427850-3259-443f-8d12-2acba154224e" xsi:nil="true"/>
    <NotebookType xmlns="f7427850-3259-443f-8d12-2acba154224e" xsi:nil="true"/>
    <Teachers xmlns="f7427850-3259-443f-8d12-2acba154224e">
      <UserInfo>
        <DisplayName/>
        <AccountId xsi:nil="true"/>
        <AccountType/>
      </UserInfo>
    </Teachers>
    <Students xmlns="f7427850-3259-443f-8d12-2acba154224e">
      <UserInfo>
        <DisplayName/>
        <AccountId xsi:nil="true"/>
        <AccountType/>
      </UserInfo>
    </Students>
    <Distribution_Groups xmlns="f7427850-3259-443f-8d12-2acba154224e" xsi:nil="true"/>
    <Templates xmlns="f7427850-3259-443f-8d12-2acba154224e" xsi:nil="true"/>
    <AppVersion xmlns="f7427850-3259-443f-8d12-2acba154224e" xsi:nil="true"/>
    <IsNotebookLocked xmlns="f7427850-3259-443f-8d12-2acba154224e" xsi:nil="true"/>
    <Owner xmlns="f7427850-3259-443f-8d12-2acba154224e">
      <UserInfo>
        <DisplayName/>
        <AccountId xsi:nil="true"/>
        <AccountType/>
      </UserInfo>
    </Owner>
    <Has_Teacher_Only_SectionGroup xmlns="f7427850-3259-443f-8d12-2acba154224e" xsi:nil="true"/>
    <Math_Settings xmlns="f7427850-3259-443f-8d12-2acba154224e" xsi:nil="true"/>
    <Invited_Students xmlns="f7427850-3259-443f-8d12-2acba154224e" xsi:nil="true"/>
    <DefaultSectionNames xmlns="f7427850-3259-443f-8d12-2acba154224e" xsi:nil="true"/>
    <Self_Registration_Enabled xmlns="f7427850-3259-443f-8d12-2acba154224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66E6B2602A3554C9D7365A59E80F8BF" ma:contentTypeVersion="27" ma:contentTypeDescription="Luo uusi asiakirja." ma:contentTypeScope="" ma:versionID="eff1b17fc99521c42d3b4409e7356d35">
  <xsd:schema xmlns:xsd="http://www.w3.org/2001/XMLSchema" xmlns:xs="http://www.w3.org/2001/XMLSchema" xmlns:p="http://schemas.microsoft.com/office/2006/metadata/properties" xmlns:ns3="7981470a-38c0-45f3-9056-bd0c0faa64b6" xmlns:ns4="f7427850-3259-443f-8d12-2acba154224e" targetNamespace="http://schemas.microsoft.com/office/2006/metadata/properties" ma:root="true" ma:fieldsID="67bc45cb4d2186954f91debb0f8aef01" ns3:_="" ns4:_="">
    <xsd:import namespace="7981470a-38c0-45f3-9056-bd0c0faa64b6"/>
    <xsd:import namespace="f7427850-3259-443f-8d12-2acba154224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AutoKeyPoints" minOccurs="0"/>
                <xsd:element ref="ns4:MediaServiceKeyPoints" minOccurs="0"/>
                <xsd:element ref="ns4:TeamsChannelId" minOccurs="0"/>
                <xsd:element ref="ns4:Math_Settings" minOccurs="0"/>
                <xsd:element ref="ns4:Distribution_Groups" minOccurs="0"/>
                <xsd:element ref="ns4:LMS_Mappings" minOccurs="0"/>
                <xsd:element ref="ns4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1470a-38c0-45f3-9056-bd0c0faa64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27850-3259-443f-8d12-2acba15422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AutoKeyPoints" ma:index="2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ChannelId" ma:index="30" nillable="true" ma:displayName="Teams Channel Id" ma:internalName="TeamsChannelId">
      <xsd:simpleType>
        <xsd:restriction base="dms:Text"/>
      </xsd:simpleType>
    </xsd:element>
    <xsd:element name="Math_Settings" ma:index="31" nillable="true" ma:displayName="Math Settings" ma:internalName="Math_Settings">
      <xsd:simpleType>
        <xsd:restriction base="dms:Text"/>
      </xsd:simpleType>
    </xsd:element>
    <xsd:element name="Distribution_Groups" ma:index="32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3" nillable="true" ma:displayName="LMS Mappings" ma:internalName="LMS_Mappings">
      <xsd:simpleType>
        <xsd:restriction base="dms:Note">
          <xsd:maxLength value="255"/>
        </xsd:restriction>
      </xsd:simpleType>
    </xsd:element>
    <xsd:element name="IsNotebookLocked" ma:index="34" nillable="true" ma:displayName="Is Notebook Locked" ma:internalName="IsNotebookLocked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8F5F53-94FF-42E1-90EF-6D7A2C161E53}">
  <ds:schemaRefs>
    <ds:schemaRef ds:uri="7981470a-38c0-45f3-9056-bd0c0faa64b6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f7427850-3259-443f-8d12-2acba154224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2A83E20-20C7-43EF-95E2-40598794CBB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3EA419-251C-4860-93FA-E81F147CAE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1470a-38c0-45f3-9056-bd0c0faa64b6"/>
    <ds:schemaRef ds:uri="f7427850-3259-443f-8d12-2acba1542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236</Words>
  <Application>Microsoft Office PowerPoint</Application>
  <PresentationFormat>Laajakuva</PresentationFormat>
  <Paragraphs>39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Office-teema</vt:lpstr>
      <vt:lpstr>KPL 8  - sosiokulttuurinen vaikutus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Syrjäläinen Jarno Antero</dc:creator>
  <cp:lastModifiedBy>Syrjäläinen Jarno Antero</cp:lastModifiedBy>
  <cp:revision>136</cp:revision>
  <dcterms:created xsi:type="dcterms:W3CDTF">2017-11-14T07:56:46Z</dcterms:created>
  <dcterms:modified xsi:type="dcterms:W3CDTF">2020-09-16T08:34:23Z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0x010100466E6B2602A3554C9D7365A59E80F8BF</vt:lpwstr>
  </property>
</Properties>
</file>