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4" r:id="rId9"/>
    <p:sldId id="260" r:id="rId10"/>
    <p:sldId id="265" r:id="rId11"/>
    <p:sldId id="266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8"/>
    <p:restoredTop sz="94708"/>
  </p:normalViewPr>
  <p:slideViewPr>
    <p:cSldViewPr>
      <p:cViewPr varScale="1">
        <p:scale>
          <a:sx n="109" d="100"/>
          <a:sy n="109" d="100"/>
        </p:scale>
        <p:origin x="154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28.2.2018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6614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28.2.2018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724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28.2.2018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0752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28.2.2018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0873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28.2.2018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714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28.2.2018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5660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28.2.2018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924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28.2.2018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316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28.2.2018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9822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28.2.2018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74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758FD-EE09-472A-8924-D6556E84F839}" type="datetimeFigureOut">
              <a:rPr lang="fi-FI" smtClean="0"/>
              <a:t>28.2.2018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3793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758FD-EE09-472A-8924-D6556E84F839}" type="datetimeFigureOut">
              <a:rPr lang="fi-FI" smtClean="0"/>
              <a:t>28.2.2018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49D1D-9A2C-435E-AF41-8E9FFDB4C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0797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Terve 1: Terveyden perusteet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 smtClean="0"/>
              <a:t>Luku 4: Liikunta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15088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Istumisen terveysvaarat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2000" dirty="0"/>
              <a:t>l</a:t>
            </a:r>
            <a:r>
              <a:rPr lang="fi-FI" sz="2000" dirty="0" smtClean="0"/>
              <a:t>iiallinen istuminen ei ole vain liikunnan puutetta, vaan </a:t>
            </a:r>
            <a:r>
              <a:rPr lang="fi-FI" sz="2000" b="1" dirty="0" smtClean="0"/>
              <a:t>itsenäinen terveyttä heikentävä tekijä,</a:t>
            </a:r>
            <a:r>
              <a:rPr lang="fi-FI" sz="2000" dirty="0" smtClean="0"/>
              <a:t> vaikka liikkuisikin terveysliikuntasuositusten mukaisesti</a:t>
            </a:r>
          </a:p>
          <a:p>
            <a:r>
              <a:rPr lang="fi-FI" sz="2000" dirty="0"/>
              <a:t>i</a:t>
            </a:r>
            <a:r>
              <a:rPr lang="fi-FI" sz="2000" dirty="0" smtClean="0"/>
              <a:t>stuminen on lisääntynyt kaikissa ikäryhmissä </a:t>
            </a:r>
            <a:br>
              <a:rPr lang="fi-FI" sz="2000" dirty="0" smtClean="0"/>
            </a:br>
            <a:r>
              <a:rPr lang="fi-FI" sz="2000" dirty="0" smtClean="0"/>
              <a:t>(noin puolet aikuisista istuu vähintään 6 h päivässä)</a:t>
            </a:r>
          </a:p>
          <a:p>
            <a:r>
              <a:rPr lang="fi-FI" sz="2000" dirty="0" smtClean="0"/>
              <a:t>runsas ja pitkäkestoinen istuminen </a:t>
            </a:r>
            <a:r>
              <a:rPr lang="fi-FI" sz="2000" b="1" dirty="0" smtClean="0"/>
              <a:t>lisää riskiä moniin terveysongelmiin</a:t>
            </a:r>
          </a:p>
          <a:p>
            <a:pPr lvl="1"/>
            <a:r>
              <a:rPr lang="fi-FI" sz="1700" dirty="0" smtClean="0"/>
              <a:t>hengitys- ja verenkiertoelimistön sairauksiin</a:t>
            </a:r>
          </a:p>
          <a:p>
            <a:pPr lvl="1"/>
            <a:r>
              <a:rPr lang="fi-FI" sz="1700" dirty="0"/>
              <a:t>k</a:t>
            </a:r>
            <a:r>
              <a:rPr lang="fi-FI" sz="1700" dirty="0" smtClean="0"/>
              <a:t>eskivartalolihavuuteen</a:t>
            </a:r>
          </a:p>
          <a:p>
            <a:pPr lvl="1"/>
            <a:r>
              <a:rPr lang="fi-FI" sz="1700" dirty="0"/>
              <a:t>a</a:t>
            </a:r>
            <a:r>
              <a:rPr lang="fi-FI" sz="1700" dirty="0" smtClean="0"/>
              <a:t>ineenvaihduntaongelmiin</a:t>
            </a:r>
          </a:p>
          <a:p>
            <a:pPr lvl="1"/>
            <a:r>
              <a:rPr lang="fi-FI" sz="1700" dirty="0" smtClean="0"/>
              <a:t>tuki- ja liikuntaelimistön vaivoihin</a:t>
            </a:r>
          </a:p>
          <a:p>
            <a:pPr lvl="1"/>
            <a:r>
              <a:rPr lang="fi-FI" sz="1700" dirty="0" smtClean="0"/>
              <a:t>ennenaikaiseen kuolleisuuteen</a:t>
            </a:r>
          </a:p>
          <a:p>
            <a:pPr lvl="1"/>
            <a:r>
              <a:rPr lang="fi-FI" sz="1700" dirty="0" smtClean="0"/>
              <a:t>nopeuttaa toimintakyvyn heikentymistä ja lihaskadon kehittymistä (ikääntyneet) </a:t>
            </a:r>
          </a:p>
          <a:p>
            <a:pPr lvl="1"/>
            <a:r>
              <a:rPr lang="fi-FI" sz="1700" dirty="0" smtClean="0"/>
              <a:t>istuminen yli 9 tuntia päivässä on yhteydessä myös univajeeseen ja useampiin lääkärissäkäynteihin</a:t>
            </a:r>
          </a:p>
          <a:p>
            <a:pPr lvl="1"/>
            <a:endParaRPr lang="fi-FI" sz="1700" dirty="0" smtClean="0"/>
          </a:p>
        </p:txBody>
      </p:sp>
    </p:spTree>
    <p:extLst>
      <p:ext uri="{BB962C8B-B14F-4D97-AF65-F5344CB8AC3E}">
        <p14:creationId xmlns:p14="http://schemas.microsoft.com/office/powerpoint/2010/main" val="4049860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Istumisen haittojen vähentäminen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Sosiaali- ja terveysministeriö julkaisi vuonna 2015 </a:t>
            </a:r>
            <a:r>
              <a:rPr lang="fi-FI" b="1" dirty="0" smtClean="0"/>
              <a:t>kansalliset suositukset istumisen vähentämiseksi</a:t>
            </a:r>
          </a:p>
          <a:p>
            <a:pPr lvl="1"/>
            <a:r>
              <a:rPr lang="fi-FI" dirty="0" smtClean="0"/>
              <a:t>annettu eri ikäryhmille</a:t>
            </a:r>
          </a:p>
          <a:p>
            <a:pPr lvl="1"/>
            <a:r>
              <a:rPr lang="fi-FI" dirty="0" smtClean="0"/>
              <a:t>neuvoja istumisen vähentämiseen päiväkodeille, kouluille, työpaikoille sekä iäkkäiden hoitoon</a:t>
            </a:r>
          </a:p>
          <a:p>
            <a:pPr lvl="1"/>
            <a:r>
              <a:rPr lang="fi-FI" dirty="0" smtClean="0"/>
              <a:t>huomioidaan myös kaupunki- ja tilasuunnittelu esimerkiksi leikki-, opiskelu- ja työympäristöjen sekä kalusteiden ja sisustuksen suunnittelussa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avoitteena, että päiväkoteihin, kouluihin, työpaikoille ja laitoksiin luotaisiin fyysisesti aktiivinen toimintakulttuuri</a:t>
            </a:r>
          </a:p>
          <a:p>
            <a:pPr marL="457200" lvl="1" indent="0">
              <a:buNone/>
            </a:pPr>
            <a:endParaRPr lang="fi-FI" dirty="0" smtClean="0"/>
          </a:p>
          <a:p>
            <a:r>
              <a:rPr lang="fi-FI" b="1" dirty="0" smtClean="0"/>
              <a:t>liikuntateknologian</a:t>
            </a:r>
            <a:r>
              <a:rPr lang="fi-FI" dirty="0" smtClean="0"/>
              <a:t> hyödyntäminen liikkumiseen motivoinnissa</a:t>
            </a:r>
          </a:p>
          <a:p>
            <a:pPr lvl="1"/>
            <a:r>
              <a:rPr lang="fi-FI" dirty="0" smtClean="0"/>
              <a:t>erilaiset laitteet, ohjelmistot ja palvelut, joita käytetään liikuntasuoritusten mittaamiseen, tallentamiseen ja analysointiin (esim. syke- ja aktiivisuusmittarit, </a:t>
            </a:r>
            <a:r>
              <a:rPr lang="fi-FI" dirty="0" err="1" smtClean="0"/>
              <a:t>mobiilisovellukset</a:t>
            </a:r>
            <a:r>
              <a:rPr lang="fi-FI" dirty="0" smtClean="0"/>
              <a:t> ja tietokoneohjelmistot)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10405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>Liikunnan psykososiaalisia terveysvaikutuksia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b="1" dirty="0"/>
              <a:t>p</a:t>
            </a:r>
            <a:r>
              <a:rPr lang="fi-FI" b="1" dirty="0" smtClean="0"/>
              <a:t>syykkiset</a:t>
            </a:r>
            <a:r>
              <a:rPr lang="fi-FI" dirty="0" smtClean="0"/>
              <a:t>: </a:t>
            </a:r>
          </a:p>
          <a:p>
            <a:pPr lvl="1"/>
            <a:r>
              <a:rPr lang="fi-FI" dirty="0" smtClean="0"/>
              <a:t>auttaa hallitsemaan stressiä</a:t>
            </a:r>
          </a:p>
          <a:p>
            <a:pPr lvl="1"/>
            <a:r>
              <a:rPr lang="fi-FI" dirty="0"/>
              <a:t>a</a:t>
            </a:r>
            <a:r>
              <a:rPr lang="fi-FI" dirty="0" smtClean="0"/>
              <a:t>uttaa pienentämään stressihormonitasoja</a:t>
            </a:r>
          </a:p>
          <a:p>
            <a:pPr lvl="1"/>
            <a:r>
              <a:rPr lang="fi-FI" dirty="0"/>
              <a:t>a</a:t>
            </a:r>
            <a:r>
              <a:rPr lang="fi-FI" dirty="0" smtClean="0"/>
              <a:t>uttaa vähentämään ahdistusta ja masennusta</a:t>
            </a:r>
          </a:p>
          <a:p>
            <a:pPr lvl="1"/>
            <a:r>
              <a:rPr lang="fi-FI" dirty="0" smtClean="0"/>
              <a:t>itsetunto ja elämänhallinnan tunne vahvistuvat</a:t>
            </a:r>
          </a:p>
          <a:p>
            <a:pPr lvl="1"/>
            <a:r>
              <a:rPr lang="fi-FI" dirty="0" smtClean="0"/>
              <a:t>parantaa unen laatua</a:t>
            </a:r>
          </a:p>
          <a:p>
            <a:pPr lvl="1"/>
            <a:r>
              <a:rPr lang="fi-FI" dirty="0" smtClean="0"/>
              <a:t>parantaa kognitiivisia toimintoja</a:t>
            </a:r>
          </a:p>
          <a:p>
            <a:pPr lvl="1"/>
            <a:r>
              <a:rPr lang="fi-FI" dirty="0" smtClean="0"/>
              <a:t>tuottaa nautintoa, iloa, elämyksiä ja hyvää oloa (mielihyvä – </a:t>
            </a:r>
            <a:r>
              <a:rPr lang="fi-FI" b="1" dirty="0" smtClean="0"/>
              <a:t>endorfiinit)</a:t>
            </a:r>
          </a:p>
          <a:p>
            <a:endParaRPr lang="fi-FI" dirty="0" smtClean="0"/>
          </a:p>
          <a:p>
            <a:r>
              <a:rPr lang="fi-FI" b="1" dirty="0" smtClean="0"/>
              <a:t>sosiaaliset</a:t>
            </a:r>
            <a:r>
              <a:rPr lang="fi-FI" dirty="0" smtClean="0"/>
              <a:t>: </a:t>
            </a:r>
          </a:p>
          <a:p>
            <a:pPr lvl="1"/>
            <a:r>
              <a:rPr lang="fi-FI" dirty="0" smtClean="0"/>
              <a:t>tarjoaa mahdollisuuksia sosiaaliseen vuorovaikutukseen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arjoaa mahdollisuuksia rakentavaan tunteiden ilmaisemiseen ja käsittelemiseen</a:t>
            </a:r>
          </a:p>
          <a:p>
            <a:pPr lvl="1"/>
            <a:r>
              <a:rPr lang="fi-FI" dirty="0" smtClean="0"/>
              <a:t>elämykset ja kokemukset tuovat iloa ja syventävät läheisyyden ja ystävyyden tunteita</a:t>
            </a:r>
          </a:p>
          <a:p>
            <a:pPr lvl="1"/>
            <a:r>
              <a:rPr lang="fi-FI" dirty="0"/>
              <a:t>v</a:t>
            </a:r>
            <a:r>
              <a:rPr lang="fi-FI" dirty="0" smtClean="0"/>
              <a:t>oi olla sosiaalisen identiteetin eli myönteisen ryhmätunteen lähde</a:t>
            </a:r>
          </a:p>
        </p:txBody>
      </p:sp>
    </p:spTree>
    <p:extLst>
      <p:ext uri="{BB962C8B-B14F-4D97-AF65-F5344CB8AC3E}">
        <p14:creationId xmlns:p14="http://schemas.microsoft.com/office/powerpoint/2010/main" val="33599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Terveysliikunta ja -kunto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/>
              <a:t>s</a:t>
            </a:r>
            <a:r>
              <a:rPr lang="fi-FI" dirty="0" smtClean="0"/>
              <a:t>äännöllistä, riittävän usein tapahtuvaa liikkumista, joka tuottaa selvää terveyshyötyä hyvällä hyötysuhteella eli pienin haitoin ja riskein </a:t>
            </a:r>
          </a:p>
          <a:p>
            <a:pPr lvl="1"/>
            <a:r>
              <a:rPr lang="fi-FI" dirty="0"/>
              <a:t>m</a:t>
            </a:r>
            <a:r>
              <a:rPr lang="fi-FI" dirty="0" smtClean="0"/>
              <a:t>yös </a:t>
            </a:r>
            <a:r>
              <a:rPr lang="fi-FI" b="1" dirty="0" smtClean="0"/>
              <a:t>arki- ja hyötyliikuntaa </a:t>
            </a:r>
            <a:r>
              <a:rPr lang="fi-FI" dirty="0" smtClean="0"/>
              <a:t>(esim. kävely tai pyöräily kouluun ja harrastuksiin, monet kotityöt tai lasten kanssa leikkiminen)</a:t>
            </a:r>
          </a:p>
          <a:p>
            <a:pPr lvl="1"/>
            <a:r>
              <a:rPr lang="fi-FI" b="1" dirty="0" smtClean="0"/>
              <a:t>kuntoliikunnan</a:t>
            </a:r>
            <a:r>
              <a:rPr lang="fi-FI" dirty="0" smtClean="0"/>
              <a:t> tavoitteena kehittää tai ylläpitää jotakin fyysisen kunnon osa-aluetta (esim. kestävyys, lihaskunto, liikehallintaa), usein rasittavampaa kuin arkinen liikunta, mutta hyvää terveysliikuntaa</a:t>
            </a:r>
          </a:p>
          <a:p>
            <a:pPr lvl="1"/>
            <a:r>
              <a:rPr lang="fi-FI" dirty="0"/>
              <a:t>l</a:t>
            </a:r>
            <a:r>
              <a:rPr lang="fi-FI" dirty="0" smtClean="0"/>
              <a:t>ähes kaikki liikunta voi edistää terveyttä </a:t>
            </a:r>
            <a:br>
              <a:rPr lang="fi-FI" dirty="0" smtClean="0"/>
            </a:br>
            <a:r>
              <a:rPr lang="fi-FI" dirty="0" smtClean="0"/>
              <a:t>(vrt. </a:t>
            </a:r>
            <a:r>
              <a:rPr lang="fi-FI" dirty="0"/>
              <a:t>h</a:t>
            </a:r>
            <a:r>
              <a:rPr lang="fi-FI" dirty="0" smtClean="0"/>
              <a:t>yvin raskas kilpa- tai kuntourheilu  – terveysriskit)</a:t>
            </a:r>
          </a:p>
          <a:p>
            <a:endParaRPr lang="fi-FI" dirty="0" smtClean="0"/>
          </a:p>
          <a:p>
            <a:r>
              <a:rPr lang="fi-FI" dirty="0" smtClean="0"/>
              <a:t>hyvä </a:t>
            </a:r>
            <a:r>
              <a:rPr lang="fi-FI" b="1" dirty="0" smtClean="0"/>
              <a:t>terveyskunto</a:t>
            </a:r>
            <a:r>
              <a:rPr lang="fi-FI" dirty="0" smtClean="0"/>
              <a:t> koostuu hyvästä kestävyyskunnosta, tuki- ja lii-kuntaelimistön kunnosta, motorisesta kunnosta, pituuteen nähden sopivasta painosta sekä hyvin toimivasta sokeri- ja rasva-aineenvaihdunnasta</a:t>
            </a:r>
          </a:p>
          <a:p>
            <a:pPr lvl="1"/>
            <a:r>
              <a:rPr lang="fi-FI" dirty="0" smtClean="0"/>
              <a:t>auttaa selviytymään päivittäisistä toimista liikaa väsymättä</a:t>
            </a:r>
          </a:p>
          <a:p>
            <a:pPr lvl="1"/>
            <a:r>
              <a:rPr lang="fi-FI" dirty="0" smtClean="0"/>
              <a:t>sairastumisriski moniin liikunnan puutteesta johtuviin sairauksiin pienenee.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53096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Energiantuotto liikunnassa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 smtClean="0"/>
              <a:t>lihasten pääasialliset energianlähteet ovat hiilihydraatit ja rasvat </a:t>
            </a:r>
          </a:p>
          <a:p>
            <a:r>
              <a:rPr lang="fi-FI" dirty="0" smtClean="0"/>
              <a:t>lihasten energiantuotto riippuu suorituksen tehosta ja kestosta</a:t>
            </a:r>
          </a:p>
          <a:p>
            <a:pPr lvl="1"/>
            <a:r>
              <a:rPr lang="fi-FI" sz="3000" b="1" dirty="0" smtClean="0"/>
              <a:t>anaerobinen</a:t>
            </a:r>
            <a:r>
              <a:rPr lang="fi-FI" sz="3000" dirty="0" smtClean="0"/>
              <a:t> (ilman happea) - hiilihydraatit</a:t>
            </a:r>
          </a:p>
          <a:p>
            <a:pPr lvl="2"/>
            <a:r>
              <a:rPr lang="fi-FI" sz="2700" dirty="0" smtClean="0"/>
              <a:t>lyhyet, kovatehoiset suoritukset</a:t>
            </a:r>
          </a:p>
          <a:p>
            <a:pPr lvl="2"/>
            <a:r>
              <a:rPr lang="fi-FI" sz="2700" dirty="0"/>
              <a:t>n</a:t>
            </a:r>
            <a:r>
              <a:rPr lang="fi-FI" sz="2700" dirty="0" smtClean="0"/>
              <a:t>opea tapa, mutta pienempi kapasiteetti kuin aerobisella</a:t>
            </a:r>
          </a:p>
          <a:p>
            <a:pPr lvl="2"/>
            <a:r>
              <a:rPr lang="fi-FI" sz="2700" dirty="0" smtClean="0"/>
              <a:t>lihassolujen </a:t>
            </a:r>
            <a:r>
              <a:rPr lang="fi-FI" sz="2700" b="1" dirty="0" smtClean="0"/>
              <a:t>ATP</a:t>
            </a:r>
            <a:r>
              <a:rPr lang="fi-FI" sz="2700" dirty="0"/>
              <a:t> </a:t>
            </a:r>
            <a:r>
              <a:rPr lang="fi-FI" sz="2700" dirty="0" smtClean="0"/>
              <a:t>(hyvin pieni varasto)</a:t>
            </a:r>
          </a:p>
          <a:p>
            <a:pPr lvl="2"/>
            <a:r>
              <a:rPr lang="fi-FI" sz="2700" dirty="0" smtClean="0"/>
              <a:t>lihaskudoksen </a:t>
            </a:r>
            <a:r>
              <a:rPr lang="fi-FI" sz="2700" b="1" dirty="0" err="1" smtClean="0"/>
              <a:t>kreatiinifosfaatti</a:t>
            </a:r>
            <a:r>
              <a:rPr lang="fi-FI" sz="2700" b="1" dirty="0" smtClean="0"/>
              <a:t> </a:t>
            </a:r>
            <a:r>
              <a:rPr lang="fi-FI" sz="2700" b="1" dirty="0" smtClean="0">
                <a:sym typeface="Wingdings" panose="05000000000000000000" pitchFamily="2" charset="2"/>
              </a:rPr>
              <a:t> ATP </a:t>
            </a:r>
            <a:r>
              <a:rPr lang="fi-FI" sz="2700" dirty="0" smtClean="0">
                <a:sym typeface="Wingdings" panose="05000000000000000000" pitchFamily="2" charset="2"/>
              </a:rPr>
              <a:t>(pienet varastot)</a:t>
            </a:r>
          </a:p>
          <a:p>
            <a:pPr lvl="2"/>
            <a:r>
              <a:rPr lang="fi-FI" sz="2700" b="1" dirty="0" err="1" smtClean="0">
                <a:sym typeface="Wingdings" panose="05000000000000000000" pitchFamily="2" charset="2"/>
              </a:rPr>
              <a:t>glykolyysi</a:t>
            </a:r>
            <a:r>
              <a:rPr lang="fi-FI" sz="2700" b="1" dirty="0" smtClean="0">
                <a:sym typeface="Wingdings" panose="05000000000000000000" pitchFamily="2" charset="2"/>
              </a:rPr>
              <a:t> </a:t>
            </a:r>
            <a:r>
              <a:rPr lang="fi-FI" sz="2700" dirty="0" smtClean="0">
                <a:sym typeface="Wingdings" panose="05000000000000000000" pitchFamily="2" charset="2"/>
              </a:rPr>
              <a:t></a:t>
            </a:r>
            <a:r>
              <a:rPr lang="fi-FI" sz="2700" b="1" dirty="0" smtClean="0">
                <a:sym typeface="Wingdings" panose="05000000000000000000" pitchFamily="2" charset="2"/>
              </a:rPr>
              <a:t> ATP </a:t>
            </a:r>
            <a:br>
              <a:rPr lang="fi-FI" sz="2700" b="1" dirty="0" smtClean="0">
                <a:sym typeface="Wingdings" panose="05000000000000000000" pitchFamily="2" charset="2"/>
              </a:rPr>
            </a:br>
            <a:r>
              <a:rPr lang="fi-FI" sz="2700" dirty="0" smtClean="0">
                <a:sym typeface="Wingdings" panose="05000000000000000000" pitchFamily="2" charset="2"/>
              </a:rPr>
              <a:t>(lihasten ja maksan glykogeenin sekä veren glukoosin hajottaminen, </a:t>
            </a:r>
            <a:br>
              <a:rPr lang="fi-FI" sz="2700" dirty="0" smtClean="0">
                <a:sym typeface="Wingdings" panose="05000000000000000000" pitchFamily="2" charset="2"/>
              </a:rPr>
            </a:br>
            <a:r>
              <a:rPr lang="fi-FI" sz="2700" dirty="0" smtClean="0">
                <a:sym typeface="Wingdings" panose="05000000000000000000" pitchFamily="2" charset="2"/>
              </a:rPr>
              <a:t>reaktion jatkuessa syntyy laktaattia eli maitohappoa</a:t>
            </a:r>
            <a:r>
              <a:rPr lang="fi-FI" sz="2600" dirty="0" smtClean="0">
                <a:sym typeface="Wingdings" panose="05000000000000000000" pitchFamily="2" charset="2"/>
              </a:rPr>
              <a:t>)</a:t>
            </a:r>
            <a:endParaRPr lang="fi-FI" sz="2600" dirty="0" smtClean="0"/>
          </a:p>
          <a:p>
            <a:pPr lvl="1"/>
            <a:r>
              <a:rPr lang="fi-FI" sz="3000" b="1" dirty="0" smtClean="0"/>
              <a:t>aerobinen</a:t>
            </a:r>
            <a:r>
              <a:rPr lang="fi-FI" sz="3000" dirty="0" smtClean="0"/>
              <a:t> (hapen avulla) – hiilihydraatit ja rasvat</a:t>
            </a:r>
          </a:p>
          <a:p>
            <a:pPr lvl="2"/>
            <a:r>
              <a:rPr lang="fi-FI" sz="2700" dirty="0"/>
              <a:t>p</a:t>
            </a:r>
            <a:r>
              <a:rPr lang="fi-FI" sz="2700" dirty="0" smtClean="0"/>
              <a:t>itkäkestoiset, matalatehoiset ja kohtuullisesti kuormittavat suoritukset</a:t>
            </a:r>
          </a:p>
          <a:p>
            <a:pPr lvl="2"/>
            <a:r>
              <a:rPr lang="fi-FI" sz="2700" dirty="0" smtClean="0"/>
              <a:t>hidas tapa, mutta suuri kapasiteetti</a:t>
            </a:r>
          </a:p>
          <a:p>
            <a:pPr lvl="2"/>
            <a:r>
              <a:rPr lang="fi-FI" sz="2700" b="1" dirty="0"/>
              <a:t>s</a:t>
            </a:r>
            <a:r>
              <a:rPr lang="fi-FI" sz="2700" b="1" dirty="0" smtClean="0"/>
              <a:t>oluhengitys</a:t>
            </a:r>
            <a:r>
              <a:rPr lang="fi-FI" sz="2700" dirty="0" smtClean="0"/>
              <a:t> </a:t>
            </a:r>
            <a:r>
              <a:rPr lang="fi-FI" sz="2700" dirty="0" smtClean="0">
                <a:sym typeface="Wingdings" panose="05000000000000000000" pitchFamily="2" charset="2"/>
              </a:rPr>
              <a:t> </a:t>
            </a:r>
            <a:r>
              <a:rPr lang="fi-FI" sz="2700" b="1" dirty="0" smtClean="0">
                <a:sym typeface="Wingdings" panose="05000000000000000000" pitchFamily="2" charset="2"/>
              </a:rPr>
              <a:t>ATP</a:t>
            </a:r>
            <a:r>
              <a:rPr lang="fi-FI" sz="2700" dirty="0" smtClean="0"/>
              <a:t/>
            </a:r>
            <a:br>
              <a:rPr lang="fi-FI" sz="2700" dirty="0" smtClean="0"/>
            </a:br>
            <a:r>
              <a:rPr lang="fi-FI" sz="2700" dirty="0" smtClean="0"/>
              <a:t>(elimistön suurin energiavarasto rasvakudoksen </a:t>
            </a:r>
            <a:r>
              <a:rPr lang="fi-FI" sz="2700" dirty="0" err="1" smtClean="0"/>
              <a:t>triglyseridit</a:t>
            </a:r>
            <a:r>
              <a:rPr lang="fi-FI" sz="26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29019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Terveysliikuntasuositukset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perustuvat tieteelliseen tutkimukseen ja ilmaisevat liikunnan </a:t>
            </a:r>
            <a:r>
              <a:rPr lang="fi-FI" b="1" dirty="0" smtClean="0"/>
              <a:t>vähimmäismäärän</a:t>
            </a:r>
            <a:r>
              <a:rPr lang="fi-FI" dirty="0" smtClean="0"/>
              <a:t>, jolla on mahdollista saavuttaa huomattava osa liikunnan </a:t>
            </a:r>
            <a:r>
              <a:rPr lang="fi-FI" b="1" dirty="0" smtClean="0"/>
              <a:t>terveyshyödyistä</a:t>
            </a:r>
            <a:r>
              <a:rPr lang="fi-FI" dirty="0" smtClean="0"/>
              <a:t> (hyödyt lisääntyvät, kun liikkuu pidemmän aikaa tai rasittavammin kuin minimisuosituksessa suositellaan)</a:t>
            </a:r>
          </a:p>
          <a:p>
            <a:r>
              <a:rPr lang="fi-FI" dirty="0"/>
              <a:t>o</a:t>
            </a:r>
            <a:r>
              <a:rPr lang="fi-FI" dirty="0" smtClean="0"/>
              <a:t>mat suositukset: kouluikäiset, aikuiset, yli 65-vuotiaat (alle kouluikäisille lapsille varhaiskasvatuksen liikuntasuositukset)</a:t>
            </a:r>
          </a:p>
          <a:p>
            <a:r>
              <a:rPr lang="fi-FI" dirty="0"/>
              <a:t>t</a:t>
            </a:r>
            <a:r>
              <a:rPr lang="fi-FI" dirty="0" smtClean="0"/>
              <a:t>erveyden ylläpitämiseksi liikunnan on oltava säännöllistä ja riittävän usein toistuvaa, mieluisaa ja monipuolista, liikkujan kuntoon nähden vähintään hieman rasittavaa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59332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Liikunnan turvallisuus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l</a:t>
            </a:r>
            <a:r>
              <a:rPr lang="fi-FI" dirty="0" smtClean="0"/>
              <a:t>iikuntatapaturmat on suurin tapaturmaluokka Suomessa</a:t>
            </a:r>
          </a:p>
          <a:p>
            <a:pPr lvl="1"/>
            <a:r>
              <a:rPr lang="fi-FI" dirty="0" smtClean="0"/>
              <a:t>vuosittain lähes 350 000 liikuntavammaa</a:t>
            </a:r>
          </a:p>
          <a:p>
            <a:pPr lvl="2"/>
            <a:r>
              <a:rPr lang="fi-FI" dirty="0" smtClean="0"/>
              <a:t>keskimäärin 7 % 15–64-vuotiaista suomalaisista</a:t>
            </a:r>
          </a:p>
          <a:p>
            <a:pPr lvl="2"/>
            <a:r>
              <a:rPr lang="fi-FI" dirty="0" smtClean="0"/>
              <a:t>eniten 15–34-vuotiaita, määrällisesti useammin poikia ja miehiä kuin tyttöjä ja naisia</a:t>
            </a:r>
          </a:p>
          <a:p>
            <a:pPr lvl="1"/>
            <a:r>
              <a:rPr lang="fi-FI" dirty="0" smtClean="0"/>
              <a:t>jopa puolet liikunnan terveyshyödyistä voidaan menettää liikuntatapaturmien takia</a:t>
            </a:r>
          </a:p>
          <a:p>
            <a:pPr lvl="1"/>
            <a:r>
              <a:rPr lang="fi-FI" b="1" dirty="0"/>
              <a:t>t</a:t>
            </a:r>
            <a:r>
              <a:rPr lang="fi-FI" b="1" dirty="0" smtClean="0"/>
              <a:t>apaturmariski</a:t>
            </a:r>
            <a:endParaRPr lang="fi-FI" dirty="0"/>
          </a:p>
          <a:p>
            <a:pPr lvl="2"/>
            <a:r>
              <a:rPr lang="fi-FI" dirty="0" smtClean="0"/>
              <a:t>suuri vähän liikkuvilla henkilöillä (heikko motorinen taitotaso)</a:t>
            </a:r>
          </a:p>
          <a:p>
            <a:pPr lvl="2"/>
            <a:r>
              <a:rPr lang="fi-FI" dirty="0" smtClean="0"/>
              <a:t>altistuvat myös tavoitteellisesti liikkuvat henkilöt</a:t>
            </a:r>
          </a:p>
          <a:p>
            <a:pPr lvl="2"/>
            <a:r>
              <a:rPr lang="fi-FI" dirty="0"/>
              <a:t>a</a:t>
            </a:r>
            <a:r>
              <a:rPr lang="fi-FI" dirty="0" smtClean="0"/>
              <a:t>siointi- ja hyötyliikunta vs. kunto- ja kilpaurheilu</a:t>
            </a:r>
          </a:p>
          <a:p>
            <a:pPr lvl="2"/>
            <a:r>
              <a:rPr lang="fi-FI" dirty="0"/>
              <a:t>k</a:t>
            </a:r>
            <a:r>
              <a:rPr lang="fi-FI" dirty="0" smtClean="0"/>
              <a:t>ontaktilajeissa  kolminkertainen ei-kontaktilajeihin verrattuna</a:t>
            </a:r>
          </a:p>
          <a:p>
            <a:pPr lvl="2"/>
            <a:r>
              <a:rPr lang="fi-FI" dirty="0"/>
              <a:t>k</a:t>
            </a:r>
            <a:r>
              <a:rPr lang="fi-FI" dirty="0" smtClean="0"/>
              <a:t>asvaa väsyneenä ja nälkäisenä sekä päihteiden vaikutuksen alaisena</a:t>
            </a:r>
          </a:p>
          <a:p>
            <a:pPr lvl="1"/>
            <a:r>
              <a:rPr lang="fi-FI" dirty="0"/>
              <a:t>l</a:t>
            </a:r>
            <a:r>
              <a:rPr lang="fi-FI" dirty="0" smtClean="0"/>
              <a:t>iiallinen ja yksipuolinen kuormitus sekä liian lyhyet palautumisajat aiheuttavat puolestaan rasitusvammoja</a:t>
            </a:r>
          </a:p>
          <a:p>
            <a:pPr lvl="1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139216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Liikuntavammojen riskitekijät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s</a:t>
            </a:r>
            <a:r>
              <a:rPr lang="fi-FI" b="1" dirty="0" smtClean="0"/>
              <a:t>isäiset</a:t>
            </a:r>
          </a:p>
          <a:p>
            <a:pPr lvl="1"/>
            <a:r>
              <a:rPr lang="fi-FI" dirty="0" smtClean="0"/>
              <a:t>liikkujasta itsestään johtuvat: </a:t>
            </a:r>
            <a:br>
              <a:rPr lang="fi-FI" dirty="0" smtClean="0"/>
            </a:br>
            <a:r>
              <a:rPr lang="fi-FI" dirty="0" smtClean="0"/>
              <a:t>yleinen terveydentila, vireystila, liikehallintataidot, aikaisemmat vammat, motivaatio, riskinottokyky ym.</a:t>
            </a:r>
          </a:p>
          <a:p>
            <a:r>
              <a:rPr lang="fi-FI" b="1" dirty="0"/>
              <a:t>u</a:t>
            </a:r>
            <a:r>
              <a:rPr lang="fi-FI" b="1" dirty="0" smtClean="0"/>
              <a:t>lkoiset</a:t>
            </a:r>
          </a:p>
          <a:p>
            <a:pPr lvl="1"/>
            <a:r>
              <a:rPr lang="fi-FI" dirty="0" smtClean="0"/>
              <a:t>liikuntamuotoon ja olosuhteisiin liittyvät: liikuntalaji, liikunnan intensiteetti, sääolosuhteet, suojavarusteet ym.</a:t>
            </a:r>
          </a:p>
        </p:txBody>
      </p:sp>
    </p:spTree>
    <p:extLst>
      <p:ext uri="{BB962C8B-B14F-4D97-AF65-F5344CB8AC3E}">
        <p14:creationId xmlns:p14="http://schemas.microsoft.com/office/powerpoint/2010/main" val="28837393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Doping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urheilijan suorituskyvyn parantamista (esim. lihasvoima) kemiallisten aineiden tai muiden lääketieteellisten menetelmien avulla</a:t>
            </a:r>
          </a:p>
          <a:p>
            <a:r>
              <a:rPr lang="fi-FI" u="sng" dirty="0"/>
              <a:t>d</a:t>
            </a:r>
            <a:r>
              <a:rPr lang="fi-FI" u="sng" dirty="0" smtClean="0"/>
              <a:t>opingrikkomus</a:t>
            </a:r>
          </a:p>
          <a:p>
            <a:pPr lvl="1"/>
            <a:r>
              <a:rPr lang="fi-FI" dirty="0" smtClean="0"/>
              <a:t>kielletyn, dopingiksi luokiteltavan menetelmän käyttö</a:t>
            </a:r>
          </a:p>
          <a:p>
            <a:pPr lvl="1"/>
            <a:r>
              <a:rPr lang="fi-FI" dirty="0" smtClean="0"/>
              <a:t>doping-testistä kieltäytyminen</a:t>
            </a:r>
          </a:p>
          <a:p>
            <a:pPr lvl="1"/>
            <a:r>
              <a:rPr lang="fi-FI" dirty="0" smtClean="0"/>
              <a:t>dopingtestin tai -valvonnan manipulointi tai sen yritys</a:t>
            </a:r>
          </a:p>
          <a:p>
            <a:pPr lvl="1"/>
            <a:r>
              <a:rPr lang="fi-FI" dirty="0" smtClean="0"/>
              <a:t>kiellettyjen aineiden hallussapito ja välittäminen</a:t>
            </a:r>
          </a:p>
          <a:p>
            <a:r>
              <a:rPr lang="fi-FI" dirty="0" smtClean="0"/>
              <a:t>suurin osa dopingin käyttäjistä on kuntoilijoita (tavoitteena esim. voiman hankkiminen, suorituskyvyn kasvattaminen, ulkonäön muokkaaminen, ammatillinen hyöty)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492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Liikkumattomuus</a:t>
            </a:r>
            <a:endParaRPr lang="fi-F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terveyden kannalta riittämätön fyysinen aktiivisuus</a:t>
            </a:r>
          </a:p>
          <a:p>
            <a:r>
              <a:rPr lang="fi-FI" dirty="0" smtClean="0"/>
              <a:t>liikunnan puute kehittyneissä maissa </a:t>
            </a:r>
            <a:r>
              <a:rPr lang="fi-FI" b="1" dirty="0" smtClean="0"/>
              <a:t>yleisin muutettavissa oleva </a:t>
            </a:r>
            <a:r>
              <a:rPr lang="fi-FI" dirty="0" smtClean="0"/>
              <a:t>terveyttä ja toimintakykyä huonontava tekijä (WHO)</a:t>
            </a:r>
          </a:p>
          <a:p>
            <a:r>
              <a:rPr lang="fi-FI" dirty="0" smtClean="0"/>
              <a:t>tekninen kehitys ja vaurastuminen </a:t>
            </a:r>
            <a:r>
              <a:rPr lang="fi-FI" dirty="0" smtClean="0">
                <a:sym typeface="Wingdings" panose="05000000000000000000" pitchFamily="2" charset="2"/>
              </a:rPr>
              <a:t></a:t>
            </a:r>
            <a:r>
              <a:rPr lang="fi-FI" dirty="0" smtClean="0"/>
              <a:t> istumisen lisääntyminen ja arjen aktiivisuuden väheneminen</a:t>
            </a:r>
          </a:p>
          <a:p>
            <a:r>
              <a:rPr lang="fi-FI" dirty="0"/>
              <a:t>y</a:t>
            </a:r>
            <a:r>
              <a:rPr lang="fi-FI" dirty="0" smtClean="0"/>
              <a:t>hteiskunta voi toimillaan ja päätöksenteollaan luoda liikkumiselle mahdollisimman suotuisat edellytykset</a:t>
            </a:r>
          </a:p>
          <a:p>
            <a:pPr lvl="1"/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7723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510</Words>
  <Application>Microsoft Office PowerPoint</Application>
  <PresentationFormat>Näytössä katseltava diaesitys (4:3)</PresentationFormat>
  <Paragraphs>94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Terve 1: Terveyden perusteet</vt:lpstr>
      <vt:lpstr>Liikunnan psykososiaalisia terveysvaikutuksia</vt:lpstr>
      <vt:lpstr>Terveysliikunta ja -kunto</vt:lpstr>
      <vt:lpstr>Energiantuotto liikunnassa</vt:lpstr>
      <vt:lpstr>Terveysliikuntasuositukset</vt:lpstr>
      <vt:lpstr>Liikunnan turvallisuus</vt:lpstr>
      <vt:lpstr>Liikuntavammojen riskitekijät</vt:lpstr>
      <vt:lpstr>Doping</vt:lpstr>
      <vt:lpstr>Liikkumattomuus</vt:lpstr>
      <vt:lpstr>Istumisen terveysvaarat</vt:lpstr>
      <vt:lpstr>Istumisen haittojen vähentäminen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Vuojärvi Kirsi</cp:lastModifiedBy>
  <cp:revision>43</cp:revision>
  <dcterms:created xsi:type="dcterms:W3CDTF">2017-06-12T08:33:39Z</dcterms:created>
  <dcterms:modified xsi:type="dcterms:W3CDTF">2018-02-28T07:23:44Z</dcterms:modified>
</cp:coreProperties>
</file>