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57" r:id="rId7"/>
    <p:sldId id="258" r:id="rId8"/>
    <p:sldId id="264" r:id="rId9"/>
    <p:sldId id="265" r:id="rId10"/>
    <p:sldId id="266" r:id="rId11"/>
    <p:sldId id="268" r:id="rId12"/>
    <p:sldId id="270" r:id="rId13"/>
    <p:sldId id="269" r:id="rId14"/>
    <p:sldId id="259" r:id="rId15"/>
    <p:sldId id="261" r:id="rId16"/>
    <p:sldId id="262" r:id="rId17"/>
    <p:sldId id="272" r:id="rId18"/>
    <p:sldId id="271" r:id="rId19"/>
    <p:sldId id="260" r:id="rId20"/>
    <p:sldId id="263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C18E74-4E26-E8EC-2D24-65741EC7A9EB}" v="90" dt="2023-10-09T07:35:35.318"/>
    <p1510:client id="{04EDDA14-E0F4-CCC9-FDF5-C0F2867BC985}" v="23" dt="2023-11-06T08:04:05.918"/>
    <p1510:client id="{1AFF7B77-0EBB-01F5-D914-21A0C0545964}" v="376" dt="2023-10-26T09:06:43.290"/>
    <p1510:client id="{312E2816-281A-AB2A-44CD-E3833111C34C}" v="571" dt="2023-10-12T11:26:46.972"/>
    <p1510:client id="{3E477572-56A7-0806-0998-5BB1A53BD757}" v="40" dt="2023-11-02T09:45:21.463"/>
    <p1510:client id="{5C3DC156-5C93-4F89-BC5C-8B7BA23F48C0}" v="1525" dt="2023-10-05T11:16:58.025"/>
    <p1510:client id="{6C15B052-C1D5-BF64-55AE-B11E48EC57C7}" v="306" dt="2023-10-23T07:45:33.729"/>
    <p1510:client id="{81D11D6E-4DA6-48A4-A502-FA0ECAAC1C9E}" v="360" dt="2023-10-12T08:56:46.695"/>
    <p1510:client id="{828B3444-C83B-4B0B-BA11-DC0D761CAA34}" v="5" dt="2023-11-17T10:48:58.512"/>
    <p1510:client id="{CF103A67-8CDE-80E7-E39F-A2B7B6BFBC6E}" v="70" dt="2023-10-30T08:44:07.970"/>
    <p1510:client id="{D0C2AC52-67CD-204F-9573-07BAE4314EE1}" v="53" dt="2023-10-30T08:44:52.486"/>
    <p1510:client id="{D36C8C6E-6909-27E0-5BA3-956A10A08F3E}" v="719" dt="2023-10-05T08:58:09.322"/>
    <p1510:client id="{D822AB85-6BE2-824A-25FC-25A227402EA5}" v="2" dt="2023-11-14T07:17:38.272"/>
    <p1510:client id="{FDCC21AA-7944-21C3-5037-A70FB032BB50}" v="260" dt="2023-10-26T09:04:28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fi.wikipedia.org/wiki/Jukka_Jalonen" TargetMode="External"/><Relationship Id="rId3" Type="http://schemas.openxmlformats.org/officeDocument/2006/relationships/hyperlink" Target="https://www.leijonat.fi/" TargetMode="External"/><Relationship Id="rId7" Type="http://schemas.openxmlformats.org/officeDocument/2006/relationships/hyperlink" Target="https://www.ilves.com/" TargetMode="External"/><Relationship Id="rId2" Type="http://schemas.openxmlformats.org/officeDocument/2006/relationships/hyperlink" Target="https://hc.tps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appara.fi/" TargetMode="External"/><Relationship Id="rId5" Type="http://schemas.openxmlformats.org/officeDocument/2006/relationships/hyperlink" Target="https://liiga.fi/fi" TargetMode="External"/><Relationship Id="rId10" Type="http://schemas.openxmlformats.org/officeDocument/2006/relationships/hyperlink" Target="https://fi.wikipedia.org/wiki/Teemu_Sel%C3%A4nne" TargetMode="External"/><Relationship Id="rId4" Type="http://schemas.openxmlformats.org/officeDocument/2006/relationships/hyperlink" Target="https://www.mtvuutiset.fi/artikkeli/top10-sm-liigakaukaloiden-legendat/3772406#gs.01gqow" TargetMode="External"/><Relationship Id="rId9" Type="http://schemas.openxmlformats.org/officeDocument/2006/relationships/hyperlink" Target="https://fi.wikipedia.org/wiki/Timo_Jutil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urheilu, jääkiekko, urheilupeli, luistelu&#10;&#10;Kuvaus luotu automaattisesti">
            <a:extLst>
              <a:ext uri="{FF2B5EF4-FFF2-40B4-BE49-F238E27FC236}">
                <a16:creationId xmlns:a16="http://schemas.microsoft.com/office/drawing/2014/main" id="{AE31F764-4577-1F96-8BBA-58FBB7713F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798" r="-1" b="10910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fi-FI" sz="6600">
                <a:solidFill>
                  <a:schemeClr val="bg1"/>
                </a:solidFill>
                <a:ea typeface="Calibri Light"/>
                <a:cs typeface="Calibri Light"/>
              </a:rPr>
              <a:t>Finnish Ice Hockey</a:t>
            </a:r>
            <a:endParaRPr lang="fi-FI" sz="6600">
              <a:solidFill>
                <a:schemeClr val="bg1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751229-0244-4FBB-BED1-407467F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3700494-D44D-62F4-6926-45AD4CE1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101" y="735283"/>
            <a:ext cx="4978399" cy="3165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Finnish Ice Hockey legends</a:t>
            </a:r>
          </a:p>
        </p:txBody>
      </p:sp>
      <p:pic>
        <p:nvPicPr>
          <p:cNvPr id="6" name="Graphic 5" descr="Ice hockey">
            <a:extLst>
              <a:ext uri="{FF2B5EF4-FFF2-40B4-BE49-F238E27FC236}">
                <a16:creationId xmlns:a16="http://schemas.microsoft.com/office/drawing/2014/main" id="{D5941444-720C-8BBA-8960-BA7B4CFE4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49" y="2776619"/>
            <a:ext cx="1289051" cy="1289051"/>
          </a:xfrm>
          <a:prstGeom prst="rect">
            <a:avLst/>
          </a:prstGeom>
        </p:spPr>
      </p:pic>
      <p:pic>
        <p:nvPicPr>
          <p:cNvPr id="8" name="Graphic 7" descr="Ice hockey">
            <a:extLst>
              <a:ext uri="{FF2B5EF4-FFF2-40B4-BE49-F238E27FC236}">
                <a16:creationId xmlns:a16="http://schemas.microsoft.com/office/drawing/2014/main" id="{A4B2FB79-C39D-4631-BA9F-AFF769F71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7815" y="716407"/>
            <a:ext cx="5411343" cy="54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00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7284F27-154F-0043-6B42-3C22ED6B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i-FI" sz="4000">
                <a:ea typeface="Calibri Light"/>
                <a:cs typeface="Calibri Light"/>
              </a:rPr>
              <a:t>Timo Jutila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223A8A-954B-AF15-F3C8-80308FC4B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1900" err="1">
                <a:ea typeface="Calibri"/>
                <a:cs typeface="Calibri"/>
              </a:rPr>
              <a:t>Won</a:t>
            </a:r>
            <a:r>
              <a:rPr lang="fi-FI" sz="1900">
                <a:ea typeface="Calibri"/>
                <a:cs typeface="Calibri"/>
              </a:rPr>
              <a:t> 5 </a:t>
            </a:r>
            <a:r>
              <a:rPr lang="fi-FI" sz="1900" err="1">
                <a:ea typeface="Calibri"/>
                <a:cs typeface="Calibri"/>
              </a:rPr>
              <a:t>Finnish</a:t>
            </a:r>
            <a:r>
              <a:rPr lang="fi-FI" sz="1900">
                <a:ea typeface="Calibri"/>
                <a:cs typeface="Calibri"/>
              </a:rPr>
              <a:t> </a:t>
            </a:r>
            <a:r>
              <a:rPr lang="fi-FI" sz="1900" err="1">
                <a:ea typeface="Calibri"/>
                <a:cs typeface="Calibri"/>
              </a:rPr>
              <a:t>championships</a:t>
            </a:r>
            <a:endParaRPr lang="fi-FI" sz="1900">
              <a:ea typeface="Calibri"/>
              <a:cs typeface="Calibri"/>
            </a:endParaRPr>
          </a:p>
          <a:p>
            <a:r>
              <a:rPr lang="fi-FI" sz="1900" err="1">
                <a:ea typeface="Calibri"/>
                <a:cs typeface="Calibri"/>
              </a:rPr>
              <a:t>Played</a:t>
            </a:r>
            <a:r>
              <a:rPr lang="fi-FI" sz="1900">
                <a:ea typeface="Calibri"/>
                <a:cs typeface="Calibri"/>
              </a:rPr>
              <a:t> in Tappara 1980-88, 1992-99</a:t>
            </a:r>
          </a:p>
          <a:p>
            <a:r>
              <a:rPr lang="fi-FI" sz="1900" err="1">
                <a:ea typeface="Calibri"/>
                <a:cs typeface="Calibri"/>
              </a:rPr>
              <a:t>Played</a:t>
            </a:r>
            <a:r>
              <a:rPr lang="fi-FI" sz="1900">
                <a:ea typeface="Calibri"/>
                <a:cs typeface="Calibri"/>
              </a:rPr>
              <a:t> as a </a:t>
            </a:r>
            <a:r>
              <a:rPr lang="fi-FI" sz="1900" err="1">
                <a:ea typeface="Calibri"/>
                <a:cs typeface="Calibri"/>
              </a:rPr>
              <a:t>defender</a:t>
            </a:r>
            <a:endParaRPr lang="fi-FI" sz="1900">
              <a:ea typeface="Calibri"/>
              <a:cs typeface="Calibri"/>
            </a:endParaRPr>
          </a:p>
          <a:p>
            <a:r>
              <a:rPr lang="fi-FI" sz="1900" err="1">
                <a:ea typeface="Calibri"/>
                <a:cs typeface="Calibri"/>
              </a:rPr>
              <a:t>Was</a:t>
            </a:r>
            <a:r>
              <a:rPr lang="fi-FI" sz="1900">
                <a:ea typeface="Calibri"/>
                <a:cs typeface="Calibri"/>
              </a:rPr>
              <a:t> a </a:t>
            </a:r>
            <a:r>
              <a:rPr lang="fi-FI" sz="1900" err="1">
                <a:ea typeface="Calibri"/>
                <a:cs typeface="Calibri"/>
              </a:rPr>
              <a:t>captain</a:t>
            </a:r>
            <a:r>
              <a:rPr lang="fi-FI" sz="1900">
                <a:ea typeface="Calibri"/>
                <a:cs typeface="Calibri"/>
              </a:rPr>
              <a:t> for Tappara and in </a:t>
            </a:r>
            <a:r>
              <a:rPr lang="fi-FI" sz="1900" err="1">
                <a:ea typeface="Calibri"/>
                <a:cs typeface="Calibri"/>
              </a:rPr>
              <a:t>the</a:t>
            </a:r>
            <a:r>
              <a:rPr lang="fi-FI" sz="1900">
                <a:ea typeface="Calibri"/>
                <a:cs typeface="Calibri"/>
              </a:rPr>
              <a:t> </a:t>
            </a:r>
            <a:r>
              <a:rPr lang="fi-FI" sz="1900" err="1">
                <a:ea typeface="Calibri"/>
                <a:cs typeface="Calibri"/>
              </a:rPr>
              <a:t>national</a:t>
            </a:r>
            <a:r>
              <a:rPr lang="fi-FI" sz="1900">
                <a:ea typeface="Calibri"/>
                <a:cs typeface="Calibri"/>
              </a:rPr>
              <a:t> team</a:t>
            </a:r>
          </a:p>
          <a:p>
            <a:r>
              <a:rPr lang="fi-FI" sz="1900" err="1">
                <a:ea typeface="Calibri"/>
                <a:cs typeface="Calibri"/>
              </a:rPr>
              <a:t>Won</a:t>
            </a:r>
            <a:r>
              <a:rPr lang="fi-FI" sz="1900">
                <a:ea typeface="Calibri"/>
                <a:cs typeface="Calibri"/>
              </a:rPr>
              <a:t> 1 WC gold </a:t>
            </a:r>
            <a:r>
              <a:rPr lang="fi-FI" sz="1900" err="1">
                <a:ea typeface="Calibri"/>
                <a:cs typeface="Calibri"/>
              </a:rPr>
              <a:t>medal</a:t>
            </a:r>
            <a:r>
              <a:rPr lang="fi-FI" sz="1900">
                <a:ea typeface="Calibri"/>
                <a:cs typeface="Calibri"/>
              </a:rPr>
              <a:t> as a </a:t>
            </a:r>
            <a:r>
              <a:rPr lang="fi-FI" sz="1900" err="1">
                <a:ea typeface="Calibri"/>
                <a:cs typeface="Calibri"/>
              </a:rPr>
              <a:t>player</a:t>
            </a:r>
            <a:r>
              <a:rPr lang="fi-FI" sz="1900">
                <a:ea typeface="Calibri"/>
                <a:cs typeface="Calibri"/>
              </a:rPr>
              <a:t> and 1 WC as a team </a:t>
            </a:r>
            <a:r>
              <a:rPr lang="fi-FI" sz="1900" err="1">
                <a:ea typeface="Calibri"/>
                <a:cs typeface="Calibri"/>
              </a:rPr>
              <a:t>leader</a:t>
            </a:r>
            <a:endParaRPr lang="fi-FI" sz="1900">
              <a:ea typeface="Calibri"/>
              <a:cs typeface="Calibri"/>
            </a:endParaRPr>
          </a:p>
          <a:p>
            <a:r>
              <a:rPr lang="fi-FI" sz="1900" err="1">
                <a:ea typeface="Calibri"/>
                <a:cs typeface="Calibri"/>
              </a:rPr>
              <a:t>Was</a:t>
            </a:r>
            <a:r>
              <a:rPr lang="fi-FI" sz="1900">
                <a:ea typeface="Calibri"/>
                <a:cs typeface="Calibri"/>
              </a:rPr>
              <a:t> </a:t>
            </a:r>
            <a:r>
              <a:rPr lang="fi-FI" sz="1900" err="1">
                <a:ea typeface="Calibri"/>
                <a:cs typeface="Calibri"/>
              </a:rPr>
              <a:t>the</a:t>
            </a:r>
            <a:r>
              <a:rPr lang="fi-FI" sz="1900">
                <a:ea typeface="Calibri"/>
                <a:cs typeface="Calibri"/>
              </a:rPr>
              <a:t> </a:t>
            </a:r>
            <a:r>
              <a:rPr lang="fi-FI" sz="1900" err="1">
                <a:ea typeface="Calibri"/>
                <a:cs typeface="Calibri"/>
              </a:rPr>
              <a:t>first</a:t>
            </a:r>
            <a:r>
              <a:rPr lang="fi-FI" sz="1900">
                <a:ea typeface="Calibri"/>
                <a:cs typeface="Calibri"/>
              </a:rPr>
              <a:t> </a:t>
            </a:r>
            <a:r>
              <a:rPr lang="fi-FI" sz="1900" err="1">
                <a:ea typeface="Calibri"/>
                <a:cs typeface="Calibri"/>
              </a:rPr>
              <a:t>player</a:t>
            </a:r>
            <a:r>
              <a:rPr lang="fi-FI" sz="1900">
                <a:ea typeface="Calibri"/>
                <a:cs typeface="Calibri"/>
              </a:rPr>
              <a:t> in Finland to win 2 WC gold </a:t>
            </a:r>
            <a:r>
              <a:rPr lang="fi-FI" sz="1900" err="1">
                <a:ea typeface="Calibri"/>
                <a:cs typeface="Calibri"/>
              </a:rPr>
              <a:t>medals</a:t>
            </a:r>
            <a:endParaRPr lang="fi-FI" sz="1900">
              <a:ea typeface="Calibri"/>
              <a:cs typeface="Calibri"/>
            </a:endParaRPr>
          </a:p>
          <a:p>
            <a:r>
              <a:rPr lang="fi-FI" sz="1900" err="1">
                <a:ea typeface="Calibri"/>
                <a:cs typeface="Calibri"/>
              </a:rPr>
              <a:t>Ended</a:t>
            </a:r>
            <a:r>
              <a:rPr lang="fi-FI" sz="1900">
                <a:ea typeface="Calibri"/>
                <a:cs typeface="Calibri"/>
              </a:rPr>
              <a:t> </a:t>
            </a:r>
            <a:r>
              <a:rPr lang="fi-FI" sz="1900" err="1">
                <a:ea typeface="Calibri"/>
                <a:cs typeface="Calibri"/>
              </a:rPr>
              <a:t>his</a:t>
            </a:r>
            <a:r>
              <a:rPr lang="fi-FI" sz="1900">
                <a:ea typeface="Calibri"/>
                <a:cs typeface="Calibri"/>
              </a:rPr>
              <a:t> </a:t>
            </a:r>
            <a:r>
              <a:rPr lang="fi-FI" sz="1900" err="1">
                <a:ea typeface="Calibri"/>
                <a:cs typeface="Calibri"/>
              </a:rPr>
              <a:t>career</a:t>
            </a:r>
            <a:r>
              <a:rPr lang="fi-FI" sz="1900">
                <a:ea typeface="Calibri"/>
                <a:cs typeface="Calibri"/>
              </a:rPr>
              <a:t> in 1999</a:t>
            </a:r>
          </a:p>
          <a:p>
            <a:r>
              <a:rPr lang="fi-FI" sz="1900" err="1">
                <a:ea typeface="Calibri"/>
                <a:cs typeface="Calibri"/>
              </a:rPr>
              <a:t>Played</a:t>
            </a:r>
            <a:r>
              <a:rPr lang="fi-FI" sz="1900">
                <a:ea typeface="Calibri"/>
                <a:cs typeface="Calibri"/>
              </a:rPr>
              <a:t> 561 </a:t>
            </a:r>
            <a:r>
              <a:rPr lang="fi-FI" sz="1900" err="1">
                <a:ea typeface="Calibri"/>
                <a:cs typeface="Calibri"/>
              </a:rPr>
              <a:t>matches</a:t>
            </a:r>
            <a:r>
              <a:rPr lang="fi-FI" sz="1900">
                <a:ea typeface="Calibri"/>
                <a:cs typeface="Calibri"/>
              </a:rPr>
              <a:t> in </a:t>
            </a:r>
            <a:r>
              <a:rPr lang="fi-FI" sz="1900" err="1">
                <a:ea typeface="Calibri"/>
                <a:cs typeface="Calibri"/>
              </a:rPr>
              <a:t>the</a:t>
            </a:r>
            <a:r>
              <a:rPr lang="fi-FI" sz="1900">
                <a:ea typeface="Calibri"/>
                <a:cs typeface="Calibri"/>
              </a:rPr>
              <a:t> </a:t>
            </a:r>
            <a:r>
              <a:rPr lang="fi-FI" sz="1900" err="1">
                <a:ea typeface="Calibri"/>
                <a:cs typeface="Calibri"/>
              </a:rPr>
              <a:t>Finnish</a:t>
            </a:r>
            <a:r>
              <a:rPr lang="fi-FI" sz="1900">
                <a:ea typeface="Calibri"/>
                <a:cs typeface="Calibri"/>
              </a:rPr>
              <a:t> </a:t>
            </a:r>
            <a:r>
              <a:rPr lang="fi-FI" sz="1900" err="1">
                <a:ea typeface="Calibri"/>
                <a:cs typeface="Calibri"/>
              </a:rPr>
              <a:t>league</a:t>
            </a:r>
            <a:endParaRPr lang="fi-FI" sz="1900">
              <a:ea typeface="Calibri"/>
              <a:cs typeface="Calibri"/>
            </a:endParaRPr>
          </a:p>
          <a:p>
            <a:endParaRPr lang="fi-FI" sz="1900">
              <a:ea typeface="Calibri"/>
              <a:cs typeface="Calibri"/>
            </a:endParaRPr>
          </a:p>
          <a:p>
            <a:endParaRPr lang="fi-FI" sz="1900">
              <a:ea typeface="Calibri"/>
              <a:cs typeface="Calibri"/>
            </a:endParaRPr>
          </a:p>
          <a:p>
            <a:endParaRPr lang="fi-FI" sz="1900">
              <a:ea typeface="Calibri"/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Timo Jutila oli kaikkien rakastama Leijonakapteeni - Muistatko tämän Jutilan  urasta? | Kiekkofani.com">
            <a:extLst>
              <a:ext uri="{FF2B5EF4-FFF2-40B4-BE49-F238E27FC236}">
                <a16:creationId xmlns:a16="http://schemas.microsoft.com/office/drawing/2014/main" id="{5C389DDB-453D-CD06-68E5-356412F4F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9" r="25523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1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377551-B7A7-6B2D-B38A-7CC4FF93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5400">
                <a:ea typeface="Calibri Light"/>
                <a:cs typeface="Calibri Light"/>
              </a:rPr>
              <a:t>Jukka Jalonen</a:t>
            </a:r>
            <a:endParaRPr lang="fi-FI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D4B96B-F66B-4193-3423-E293F9C9F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2200">
              <a:ea typeface="Calibri"/>
              <a:cs typeface="Calibri"/>
            </a:endParaRPr>
          </a:p>
          <a:p>
            <a:r>
              <a:rPr lang="fi-FI" sz="2200" err="1">
                <a:ea typeface="Calibri"/>
                <a:cs typeface="Calibri"/>
              </a:rPr>
              <a:t>Renowned</a:t>
            </a:r>
            <a:r>
              <a:rPr lang="fi-FI" sz="2200">
                <a:ea typeface="Calibri"/>
                <a:cs typeface="Calibri"/>
              </a:rPr>
              <a:t> </a:t>
            </a:r>
            <a:r>
              <a:rPr lang="fi-FI" sz="2200" err="1">
                <a:ea typeface="Calibri"/>
                <a:cs typeface="Calibri"/>
              </a:rPr>
              <a:t>head</a:t>
            </a:r>
            <a:r>
              <a:rPr lang="fi-FI" sz="2200">
                <a:ea typeface="Calibri"/>
                <a:cs typeface="Calibri"/>
              </a:rPr>
              <a:t> </a:t>
            </a:r>
            <a:r>
              <a:rPr lang="fi-FI" sz="2200" err="1">
                <a:ea typeface="Calibri"/>
                <a:cs typeface="Calibri"/>
              </a:rPr>
              <a:t>coach</a:t>
            </a:r>
            <a:r>
              <a:rPr lang="fi-FI" sz="2200">
                <a:ea typeface="Calibri"/>
                <a:cs typeface="Calibri"/>
              </a:rPr>
              <a:t> of Leijonat in 2008-2013 and 2018-2022.</a:t>
            </a:r>
          </a:p>
          <a:p>
            <a:r>
              <a:rPr lang="fi-FI" sz="2200" err="1">
                <a:ea typeface="Calibri"/>
                <a:cs typeface="Calibri"/>
              </a:rPr>
              <a:t>Under</a:t>
            </a:r>
            <a:r>
              <a:rPr lang="fi-FI" sz="2200">
                <a:ea typeface="Calibri"/>
                <a:cs typeface="Calibri"/>
              </a:rPr>
              <a:t> </a:t>
            </a:r>
            <a:r>
              <a:rPr lang="fi-FI" sz="2200" err="1">
                <a:ea typeface="Calibri"/>
                <a:cs typeface="Calibri"/>
              </a:rPr>
              <a:t>his</a:t>
            </a:r>
            <a:r>
              <a:rPr lang="fi-FI" sz="2200">
                <a:ea typeface="Calibri"/>
                <a:cs typeface="Calibri"/>
              </a:rPr>
              <a:t> </a:t>
            </a:r>
            <a:r>
              <a:rPr lang="fi-FI" sz="2200" err="1">
                <a:ea typeface="Calibri"/>
                <a:cs typeface="Calibri"/>
              </a:rPr>
              <a:t>coaching</a:t>
            </a:r>
            <a:r>
              <a:rPr lang="fi-FI" sz="2200">
                <a:ea typeface="Calibri"/>
                <a:cs typeface="Calibri"/>
              </a:rPr>
              <a:t>, Leijonat </a:t>
            </a:r>
            <a:r>
              <a:rPr lang="fi-FI" sz="2200" err="1">
                <a:ea typeface="Calibri"/>
                <a:cs typeface="Calibri"/>
              </a:rPr>
              <a:t>has</a:t>
            </a:r>
            <a:r>
              <a:rPr lang="fi-FI" sz="2200">
                <a:ea typeface="Calibri"/>
                <a:cs typeface="Calibri"/>
              </a:rPr>
              <a:t> </a:t>
            </a:r>
            <a:r>
              <a:rPr lang="fi-FI" sz="2200" err="1">
                <a:ea typeface="Calibri"/>
                <a:cs typeface="Calibri"/>
              </a:rPr>
              <a:t>won</a:t>
            </a:r>
            <a:r>
              <a:rPr lang="fi-FI" sz="2200">
                <a:ea typeface="Calibri"/>
                <a:cs typeface="Calibri"/>
              </a:rPr>
              <a:t> </a:t>
            </a:r>
            <a:r>
              <a:rPr lang="fi-FI" sz="2200" err="1">
                <a:ea typeface="Calibri"/>
                <a:cs typeface="Calibri"/>
              </a:rPr>
              <a:t>four</a:t>
            </a:r>
            <a:r>
              <a:rPr lang="fi-FI" sz="2200">
                <a:ea typeface="Calibri"/>
                <a:cs typeface="Calibri"/>
              </a:rPr>
              <a:t> gold </a:t>
            </a:r>
            <a:r>
              <a:rPr lang="fi-FI" sz="2200" err="1">
                <a:ea typeface="Calibri"/>
                <a:cs typeface="Calibri"/>
              </a:rPr>
              <a:t>medals</a:t>
            </a:r>
            <a:r>
              <a:rPr lang="fi-FI" sz="2200">
                <a:ea typeface="Calibri"/>
                <a:cs typeface="Calibri"/>
              </a:rPr>
              <a:t>. World </a:t>
            </a:r>
            <a:r>
              <a:rPr lang="fi-FI" sz="2200" err="1">
                <a:ea typeface="Calibri"/>
                <a:cs typeface="Calibri"/>
              </a:rPr>
              <a:t>Cups</a:t>
            </a:r>
            <a:r>
              <a:rPr lang="fi-FI" sz="2200">
                <a:ea typeface="Calibri"/>
                <a:cs typeface="Calibri"/>
              </a:rPr>
              <a:t> 2011, 2018, 2022 and </a:t>
            </a:r>
            <a:r>
              <a:rPr lang="fi-FI" sz="2200" err="1">
                <a:ea typeface="Calibri"/>
                <a:cs typeface="Calibri"/>
              </a:rPr>
              <a:t>the</a:t>
            </a:r>
            <a:r>
              <a:rPr lang="fi-FI" sz="2200">
                <a:ea typeface="Calibri"/>
                <a:cs typeface="Calibri"/>
              </a:rPr>
              <a:t> Beijing </a:t>
            </a:r>
            <a:r>
              <a:rPr lang="fi-FI" sz="2200" err="1">
                <a:ea typeface="Calibri"/>
                <a:cs typeface="Calibri"/>
              </a:rPr>
              <a:t>Olympics</a:t>
            </a:r>
            <a:r>
              <a:rPr lang="fi-FI" sz="2200">
                <a:ea typeface="Calibri"/>
                <a:cs typeface="Calibri"/>
              </a:rPr>
              <a:t>. </a:t>
            </a:r>
          </a:p>
          <a:p>
            <a:r>
              <a:rPr lang="fi-FI" sz="2200">
                <a:ea typeface="Calibri"/>
                <a:cs typeface="Calibri"/>
              </a:rPr>
              <a:t>He </a:t>
            </a:r>
            <a:r>
              <a:rPr lang="fi-FI" sz="2200" err="1">
                <a:ea typeface="Calibri"/>
                <a:cs typeface="Calibri"/>
              </a:rPr>
              <a:t>has</a:t>
            </a:r>
            <a:r>
              <a:rPr lang="fi-FI" sz="2200">
                <a:ea typeface="Calibri"/>
                <a:cs typeface="Calibri"/>
              </a:rPr>
              <a:t> </a:t>
            </a:r>
            <a:r>
              <a:rPr lang="fi-FI" sz="2200" err="1">
                <a:ea typeface="Calibri"/>
                <a:cs typeface="Calibri"/>
              </a:rPr>
              <a:t>also</a:t>
            </a:r>
            <a:r>
              <a:rPr lang="fi-FI" sz="2200">
                <a:ea typeface="Calibri"/>
                <a:cs typeface="Calibri"/>
              </a:rPr>
              <a:t> </a:t>
            </a:r>
            <a:r>
              <a:rPr lang="fi-FI" sz="2200" err="1">
                <a:ea typeface="Calibri"/>
                <a:cs typeface="Calibri"/>
              </a:rPr>
              <a:t>coached</a:t>
            </a:r>
            <a:r>
              <a:rPr lang="fi-FI" sz="2200">
                <a:ea typeface="Calibri"/>
                <a:cs typeface="Calibri"/>
              </a:rPr>
              <a:t> </a:t>
            </a:r>
            <a:r>
              <a:rPr lang="fi-FI" sz="2200" err="1">
                <a:ea typeface="Calibri"/>
                <a:cs typeface="Calibri"/>
              </a:rPr>
              <a:t>teams</a:t>
            </a:r>
            <a:r>
              <a:rPr lang="fi-FI" sz="2200">
                <a:ea typeface="Calibri"/>
                <a:cs typeface="Calibri"/>
              </a:rPr>
              <a:t> </a:t>
            </a:r>
            <a:r>
              <a:rPr lang="fi-FI" sz="2200" err="1">
                <a:ea typeface="Calibri"/>
                <a:cs typeface="Calibri"/>
              </a:rPr>
              <a:t>such</a:t>
            </a:r>
            <a:r>
              <a:rPr lang="fi-FI" sz="2200">
                <a:ea typeface="Calibri"/>
                <a:cs typeface="Calibri"/>
              </a:rPr>
              <a:t> as Ilves, Lukko and HPK. </a:t>
            </a:r>
          </a:p>
          <a:p>
            <a:r>
              <a:rPr lang="fi-FI" sz="2200">
                <a:ea typeface="Calibri"/>
                <a:cs typeface="Calibri"/>
              </a:rPr>
              <a:t>He </a:t>
            </a:r>
            <a:r>
              <a:rPr lang="fi-FI" sz="2200" err="1">
                <a:ea typeface="Calibri"/>
                <a:cs typeface="Calibri"/>
              </a:rPr>
              <a:t>was</a:t>
            </a:r>
            <a:r>
              <a:rPr lang="fi-FI" sz="2200">
                <a:ea typeface="Calibri"/>
                <a:cs typeface="Calibri"/>
              </a:rPr>
              <a:t> </a:t>
            </a:r>
            <a:r>
              <a:rPr lang="fi-FI" sz="2200" err="1">
                <a:ea typeface="Calibri"/>
                <a:cs typeface="Calibri"/>
              </a:rPr>
              <a:t>appointed</a:t>
            </a:r>
            <a:r>
              <a:rPr lang="fi-FI" sz="2200">
                <a:ea typeface="Calibri"/>
                <a:cs typeface="Calibri"/>
              </a:rPr>
              <a:t> </a:t>
            </a:r>
            <a:r>
              <a:rPr lang="fi-FI" sz="2200" err="1">
                <a:ea typeface="Calibri"/>
                <a:cs typeface="Calibri"/>
              </a:rPr>
              <a:t>the</a:t>
            </a:r>
            <a:r>
              <a:rPr lang="fi-FI" sz="2200">
                <a:ea typeface="Calibri"/>
                <a:cs typeface="Calibri"/>
              </a:rPr>
              <a:t> </a:t>
            </a:r>
            <a:r>
              <a:rPr lang="fi-FI" sz="2200" err="1">
                <a:ea typeface="Calibri"/>
                <a:cs typeface="Calibri"/>
              </a:rPr>
              <a:t>honorary</a:t>
            </a:r>
            <a:r>
              <a:rPr lang="fi-FI" sz="2200">
                <a:ea typeface="Calibri"/>
                <a:cs typeface="Calibri"/>
              </a:rPr>
              <a:t> </a:t>
            </a:r>
            <a:r>
              <a:rPr lang="fi-FI" sz="2200" err="1">
                <a:ea typeface="Calibri"/>
                <a:cs typeface="Calibri"/>
              </a:rPr>
              <a:t>degree</a:t>
            </a:r>
            <a:r>
              <a:rPr lang="fi-FI" sz="2200">
                <a:ea typeface="Calibri"/>
                <a:cs typeface="Calibri"/>
              </a:rPr>
              <a:t> of </a:t>
            </a:r>
            <a:r>
              <a:rPr lang="fi-FI" sz="2200" err="1">
                <a:ea typeface="Calibri"/>
                <a:cs typeface="Calibri"/>
              </a:rPr>
              <a:t>University</a:t>
            </a:r>
            <a:r>
              <a:rPr lang="fi-FI" sz="2200">
                <a:ea typeface="Calibri"/>
                <a:cs typeface="Calibri"/>
              </a:rPr>
              <a:t> of Jyväskylä in 2022</a:t>
            </a:r>
          </a:p>
        </p:txBody>
      </p:sp>
      <p:pic>
        <p:nvPicPr>
          <p:cNvPr id="4" name="Kuva 3" descr="Kuva, joka sisältää kohteen Ihmisen kasvot, vaate, henkilö, rakennus&#10;&#10;Kuvaus luotu automaattisesti">
            <a:extLst>
              <a:ext uri="{FF2B5EF4-FFF2-40B4-BE49-F238E27FC236}">
                <a16:creationId xmlns:a16="http://schemas.microsoft.com/office/drawing/2014/main" id="{3645B065-E01D-45DA-25C6-54710E97E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459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91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E04AE4E-9D5B-B8E0-8496-3B0BB5E81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fi-FI">
                <a:ea typeface="Calibri Light"/>
                <a:cs typeface="Calibri Light"/>
              </a:rPr>
              <a:t>Teemu Selänne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622DF8-DFB1-45BC-51D7-4A464D10D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000">
                <a:ea typeface="Calibri"/>
                <a:cs typeface="Calibri"/>
              </a:rPr>
              <a:t>He is said to be one of the best hockey players ever</a:t>
            </a:r>
          </a:p>
          <a:p>
            <a:r>
              <a:rPr lang="fi-FI" sz="2000">
                <a:ea typeface="Calibri"/>
                <a:cs typeface="Calibri"/>
              </a:rPr>
              <a:t>Made a remarkable career in the NHL</a:t>
            </a:r>
          </a:p>
          <a:p>
            <a:r>
              <a:rPr lang="fi-FI" sz="2000">
                <a:ea typeface="Calibri"/>
                <a:cs typeface="Calibri"/>
              </a:rPr>
              <a:t>Also played for Jokerit</a:t>
            </a:r>
          </a:p>
          <a:p>
            <a:r>
              <a:rPr lang="fi-FI" sz="2000">
                <a:ea typeface="Calibri"/>
                <a:cs typeface="Calibri"/>
              </a:rPr>
              <a:t>Already retired</a:t>
            </a:r>
          </a:p>
          <a:p>
            <a:r>
              <a:rPr lang="fi-FI" sz="2000">
                <a:ea typeface="Calibri"/>
                <a:cs typeface="Calibri"/>
              </a:rPr>
              <a:t>Played with Saku Koivu and Jere Lehtinen in the Nagano Winter Olympics 1998</a:t>
            </a:r>
          </a:p>
          <a:p>
            <a:endParaRPr lang="fi-FI" sz="2000">
              <a:ea typeface="Calibri"/>
              <a:cs typeface="Calibri"/>
            </a:endParaRPr>
          </a:p>
          <a:p>
            <a:endParaRPr lang="fi-FI" sz="2000">
              <a:ea typeface="Calibri"/>
              <a:cs typeface="Calibri"/>
            </a:endParaRPr>
          </a:p>
          <a:p>
            <a:endParaRPr lang="fi-FI" sz="2000">
              <a:ea typeface="Calibri"/>
              <a:cs typeface="Calibri"/>
            </a:endParaRPr>
          </a:p>
          <a:p>
            <a:endParaRPr lang="fi-FI" sz="2000">
              <a:ea typeface="Calibri"/>
              <a:cs typeface="Calibri"/>
            </a:endParaRPr>
          </a:p>
        </p:txBody>
      </p:sp>
      <p:pic>
        <p:nvPicPr>
          <p:cNvPr id="4" name="Kuva 3" descr="Kuva, joka sisältää kohteen henkilö, kypärä, jääkiekko, urheiluvälineet&#10;&#10;Kuvaus luotu automaattisesti">
            <a:extLst>
              <a:ext uri="{FF2B5EF4-FFF2-40B4-BE49-F238E27FC236}">
                <a16:creationId xmlns:a16="http://schemas.microsoft.com/office/drawing/2014/main" id="{64277EF4-E4A3-37ED-EB75-0F43C9C4F0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3" r="-2" b="1957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8154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BB5F5A-CF79-6FDC-67EE-0FB6A9EAB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fi-FI" err="1">
                <a:cs typeface="Calibri Light"/>
              </a:rPr>
              <a:t>Honorable</a:t>
            </a:r>
            <a:r>
              <a:rPr lang="fi-FI">
                <a:cs typeface="Calibri Light"/>
              </a:rPr>
              <a:t> </a:t>
            </a:r>
            <a:r>
              <a:rPr lang="fi-FI" err="1">
                <a:cs typeface="Calibri Light"/>
              </a:rPr>
              <a:t>mentions</a:t>
            </a:r>
            <a:endParaRPr lang="fi-FI" err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C3F729-2F06-6AC1-F81D-A192A2353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200" b="1">
                <a:cs typeface="Calibri"/>
              </a:rPr>
              <a:t>Mikael Granlund</a:t>
            </a:r>
          </a:p>
          <a:p>
            <a:r>
              <a:rPr lang="fi-FI" sz="2200" err="1">
                <a:cs typeface="Calibri"/>
              </a:rPr>
              <a:t>Famous</a:t>
            </a:r>
            <a:r>
              <a:rPr lang="fi-FI" sz="2200">
                <a:cs typeface="Calibri"/>
              </a:rPr>
              <a:t> for </a:t>
            </a:r>
            <a:r>
              <a:rPr lang="fi-FI" sz="2200" err="1">
                <a:cs typeface="Calibri"/>
              </a:rPr>
              <a:t>his</a:t>
            </a:r>
            <a:r>
              <a:rPr lang="fi-FI" sz="2200">
                <a:cs typeface="Calibri"/>
              </a:rPr>
              <a:t> "</a:t>
            </a:r>
            <a:r>
              <a:rPr lang="fi-FI" sz="2200" err="1">
                <a:cs typeface="Calibri"/>
              </a:rPr>
              <a:t>airhook</a:t>
            </a:r>
            <a:r>
              <a:rPr lang="fi-FI" sz="2200">
                <a:cs typeface="Calibri"/>
              </a:rPr>
              <a:t>" in </a:t>
            </a:r>
            <a:r>
              <a:rPr lang="fi-FI" sz="2200" err="1">
                <a:cs typeface="Calibri"/>
              </a:rPr>
              <a:t>the</a:t>
            </a:r>
            <a:r>
              <a:rPr lang="fi-FI" sz="2200">
                <a:cs typeface="Calibri"/>
              </a:rPr>
              <a:t> 2011 World Cup</a:t>
            </a:r>
            <a:endParaRPr lang="fi-FI" sz="2200" b="1">
              <a:cs typeface="Calibri"/>
            </a:endParaRPr>
          </a:p>
          <a:p>
            <a:pPr marL="0" indent="0">
              <a:buNone/>
            </a:pPr>
            <a:endParaRPr lang="fi-FI" sz="2200">
              <a:cs typeface="Calibri"/>
            </a:endParaRPr>
          </a:p>
          <a:p>
            <a:r>
              <a:rPr lang="fi-FI" sz="2200" b="1">
                <a:cs typeface="Calibri"/>
              </a:rPr>
              <a:t>Juhani "</a:t>
            </a:r>
            <a:r>
              <a:rPr lang="fi-FI" sz="2200" b="1" err="1">
                <a:cs typeface="Calibri"/>
              </a:rPr>
              <a:t>Tami</a:t>
            </a:r>
            <a:r>
              <a:rPr lang="fi-FI" sz="2200" b="1">
                <a:cs typeface="Calibri"/>
              </a:rPr>
              <a:t>" Tamminen</a:t>
            </a:r>
          </a:p>
          <a:p>
            <a:r>
              <a:rPr lang="fi-FI" sz="2200" err="1">
                <a:cs typeface="Calibri"/>
              </a:rPr>
              <a:t>Former</a:t>
            </a:r>
            <a:r>
              <a:rPr lang="fi-FI" sz="2200">
                <a:cs typeface="Calibri"/>
              </a:rPr>
              <a:t> hockey </a:t>
            </a:r>
            <a:r>
              <a:rPr lang="fi-FI" sz="2200" err="1">
                <a:cs typeface="Calibri"/>
              </a:rPr>
              <a:t>player</a:t>
            </a:r>
            <a:r>
              <a:rPr lang="fi-FI" sz="2200">
                <a:cs typeface="Calibri"/>
              </a:rPr>
              <a:t> and </a:t>
            </a:r>
            <a:r>
              <a:rPr lang="fi-FI" sz="2200" err="1">
                <a:cs typeface="Calibri"/>
              </a:rPr>
              <a:t>current</a:t>
            </a:r>
            <a:r>
              <a:rPr lang="fi-FI" sz="2200">
                <a:cs typeface="Calibri"/>
              </a:rPr>
              <a:t> hockey </a:t>
            </a:r>
            <a:r>
              <a:rPr lang="fi-FI" sz="2200" err="1">
                <a:cs typeface="Calibri"/>
              </a:rPr>
              <a:t>expert</a:t>
            </a:r>
            <a:endParaRPr lang="fi-FI" sz="2200" b="1" err="1">
              <a:cs typeface="Calibri"/>
            </a:endParaRPr>
          </a:p>
          <a:p>
            <a:pPr marL="0" indent="0">
              <a:buNone/>
            </a:pPr>
            <a:endParaRPr lang="fi-FI" sz="2200">
              <a:cs typeface="Calibri"/>
            </a:endParaRPr>
          </a:p>
          <a:p>
            <a:r>
              <a:rPr lang="fi-FI" sz="2200" b="1">
                <a:cs typeface="Calibri"/>
              </a:rPr>
              <a:t>Saku Koivu</a:t>
            </a:r>
            <a:endParaRPr lang="fi-FI" sz="2200">
              <a:cs typeface="Calibri"/>
            </a:endParaRPr>
          </a:p>
          <a:p>
            <a:r>
              <a:rPr lang="fi-FI" sz="2200" err="1">
                <a:cs typeface="Calibri"/>
              </a:rPr>
              <a:t>Won</a:t>
            </a:r>
            <a:r>
              <a:rPr lang="fi-FI" sz="2200">
                <a:cs typeface="Calibri"/>
              </a:rPr>
              <a:t> a World Cup and a </a:t>
            </a:r>
            <a:r>
              <a:rPr lang="fi-FI" sz="2200" err="1">
                <a:cs typeface="Calibri"/>
              </a:rPr>
              <a:t>Finnish</a:t>
            </a:r>
            <a:r>
              <a:rPr lang="fi-FI" sz="2200">
                <a:cs typeface="Calibri"/>
              </a:rPr>
              <a:t> Championship in </a:t>
            </a:r>
            <a:r>
              <a:rPr lang="fi-FI" sz="2200" err="1">
                <a:cs typeface="Calibri"/>
              </a:rPr>
              <a:t>the</a:t>
            </a:r>
            <a:r>
              <a:rPr lang="fi-FI" sz="2200">
                <a:cs typeface="Calibri"/>
              </a:rPr>
              <a:t> </a:t>
            </a:r>
            <a:r>
              <a:rPr lang="fi-FI" sz="2200" err="1">
                <a:cs typeface="Calibri"/>
              </a:rPr>
              <a:t>same</a:t>
            </a:r>
            <a:r>
              <a:rPr lang="fi-FI" sz="2200">
                <a:cs typeface="Calibri"/>
              </a:rPr>
              <a:t> </a:t>
            </a:r>
            <a:r>
              <a:rPr lang="fi-FI" sz="2200" err="1">
                <a:cs typeface="Calibri"/>
              </a:rPr>
              <a:t>year</a:t>
            </a:r>
            <a:r>
              <a:rPr lang="fi-FI" sz="2200">
                <a:cs typeface="Calibri"/>
              </a:rPr>
              <a:t>, 1995</a:t>
            </a:r>
            <a:endParaRPr lang="fi-FI" sz="2200" b="1">
              <a:cs typeface="Calibri"/>
            </a:endParaRPr>
          </a:p>
          <a:p>
            <a:endParaRPr lang="fi-FI" sz="2200" b="1">
              <a:cs typeface="Calibri"/>
            </a:endParaRPr>
          </a:p>
          <a:p>
            <a:endParaRPr lang="fi-FI" sz="2200">
              <a:cs typeface="Calibri"/>
            </a:endParaRPr>
          </a:p>
          <a:p>
            <a:endParaRPr lang="fi-FI" sz="2200">
              <a:cs typeface="Calibri"/>
            </a:endParaRPr>
          </a:p>
        </p:txBody>
      </p:sp>
      <p:pic>
        <p:nvPicPr>
          <p:cNvPr id="6" name="Kuva 5" descr="Kuva, joka sisältää kohteen jääkiekko, urheilu, luistelu, henkilö&#10;&#10;Kuvaus luotu automaattisesti">
            <a:extLst>
              <a:ext uri="{FF2B5EF4-FFF2-40B4-BE49-F238E27FC236}">
                <a16:creationId xmlns:a16="http://schemas.microsoft.com/office/drawing/2014/main" id="{34687201-0DDC-54BA-EC63-C549FF58F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02" r="1" b="16172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9" name="Arc 1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kypärä, henkilö, jääkiekko, luistelu&#10;&#10;Kuvaus luotu automaattisesti">
            <a:extLst>
              <a:ext uri="{FF2B5EF4-FFF2-40B4-BE49-F238E27FC236}">
                <a16:creationId xmlns:a16="http://schemas.microsoft.com/office/drawing/2014/main" id="{7AFB905F-90D3-D4E9-A16A-833025FC96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96" r="5550" b="-4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4" name="Kuva 3" descr="Kuva, joka sisältää kohteen Ihmisen kasvot, henkilö, vaate, mies&#10;&#10;Kuvaus luotu automaattisesti">
            <a:extLst>
              <a:ext uri="{FF2B5EF4-FFF2-40B4-BE49-F238E27FC236}">
                <a16:creationId xmlns:a16="http://schemas.microsoft.com/office/drawing/2014/main" id="{26D533B0-3C70-E0C6-3A57-9033DE3F4E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15" r="11623" b="4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0231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4309A1-06CB-4981-53B8-740950C2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>
                <a:cs typeface="Calibri Light"/>
              </a:rPr>
              <a:t>Finnish</a:t>
            </a:r>
            <a:r>
              <a:rPr lang="fi-FI">
                <a:cs typeface="Calibri Light"/>
              </a:rPr>
              <a:t> </a:t>
            </a:r>
            <a:r>
              <a:rPr lang="fi-FI" err="1">
                <a:cs typeface="Calibri Light"/>
              </a:rPr>
              <a:t>League</a:t>
            </a:r>
            <a:r>
              <a:rPr lang="fi-FI">
                <a:cs typeface="Calibri Light"/>
              </a:rPr>
              <a:t> </a:t>
            </a:r>
            <a:r>
              <a:rPr lang="fi-FI" err="1">
                <a:cs typeface="Calibri Light"/>
              </a:rPr>
              <a:t>legends</a:t>
            </a:r>
            <a:endParaRPr lang="fi-FI" err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4E1701-B7FB-24F9-C821-5A515A638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</a:rPr>
              <a:t>Pertti Lehtonen</a:t>
            </a:r>
          </a:p>
          <a:p>
            <a:r>
              <a:rPr lang="fi-FI">
                <a:cs typeface="Calibri"/>
              </a:rPr>
              <a:t>23 </a:t>
            </a:r>
            <a:r>
              <a:rPr lang="fi-FI" err="1">
                <a:cs typeface="Calibri"/>
              </a:rPr>
              <a:t>seasons</a:t>
            </a:r>
            <a:r>
              <a:rPr lang="fi-FI">
                <a:cs typeface="Calibri"/>
              </a:rPr>
              <a:t> </a:t>
            </a:r>
            <a:r>
              <a:rPr lang="fi-FI" err="1">
                <a:cs typeface="Calibri"/>
              </a:rPr>
              <a:t>played</a:t>
            </a:r>
            <a:r>
              <a:rPr lang="fi-FI">
                <a:cs typeface="Calibri"/>
              </a:rPr>
              <a:t> (22 in IFK) (1973-1998)</a:t>
            </a:r>
          </a:p>
          <a:p>
            <a:r>
              <a:rPr lang="fi-FI">
                <a:cs typeface="Calibri"/>
              </a:rPr>
              <a:t>230 </a:t>
            </a:r>
            <a:r>
              <a:rPr lang="fi-FI" err="1">
                <a:cs typeface="Calibri"/>
              </a:rPr>
              <a:t>goals</a:t>
            </a:r>
            <a:r>
              <a:rPr lang="fi-FI">
                <a:cs typeface="Calibri"/>
              </a:rPr>
              <a:t> </a:t>
            </a:r>
            <a:r>
              <a:rPr lang="fi-FI" err="1">
                <a:cs typeface="Calibri"/>
              </a:rPr>
              <a:t>scored</a:t>
            </a:r>
            <a:r>
              <a:rPr lang="fi-FI">
                <a:cs typeface="Calibri"/>
              </a:rPr>
              <a:t> as a </a:t>
            </a:r>
            <a:r>
              <a:rPr lang="fi-FI" err="1">
                <a:cs typeface="Calibri"/>
              </a:rPr>
              <a:t>defender</a:t>
            </a:r>
            <a:endParaRPr lang="fi-FI">
              <a:cs typeface="Calibri"/>
            </a:endParaRPr>
          </a:p>
          <a:p>
            <a:r>
              <a:rPr lang="fi-FI">
                <a:cs typeface="Calibri"/>
              </a:rPr>
              <a:t>Arto Javanainen</a:t>
            </a:r>
          </a:p>
          <a:p>
            <a:r>
              <a:rPr lang="fi-FI">
                <a:cs typeface="Calibri"/>
              </a:rPr>
              <a:t>20 </a:t>
            </a:r>
            <a:r>
              <a:rPr lang="fi-FI" err="1">
                <a:cs typeface="Calibri"/>
              </a:rPr>
              <a:t>seasons</a:t>
            </a:r>
            <a:r>
              <a:rPr lang="fi-FI">
                <a:cs typeface="Calibri"/>
              </a:rPr>
              <a:t> </a:t>
            </a:r>
            <a:r>
              <a:rPr lang="fi-FI" err="1">
                <a:cs typeface="Calibri"/>
              </a:rPr>
              <a:t>played</a:t>
            </a:r>
            <a:r>
              <a:rPr lang="fi-FI">
                <a:cs typeface="Calibri"/>
              </a:rPr>
              <a:t>, </a:t>
            </a:r>
            <a:r>
              <a:rPr lang="fi-FI" err="1">
                <a:cs typeface="Calibri"/>
              </a:rPr>
              <a:t>most</a:t>
            </a:r>
            <a:r>
              <a:rPr lang="fi-FI">
                <a:cs typeface="Calibri"/>
              </a:rPr>
              <a:t> of </a:t>
            </a:r>
            <a:r>
              <a:rPr lang="fi-FI" err="1">
                <a:cs typeface="Calibri"/>
              </a:rPr>
              <a:t>them</a:t>
            </a:r>
            <a:r>
              <a:rPr lang="fi-FI">
                <a:cs typeface="Calibri"/>
              </a:rPr>
              <a:t> in Porin Ässät</a:t>
            </a:r>
          </a:p>
          <a:p>
            <a:r>
              <a:rPr lang="fi-FI" err="1">
                <a:cs typeface="Calibri"/>
              </a:rPr>
              <a:t>All</a:t>
            </a:r>
            <a:r>
              <a:rPr lang="fi-FI">
                <a:cs typeface="Calibri"/>
              </a:rPr>
              <a:t> </a:t>
            </a:r>
            <a:r>
              <a:rPr lang="fi-FI" err="1">
                <a:cs typeface="Calibri"/>
              </a:rPr>
              <a:t>time</a:t>
            </a:r>
            <a:r>
              <a:rPr lang="fi-FI">
                <a:cs typeface="Calibri"/>
              </a:rPr>
              <a:t> top </a:t>
            </a:r>
            <a:r>
              <a:rPr lang="fi-FI" err="1">
                <a:cs typeface="Calibri"/>
              </a:rPr>
              <a:t>scorer</a:t>
            </a:r>
            <a:r>
              <a:rPr lang="fi-FI">
                <a:cs typeface="Calibri"/>
              </a:rPr>
              <a:t> in </a:t>
            </a:r>
            <a:r>
              <a:rPr lang="fi-FI" err="1">
                <a:cs typeface="Calibri"/>
              </a:rPr>
              <a:t>the</a:t>
            </a:r>
            <a:r>
              <a:rPr lang="fi-FI">
                <a:cs typeface="Calibri"/>
              </a:rPr>
              <a:t> </a:t>
            </a:r>
            <a:r>
              <a:rPr lang="fi-FI" err="1">
                <a:cs typeface="Calibri"/>
              </a:rPr>
              <a:t>Finnish</a:t>
            </a:r>
            <a:r>
              <a:rPr lang="fi-FI">
                <a:cs typeface="Calibri"/>
              </a:rPr>
              <a:t> </a:t>
            </a:r>
            <a:r>
              <a:rPr lang="fi-FI" err="1">
                <a:cs typeface="Calibri"/>
              </a:rPr>
              <a:t>League</a:t>
            </a:r>
            <a:endParaRPr lang="fi-FI">
              <a:cs typeface="Calibri"/>
            </a:endParaRPr>
          </a:p>
          <a:p>
            <a:r>
              <a:rPr lang="fi-FI">
                <a:cs typeface="Calibri"/>
              </a:rPr>
              <a:t>Janne Ojanen</a:t>
            </a:r>
          </a:p>
          <a:p>
            <a:r>
              <a:rPr lang="fi-FI" err="1">
                <a:cs typeface="Calibri"/>
              </a:rPr>
              <a:t>Played</a:t>
            </a:r>
            <a:r>
              <a:rPr lang="fi-FI">
                <a:cs typeface="Calibri"/>
              </a:rPr>
              <a:t> 20 </a:t>
            </a:r>
            <a:r>
              <a:rPr lang="fi-FI" err="1">
                <a:cs typeface="Calibri"/>
              </a:rPr>
              <a:t>seasons</a:t>
            </a:r>
            <a:r>
              <a:rPr lang="fi-FI">
                <a:cs typeface="Calibri"/>
              </a:rPr>
              <a:t>, </a:t>
            </a:r>
            <a:r>
              <a:rPr lang="fi-FI" err="1">
                <a:cs typeface="Calibri"/>
              </a:rPr>
              <a:t>most</a:t>
            </a:r>
            <a:r>
              <a:rPr lang="fi-FI">
                <a:cs typeface="Calibri"/>
              </a:rPr>
              <a:t> of </a:t>
            </a:r>
            <a:r>
              <a:rPr lang="fi-FI" err="1">
                <a:cs typeface="Calibri"/>
              </a:rPr>
              <a:t>them</a:t>
            </a:r>
            <a:r>
              <a:rPr lang="fi-FI">
                <a:cs typeface="Calibri"/>
              </a:rPr>
              <a:t> in Tappara</a:t>
            </a:r>
          </a:p>
          <a:p>
            <a:endParaRPr lang="fi-FI">
              <a:cs typeface="Calibri"/>
            </a:endParaRPr>
          </a:p>
          <a:p>
            <a:endParaRPr lang="fi-FI">
              <a:cs typeface="Calibri"/>
            </a:endParaRPr>
          </a:p>
          <a:p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243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1E1DB88-D746-3C3E-70A9-58A2B7D1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fi-FI">
                <a:ea typeface="Calibri Light"/>
                <a:cs typeface="Calibri Light"/>
              </a:rPr>
              <a:t>Leijonat (The Lions)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CA633D-A374-C076-9CC7-C8AA79648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>
                <a:ea typeface="Calibri"/>
                <a:cs typeface="Calibri"/>
              </a:rPr>
              <a:t>Leijonat is </a:t>
            </a:r>
            <a:r>
              <a:rPr lang="fi-FI" sz="1800" err="1">
                <a:ea typeface="Calibri"/>
                <a:cs typeface="Calibri"/>
              </a:rPr>
              <a:t>the</a:t>
            </a:r>
            <a:r>
              <a:rPr lang="fi-FI" sz="1800">
                <a:ea typeface="Calibri"/>
                <a:cs typeface="Calibri"/>
              </a:rPr>
              <a:t> </a:t>
            </a:r>
            <a:r>
              <a:rPr lang="fi-FI" sz="1800" err="1">
                <a:ea typeface="Calibri"/>
                <a:cs typeface="Calibri"/>
              </a:rPr>
              <a:t>national</a:t>
            </a:r>
            <a:r>
              <a:rPr lang="fi-FI" sz="1800">
                <a:ea typeface="Calibri"/>
                <a:cs typeface="Calibri"/>
              </a:rPr>
              <a:t> ice hockey team of Finland</a:t>
            </a:r>
          </a:p>
          <a:p>
            <a:r>
              <a:rPr lang="fi-FI" sz="1800" err="1">
                <a:ea typeface="Calibri"/>
                <a:cs typeface="Calibri"/>
              </a:rPr>
              <a:t>Accepted</a:t>
            </a:r>
            <a:r>
              <a:rPr lang="fi-FI" sz="1800">
                <a:ea typeface="Calibri"/>
                <a:cs typeface="Calibri"/>
              </a:rPr>
              <a:t> as a </a:t>
            </a:r>
            <a:r>
              <a:rPr lang="fi-FI" sz="1800" err="1">
                <a:ea typeface="Calibri"/>
                <a:cs typeface="Calibri"/>
              </a:rPr>
              <a:t>member</a:t>
            </a:r>
            <a:r>
              <a:rPr lang="fi-FI" sz="1800">
                <a:ea typeface="Calibri"/>
                <a:cs typeface="Calibri"/>
              </a:rPr>
              <a:t> </a:t>
            </a:r>
            <a:r>
              <a:rPr lang="fi-FI" sz="1800" err="1">
                <a:ea typeface="Calibri"/>
                <a:cs typeface="Calibri"/>
              </a:rPr>
              <a:t>by</a:t>
            </a:r>
            <a:r>
              <a:rPr lang="fi-FI" sz="1800">
                <a:ea typeface="Calibri"/>
                <a:cs typeface="Calibri"/>
              </a:rPr>
              <a:t> </a:t>
            </a:r>
            <a:r>
              <a:rPr lang="fi-FI" sz="1800" err="1">
                <a:ea typeface="Calibri"/>
                <a:cs typeface="Calibri"/>
              </a:rPr>
              <a:t>the</a:t>
            </a:r>
            <a:r>
              <a:rPr lang="fi-FI" sz="1800">
                <a:ea typeface="Calibri"/>
                <a:cs typeface="Calibri"/>
              </a:rPr>
              <a:t> International Ice Hockey Federation (IIHF) on </a:t>
            </a:r>
            <a:r>
              <a:rPr lang="fi-FI" sz="1800" err="1">
                <a:ea typeface="Calibri"/>
                <a:cs typeface="Calibri"/>
              </a:rPr>
              <a:t>February</a:t>
            </a:r>
            <a:r>
              <a:rPr lang="fi-FI" sz="1800">
                <a:ea typeface="Calibri"/>
                <a:cs typeface="Calibri"/>
              </a:rPr>
              <a:t> 10, 1928.</a:t>
            </a:r>
          </a:p>
          <a:p>
            <a:r>
              <a:rPr lang="fi-FI" sz="1800" err="1">
                <a:ea typeface="Calibri"/>
                <a:cs typeface="Calibri"/>
              </a:rPr>
              <a:t>Ranked</a:t>
            </a:r>
            <a:r>
              <a:rPr lang="fi-FI" sz="1800">
                <a:ea typeface="Calibri"/>
                <a:cs typeface="Calibri"/>
              </a:rPr>
              <a:t> </a:t>
            </a:r>
            <a:r>
              <a:rPr lang="fi-FI" sz="1800" err="1">
                <a:ea typeface="Calibri"/>
                <a:cs typeface="Calibri"/>
              </a:rPr>
              <a:t>second</a:t>
            </a:r>
            <a:r>
              <a:rPr lang="fi-FI" sz="1800">
                <a:ea typeface="Calibri"/>
                <a:cs typeface="Calibri"/>
              </a:rPr>
              <a:t> in </a:t>
            </a:r>
            <a:r>
              <a:rPr lang="fi-FI" sz="1800" err="1">
                <a:ea typeface="Calibri"/>
                <a:cs typeface="Calibri"/>
              </a:rPr>
              <a:t>the</a:t>
            </a:r>
            <a:r>
              <a:rPr lang="fi-FI" sz="1800">
                <a:ea typeface="Calibri"/>
                <a:cs typeface="Calibri"/>
              </a:rPr>
              <a:t> IIHF World Ranking</a:t>
            </a:r>
          </a:p>
          <a:p>
            <a:r>
              <a:rPr lang="fi-FI" sz="1800" err="1">
                <a:ea typeface="Calibri"/>
                <a:cs typeface="Calibri"/>
              </a:rPr>
              <a:t>Legendary</a:t>
            </a:r>
            <a:r>
              <a:rPr lang="fi-FI" sz="1800">
                <a:ea typeface="Calibri"/>
                <a:cs typeface="Calibri"/>
              </a:rPr>
              <a:t> Leijonat </a:t>
            </a:r>
            <a:r>
              <a:rPr lang="fi-FI" sz="1800" err="1">
                <a:ea typeface="Calibri"/>
                <a:cs typeface="Calibri"/>
              </a:rPr>
              <a:t>players</a:t>
            </a:r>
            <a:r>
              <a:rPr lang="fi-FI" sz="1800">
                <a:ea typeface="Calibri"/>
                <a:cs typeface="Calibri"/>
              </a:rPr>
              <a:t> </a:t>
            </a:r>
            <a:r>
              <a:rPr lang="fi-FI" sz="1800" err="1">
                <a:ea typeface="Calibri"/>
                <a:cs typeface="Calibri"/>
              </a:rPr>
              <a:t>include</a:t>
            </a:r>
            <a:r>
              <a:rPr lang="fi-FI" sz="1800">
                <a:ea typeface="Calibri"/>
                <a:cs typeface="Calibri"/>
              </a:rPr>
              <a:t> Timo Jutila, Raimo Helminen, Teemu Selänne and Saku Koivu</a:t>
            </a:r>
          </a:p>
          <a:p>
            <a:r>
              <a:rPr lang="fi-FI" sz="1800">
                <a:ea typeface="Calibri"/>
                <a:cs typeface="Calibri"/>
              </a:rPr>
              <a:t>WC Gold </a:t>
            </a:r>
            <a:r>
              <a:rPr lang="fi-FI" sz="1800" err="1">
                <a:ea typeface="Calibri"/>
                <a:cs typeface="Calibri"/>
              </a:rPr>
              <a:t>four</a:t>
            </a:r>
            <a:r>
              <a:rPr lang="fi-FI" sz="1800">
                <a:ea typeface="Calibri"/>
                <a:cs typeface="Calibri"/>
              </a:rPr>
              <a:t> </a:t>
            </a:r>
            <a:r>
              <a:rPr lang="fi-FI" sz="1800" err="1">
                <a:ea typeface="Calibri"/>
                <a:cs typeface="Calibri"/>
              </a:rPr>
              <a:t>times</a:t>
            </a:r>
            <a:r>
              <a:rPr lang="fi-FI" sz="1800">
                <a:ea typeface="Calibri"/>
                <a:cs typeface="Calibri"/>
              </a:rPr>
              <a:t>, WC Silver </a:t>
            </a:r>
            <a:r>
              <a:rPr lang="fi-FI" sz="1800" err="1">
                <a:ea typeface="Calibri"/>
                <a:cs typeface="Calibri"/>
              </a:rPr>
              <a:t>nine</a:t>
            </a:r>
            <a:r>
              <a:rPr lang="fi-FI" sz="1800">
                <a:ea typeface="Calibri"/>
                <a:cs typeface="Calibri"/>
              </a:rPr>
              <a:t> </a:t>
            </a:r>
            <a:r>
              <a:rPr lang="fi-FI" sz="1800" err="1">
                <a:ea typeface="Calibri"/>
                <a:cs typeface="Calibri"/>
              </a:rPr>
              <a:t>times</a:t>
            </a:r>
            <a:r>
              <a:rPr lang="fi-FI" sz="1800">
                <a:ea typeface="Calibri"/>
                <a:cs typeface="Calibri"/>
              </a:rPr>
              <a:t>, </a:t>
            </a:r>
            <a:r>
              <a:rPr lang="fi-FI" sz="1800" err="1">
                <a:ea typeface="Calibri"/>
                <a:cs typeface="Calibri"/>
              </a:rPr>
              <a:t>one</a:t>
            </a:r>
            <a:r>
              <a:rPr lang="fi-FI" sz="1800">
                <a:ea typeface="Calibri"/>
                <a:cs typeface="Calibri"/>
              </a:rPr>
              <a:t> </a:t>
            </a:r>
            <a:r>
              <a:rPr lang="fi-FI" sz="1800" err="1">
                <a:ea typeface="Calibri"/>
                <a:cs typeface="Calibri"/>
              </a:rPr>
              <a:t>Olympic</a:t>
            </a:r>
            <a:r>
              <a:rPr lang="fi-FI" sz="1800">
                <a:ea typeface="Calibri"/>
                <a:cs typeface="Calibri"/>
              </a:rPr>
              <a:t> gold and </a:t>
            </a:r>
            <a:r>
              <a:rPr lang="fi-FI" sz="1800" err="1">
                <a:ea typeface="Calibri"/>
                <a:cs typeface="Calibri"/>
              </a:rPr>
              <a:t>two</a:t>
            </a:r>
            <a:r>
              <a:rPr lang="fi-FI" sz="1800">
                <a:ea typeface="Calibri"/>
                <a:cs typeface="Calibri"/>
              </a:rPr>
              <a:t> </a:t>
            </a:r>
            <a:r>
              <a:rPr lang="fi-FI" sz="1800" err="1">
                <a:ea typeface="Calibri"/>
                <a:cs typeface="Calibri"/>
              </a:rPr>
              <a:t>Olympic</a:t>
            </a:r>
            <a:r>
              <a:rPr lang="fi-FI" sz="1800">
                <a:ea typeface="Calibri"/>
                <a:cs typeface="Calibri"/>
              </a:rPr>
              <a:t> </a:t>
            </a:r>
            <a:r>
              <a:rPr lang="fi-FI" sz="1800" err="1">
                <a:ea typeface="Calibri"/>
                <a:cs typeface="Calibri"/>
              </a:rPr>
              <a:t>silver</a:t>
            </a:r>
            <a:r>
              <a:rPr lang="fi-FI" sz="1800">
                <a:ea typeface="Calibri"/>
                <a:cs typeface="Calibri"/>
              </a:rPr>
              <a:t> </a:t>
            </a:r>
            <a:r>
              <a:rPr lang="fi-FI" sz="1800" err="1">
                <a:ea typeface="Calibri"/>
                <a:cs typeface="Calibri"/>
              </a:rPr>
              <a:t>rankings</a:t>
            </a:r>
            <a:r>
              <a:rPr lang="fi-FI" sz="1800">
                <a:ea typeface="Calibri"/>
                <a:cs typeface="Calibri"/>
              </a:rPr>
              <a:t>. </a:t>
            </a:r>
          </a:p>
          <a:p>
            <a:r>
              <a:rPr lang="fi-FI" sz="1800">
                <a:ea typeface="Calibri"/>
                <a:cs typeface="Calibri"/>
              </a:rPr>
              <a:t>Some </a:t>
            </a:r>
            <a:r>
              <a:rPr lang="fi-FI" sz="1800" err="1">
                <a:ea typeface="Calibri"/>
                <a:cs typeface="Calibri"/>
              </a:rPr>
              <a:t>players</a:t>
            </a:r>
            <a:r>
              <a:rPr lang="fi-FI" sz="1800">
                <a:ea typeface="Calibri"/>
                <a:cs typeface="Calibri"/>
              </a:rPr>
              <a:t> in 2022 </a:t>
            </a:r>
            <a:r>
              <a:rPr lang="fi-FI" sz="1800" err="1">
                <a:ea typeface="Calibri"/>
                <a:cs typeface="Calibri"/>
              </a:rPr>
              <a:t>included</a:t>
            </a:r>
            <a:r>
              <a:rPr lang="fi-FI" sz="1800">
                <a:ea typeface="Calibri"/>
                <a:cs typeface="Calibri"/>
              </a:rPr>
              <a:t> Marko Anttila, Hannes Björninen and Valtteri Filppula</a:t>
            </a:r>
          </a:p>
          <a:p>
            <a:r>
              <a:rPr lang="fi-FI" sz="1800">
                <a:ea typeface="Calibri"/>
                <a:cs typeface="Calibri"/>
              </a:rPr>
              <a:t>Legendary </a:t>
            </a:r>
            <a:r>
              <a:rPr lang="fi-FI" sz="1800" err="1">
                <a:ea typeface="Calibri"/>
                <a:cs typeface="Calibri"/>
              </a:rPr>
              <a:t>coach</a:t>
            </a:r>
            <a:r>
              <a:rPr lang="fi-FI" sz="1800">
                <a:ea typeface="Calibri"/>
                <a:cs typeface="Calibri"/>
              </a:rPr>
              <a:t>, Jukka Jalonen, </a:t>
            </a:r>
            <a:r>
              <a:rPr lang="fi-FI" sz="1800" err="1">
                <a:ea typeface="Calibri"/>
                <a:cs typeface="Calibri"/>
              </a:rPr>
              <a:t>the</a:t>
            </a:r>
            <a:r>
              <a:rPr lang="fi-FI" sz="1800">
                <a:ea typeface="Calibri"/>
                <a:cs typeface="Calibri"/>
              </a:rPr>
              <a:t> </a:t>
            </a:r>
            <a:r>
              <a:rPr lang="fi-FI" sz="1800" err="1">
                <a:ea typeface="Calibri"/>
                <a:cs typeface="Calibri"/>
              </a:rPr>
              <a:t>man</a:t>
            </a:r>
            <a:r>
              <a:rPr lang="fi-FI" sz="1800">
                <a:ea typeface="Calibri"/>
                <a:cs typeface="Calibri"/>
              </a:rPr>
              <a:t> of </a:t>
            </a:r>
            <a:r>
              <a:rPr lang="fi-FI" sz="1800" err="1">
                <a:ea typeface="Calibri"/>
                <a:cs typeface="Calibri"/>
              </a:rPr>
              <a:t>four</a:t>
            </a:r>
            <a:r>
              <a:rPr lang="fi-FI" sz="1800">
                <a:ea typeface="Calibri"/>
                <a:cs typeface="Calibri"/>
              </a:rPr>
              <a:t> </a:t>
            </a:r>
            <a:r>
              <a:rPr lang="fi-FI" sz="1800" err="1">
                <a:ea typeface="Calibri"/>
                <a:cs typeface="Calibri"/>
              </a:rPr>
              <a:t>golds</a:t>
            </a:r>
            <a:r>
              <a:rPr lang="fi-FI" sz="1800">
                <a:ea typeface="Calibri"/>
                <a:cs typeface="Calibri"/>
              </a:rPr>
              <a:t>. </a:t>
            </a:r>
          </a:p>
          <a:p>
            <a:endParaRPr lang="fi-FI" sz="1800">
              <a:ea typeface="Calibri"/>
              <a:cs typeface="Calibri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3" descr="Kuva, joka sisältää kohteen clipart, logo, symboli, Grafiikka&#10;&#10;Kuvaus luotu automaattisesti">
            <a:extLst>
              <a:ext uri="{FF2B5EF4-FFF2-40B4-BE49-F238E27FC236}">
                <a16:creationId xmlns:a16="http://schemas.microsoft.com/office/drawing/2014/main" id="{FBBF8D96-7CCC-5868-4AC9-97649FE3B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74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8" name="Arc 2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henkilö, jääkiekko, vaate, luistelu&#10;&#10;Kuvaus luotu automaattisesti">
            <a:extLst>
              <a:ext uri="{FF2B5EF4-FFF2-40B4-BE49-F238E27FC236}">
                <a16:creationId xmlns:a16="http://schemas.microsoft.com/office/drawing/2014/main" id="{1C991750-A412-55F4-CAE4-B94E02A999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36" r="8868" b="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4114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5BA7BA-33ED-4FC0-5C27-C5166187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>
                <a:ea typeface="Calibri Light"/>
                <a:cs typeface="Calibri Light"/>
              </a:rPr>
              <a:t>Sources</a:t>
            </a:r>
            <a:endParaRPr lang="fi-FI" err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1F9DA8-D648-9CA6-B013-BD4C2451C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0000" lnSpcReduction="20000"/>
          </a:bodyPr>
          <a:lstStyle/>
          <a:p>
            <a:r>
              <a:rPr lang="fi-FI" sz="2000" dirty="0">
                <a:ea typeface="Calibri"/>
                <a:cs typeface="Calibri"/>
              </a:rPr>
              <a:t>Info</a:t>
            </a:r>
          </a:p>
          <a:p>
            <a:pPr marL="0" indent="0">
              <a:buNone/>
            </a:pPr>
            <a:r>
              <a:rPr lang="fi-FI" sz="2000" dirty="0">
                <a:ea typeface="Calibri"/>
                <a:cs typeface="Calibri"/>
              </a:rPr>
              <a:t>-IFK.com</a:t>
            </a:r>
          </a:p>
          <a:p>
            <a:pPr marL="0" indent="0">
              <a:buNone/>
            </a:pPr>
            <a:r>
              <a:rPr lang="fi-FI" sz="2000" dirty="0">
                <a:ea typeface="+mn-lt"/>
                <a:cs typeface="+mn-lt"/>
                <a:hlinkClick r:id="rId2"/>
              </a:rPr>
              <a:t>https://hc.tps.fi/</a:t>
            </a:r>
            <a:endParaRPr lang="fi-FI" dirty="0"/>
          </a:p>
          <a:p>
            <a:pPr marL="0" indent="0">
              <a:buNone/>
            </a:pPr>
            <a:r>
              <a:rPr lang="fi-FI" sz="2000" dirty="0">
                <a:ea typeface="+mn-lt"/>
                <a:cs typeface="+mn-lt"/>
                <a:hlinkClick r:id="rId3"/>
              </a:rPr>
              <a:t>https://www.leijonat.fi/</a:t>
            </a:r>
            <a:endParaRPr lang="fi-FI"/>
          </a:p>
          <a:p>
            <a:pPr marL="0" indent="0">
              <a:buNone/>
            </a:pPr>
            <a:r>
              <a:rPr lang="fi-FI" sz="2000" dirty="0">
                <a:ea typeface="+mn-lt"/>
                <a:cs typeface="+mn-lt"/>
                <a:hlinkClick r:id="rId4"/>
              </a:rPr>
              <a:t>https://www.mtvuutiset.fi/artikkeli/top10-sm-liigakaukaloiden-legendat/3772406#gs.01gqow</a:t>
            </a:r>
            <a:endParaRPr lang="fi-FI"/>
          </a:p>
          <a:p>
            <a:pPr marL="0" indent="0">
              <a:buNone/>
            </a:pPr>
            <a:r>
              <a:rPr lang="fi-FI" sz="2000" dirty="0">
                <a:ea typeface="+mn-lt"/>
                <a:cs typeface="+mn-lt"/>
                <a:hlinkClick r:id="rId5"/>
              </a:rPr>
              <a:t>https://liiga.fi/fi</a:t>
            </a:r>
            <a:endParaRPr lang="fi-FI"/>
          </a:p>
          <a:p>
            <a:pPr marL="0" indent="0">
              <a:buNone/>
            </a:pPr>
            <a:r>
              <a:rPr lang="fi-FI" sz="2000" dirty="0">
                <a:ea typeface="+mn-lt"/>
                <a:cs typeface="+mn-lt"/>
                <a:hlinkClick r:id="rId6"/>
              </a:rPr>
              <a:t>https://www.tappara.fi/</a:t>
            </a:r>
            <a:endParaRPr lang="fi-FI"/>
          </a:p>
          <a:p>
            <a:pPr marL="0" indent="0">
              <a:buNone/>
            </a:pPr>
            <a:r>
              <a:rPr lang="fi-FI" sz="2000" dirty="0">
                <a:ea typeface="+mn-lt"/>
                <a:cs typeface="+mn-lt"/>
                <a:hlinkClick r:id="rId7"/>
              </a:rPr>
              <a:t>https://www.ilves.com/</a:t>
            </a:r>
            <a:endParaRPr lang="fi-FI"/>
          </a:p>
          <a:p>
            <a:pPr marL="0" indent="0">
              <a:buNone/>
            </a:pPr>
            <a:r>
              <a:rPr lang="fi-FI" sz="2000" dirty="0">
                <a:ea typeface="+mn-lt"/>
                <a:cs typeface="+mn-lt"/>
                <a:hlinkClick r:id="rId8"/>
              </a:rPr>
              <a:t>https://fi.wikipedia.org/wiki/Jukka_Jalonen</a:t>
            </a:r>
            <a:endParaRPr lang="fi-FI"/>
          </a:p>
          <a:p>
            <a:pPr marL="0" indent="0">
              <a:buNone/>
            </a:pPr>
            <a:r>
              <a:rPr lang="fi-FI" sz="2000" dirty="0">
                <a:ea typeface="+mn-lt"/>
                <a:cs typeface="+mn-lt"/>
                <a:hlinkClick r:id="rId9"/>
              </a:rPr>
              <a:t>https://fi.wikipedia.org/wiki/Timo_Jutila</a:t>
            </a:r>
            <a:endParaRPr lang="fi-FI"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sz="2000" dirty="0">
                <a:ea typeface="+mn-lt"/>
                <a:cs typeface="+mn-lt"/>
                <a:hlinkClick r:id="rId10"/>
              </a:rPr>
              <a:t>https://fi.wikipedia.org/wiki/Teemu_Sel%C3%A4nne</a:t>
            </a:r>
            <a:endParaRPr lang="fi-FI"/>
          </a:p>
          <a:p>
            <a:pPr marL="0" indent="0">
              <a:buNone/>
            </a:pPr>
            <a:endParaRPr lang="fi-FI" sz="2000" dirty="0">
              <a:ea typeface="+mn-lt"/>
              <a:cs typeface="+mn-lt"/>
            </a:endParaRPr>
          </a:p>
          <a:p>
            <a:pPr marL="0" indent="0">
              <a:buNone/>
            </a:pPr>
            <a:endParaRPr lang="fi-FI" sz="2000" dirty="0">
              <a:ea typeface="+mn-lt"/>
              <a:cs typeface="+mn-lt"/>
            </a:endParaRPr>
          </a:p>
          <a:p>
            <a:endParaRPr lang="fi-FI" sz="2000">
              <a:ea typeface="Calibri"/>
              <a:cs typeface="Calibri"/>
            </a:endParaRPr>
          </a:p>
          <a:p>
            <a:r>
              <a:rPr lang="fi-FI" sz="2000" err="1">
                <a:ea typeface="Calibri"/>
                <a:cs typeface="Calibri"/>
              </a:rPr>
              <a:t>Images</a:t>
            </a:r>
            <a:endParaRPr lang="fi-FI" sz="20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fi-FI" sz="2000" dirty="0">
                <a:ea typeface="Calibri"/>
                <a:cs typeface="Calibri"/>
              </a:rPr>
              <a:t>-Wikipedia </a:t>
            </a:r>
            <a:r>
              <a:rPr lang="fi-FI" sz="2000" dirty="0" err="1">
                <a:ea typeface="Calibri"/>
                <a:cs typeface="Calibri"/>
              </a:rPr>
              <a:t>commons</a:t>
            </a:r>
            <a:endParaRPr lang="fi-FI" sz="20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fi-FI" sz="2000" dirty="0">
                <a:ea typeface="Calibri"/>
                <a:cs typeface="Calibri"/>
              </a:rPr>
              <a:t>-Leijonat Twitter</a:t>
            </a:r>
          </a:p>
          <a:p>
            <a:pPr marL="0" indent="0">
              <a:buNone/>
            </a:pPr>
            <a:r>
              <a:rPr lang="fi-FI" sz="2000" dirty="0">
                <a:ea typeface="Calibri"/>
                <a:cs typeface="Calibri"/>
              </a:rPr>
              <a:t>-Etelä Suomen Sanomat</a:t>
            </a:r>
          </a:p>
          <a:p>
            <a:pPr marL="0" indent="0">
              <a:buNone/>
            </a:pPr>
            <a:r>
              <a:rPr lang="fi-FI" sz="2000" dirty="0">
                <a:ea typeface="Calibri"/>
                <a:cs typeface="Calibri"/>
              </a:rPr>
              <a:t>-IFK.com</a:t>
            </a:r>
          </a:p>
        </p:txBody>
      </p:sp>
    </p:spTree>
    <p:extLst>
      <p:ext uri="{BB962C8B-B14F-4D97-AF65-F5344CB8AC3E}">
        <p14:creationId xmlns:p14="http://schemas.microsoft.com/office/powerpoint/2010/main" val="253717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2E2ED3D-ADE9-6C3B-5A44-465EDED6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Hockey Vocabulary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9F2998-BDEA-740F-62E2-610ECD034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err="1">
                <a:cs typeface="Calibri"/>
              </a:rPr>
              <a:t>Puck</a:t>
            </a:r>
            <a:r>
              <a:rPr lang="fi-FI">
                <a:cs typeface="Calibri"/>
              </a:rPr>
              <a:t> = Kiekko</a:t>
            </a:r>
          </a:p>
          <a:p>
            <a:r>
              <a:rPr lang="fi-FI" err="1">
                <a:cs typeface="Calibri"/>
              </a:rPr>
              <a:t>Attacker</a:t>
            </a:r>
            <a:r>
              <a:rPr lang="fi-FI">
                <a:cs typeface="Calibri"/>
              </a:rPr>
              <a:t> = Hyökkääjä </a:t>
            </a:r>
          </a:p>
          <a:p>
            <a:r>
              <a:rPr lang="fi-FI" err="1">
                <a:cs typeface="Calibri"/>
              </a:rPr>
              <a:t>Defender</a:t>
            </a:r>
            <a:r>
              <a:rPr lang="fi-FI">
                <a:cs typeface="Calibri"/>
              </a:rPr>
              <a:t> = Puolustaja</a:t>
            </a:r>
          </a:p>
          <a:p>
            <a:r>
              <a:rPr lang="fi-FI" err="1">
                <a:cs typeface="Calibri"/>
              </a:rPr>
              <a:t>Pass</a:t>
            </a:r>
            <a:r>
              <a:rPr lang="fi-FI">
                <a:cs typeface="Calibri"/>
              </a:rPr>
              <a:t> = Syöttö </a:t>
            </a:r>
          </a:p>
          <a:p>
            <a:r>
              <a:rPr lang="fi-FI" err="1">
                <a:cs typeface="Calibri"/>
              </a:rPr>
              <a:t>Stick</a:t>
            </a:r>
            <a:r>
              <a:rPr lang="fi-FI">
                <a:cs typeface="Calibri"/>
              </a:rPr>
              <a:t> = Maila </a:t>
            </a:r>
          </a:p>
          <a:p>
            <a:r>
              <a:rPr lang="fi-FI" err="1">
                <a:cs typeface="Calibri"/>
              </a:rPr>
              <a:t>Rink</a:t>
            </a:r>
            <a:r>
              <a:rPr lang="fi-FI">
                <a:cs typeface="Calibri"/>
              </a:rPr>
              <a:t> = Kaukalo </a:t>
            </a:r>
          </a:p>
          <a:p>
            <a:r>
              <a:rPr lang="fi-FI">
                <a:cs typeface="Calibri"/>
              </a:rPr>
              <a:t>Jersey = Pelipaita</a:t>
            </a:r>
          </a:p>
          <a:p>
            <a:r>
              <a:rPr lang="fi-FI" err="1">
                <a:cs typeface="Calibri"/>
              </a:rPr>
              <a:t>Coach</a:t>
            </a:r>
            <a:r>
              <a:rPr lang="fi-FI">
                <a:cs typeface="Calibri"/>
              </a:rPr>
              <a:t> = Valmentaja</a:t>
            </a:r>
          </a:p>
          <a:p>
            <a:endParaRPr lang="fi-FI">
              <a:cs typeface="Calibri"/>
            </a:endParaRPr>
          </a:p>
          <a:p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74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39FA28-79F1-4E6D-5377-848A983AF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i-FI" sz="3700">
                <a:ea typeface="Calibri Light"/>
                <a:cs typeface="Calibri Light"/>
              </a:rPr>
              <a:t>Overall info about ice hockey in Finland</a:t>
            </a:r>
            <a:endParaRPr lang="fi-FI" sz="3700"/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78E0C7-D83B-C2D5-59C3-2D21846AF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608532"/>
            <a:ext cx="4559425" cy="37221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>
                <a:ea typeface="Calibri"/>
                <a:cs typeface="Calibri"/>
              </a:rPr>
              <a:t>Ice Hockey is </a:t>
            </a:r>
            <a:r>
              <a:rPr lang="fi-FI" sz="2000" err="1">
                <a:ea typeface="Calibri"/>
                <a:cs typeface="Calibri"/>
              </a:rPr>
              <a:t>the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most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popular</a:t>
            </a:r>
            <a:r>
              <a:rPr lang="fi-FI" sz="2000">
                <a:ea typeface="Calibri"/>
                <a:cs typeface="Calibri"/>
              </a:rPr>
              <a:t> sport in Finland</a:t>
            </a:r>
          </a:p>
          <a:p>
            <a:r>
              <a:rPr lang="fi-FI" sz="2000">
                <a:ea typeface="Calibri"/>
                <a:cs typeface="Calibri"/>
              </a:rPr>
              <a:t>852 </a:t>
            </a:r>
            <a:r>
              <a:rPr lang="fi-FI" sz="2000" err="1">
                <a:ea typeface="Calibri"/>
                <a:cs typeface="Calibri"/>
              </a:rPr>
              <a:t>professional</a:t>
            </a:r>
            <a:r>
              <a:rPr lang="fi-FI" sz="2000">
                <a:ea typeface="Calibri"/>
                <a:cs typeface="Calibri"/>
              </a:rPr>
              <a:t> hockey </a:t>
            </a:r>
            <a:r>
              <a:rPr lang="fi-FI" sz="2000" err="1">
                <a:ea typeface="Calibri"/>
                <a:cs typeface="Calibri"/>
              </a:rPr>
              <a:t>players</a:t>
            </a:r>
            <a:r>
              <a:rPr lang="fi-FI" sz="2000">
                <a:ea typeface="Calibri"/>
                <a:cs typeface="Calibri"/>
              </a:rPr>
              <a:t> in 2019</a:t>
            </a:r>
          </a:p>
          <a:p>
            <a:r>
              <a:rPr lang="fi-FI" sz="2000">
                <a:ea typeface="Calibri"/>
                <a:cs typeface="Calibri"/>
              </a:rPr>
              <a:t>Finland </a:t>
            </a:r>
            <a:r>
              <a:rPr lang="fi-FI" sz="2000" err="1">
                <a:ea typeface="Calibri"/>
                <a:cs typeface="Calibri"/>
              </a:rPr>
              <a:t>has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won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the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world</a:t>
            </a:r>
            <a:r>
              <a:rPr lang="fi-FI" sz="2000">
                <a:ea typeface="Calibri"/>
                <a:cs typeface="Calibri"/>
              </a:rPr>
              <a:t> cup </a:t>
            </a:r>
            <a:r>
              <a:rPr lang="fi-FI" sz="2000" err="1">
                <a:ea typeface="Calibri"/>
                <a:cs typeface="Calibri"/>
              </a:rPr>
              <a:t>four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times</a:t>
            </a:r>
            <a:endParaRPr lang="fi-FI" sz="2000">
              <a:ea typeface="Calibri"/>
              <a:cs typeface="Calibri"/>
            </a:endParaRPr>
          </a:p>
          <a:p>
            <a:r>
              <a:rPr lang="fi-FI" sz="2000">
                <a:ea typeface="Calibri"/>
                <a:cs typeface="Calibri"/>
              </a:rPr>
              <a:t>In 1995 (</a:t>
            </a:r>
            <a:r>
              <a:rPr lang="fi-FI" sz="2000" err="1">
                <a:ea typeface="Calibri"/>
                <a:cs typeface="Calibri"/>
              </a:rPr>
              <a:t>never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forget</a:t>
            </a:r>
            <a:r>
              <a:rPr lang="fi-FI" sz="2000">
                <a:ea typeface="Calibri"/>
                <a:cs typeface="Calibri"/>
              </a:rPr>
              <a:t>), 2011, 2018 and 2022.</a:t>
            </a:r>
          </a:p>
          <a:p>
            <a:r>
              <a:rPr lang="fi-FI" sz="2000" err="1">
                <a:ea typeface="Calibri"/>
                <a:cs typeface="Calibri"/>
              </a:rPr>
              <a:t>Olympic</a:t>
            </a:r>
            <a:r>
              <a:rPr lang="fi-FI" sz="2000">
                <a:ea typeface="Calibri"/>
                <a:cs typeface="Calibri"/>
              </a:rPr>
              <a:t> gold in Beijing in 2022. </a:t>
            </a:r>
          </a:p>
          <a:p>
            <a:endParaRPr lang="fi-FI" sz="2000">
              <a:ea typeface="Calibri"/>
              <a:cs typeface="Calibri"/>
            </a:endParaRPr>
          </a:p>
          <a:p>
            <a:pPr marL="0" indent="0">
              <a:buNone/>
            </a:pPr>
            <a:endParaRPr lang="fi-FI" sz="2000">
              <a:ea typeface="Calibri"/>
              <a:cs typeface="Calibri"/>
            </a:endParaRPr>
          </a:p>
          <a:p>
            <a:endParaRPr lang="fi-FI" sz="2000">
              <a:ea typeface="Calibri"/>
              <a:cs typeface="Calibri"/>
            </a:endParaRPr>
          </a:p>
          <a:p>
            <a:endParaRPr lang="fi-FI" sz="2000">
              <a:ea typeface="Calibri"/>
              <a:cs typeface="Calibri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henkilö, vaate, urheilupeli, tuuletin&#10;&#10;Kuvaus luotu automaattisesti">
            <a:extLst>
              <a:ext uri="{FF2B5EF4-FFF2-40B4-BE49-F238E27FC236}">
                <a16:creationId xmlns:a16="http://schemas.microsoft.com/office/drawing/2014/main" id="{0CBA2E45-6149-40CA-3349-EF03D5C9B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75" r="15068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9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905A17-D6F5-412A-8925-C2FE2B97E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r>
              <a:rPr lang="fi-FI" sz="3200" err="1">
                <a:ea typeface="Calibri Light"/>
                <a:cs typeface="Calibri Light"/>
              </a:rPr>
              <a:t>Finnish</a:t>
            </a:r>
            <a:r>
              <a:rPr lang="fi-FI" sz="3200">
                <a:ea typeface="Calibri Light"/>
                <a:cs typeface="Calibri Light"/>
              </a:rPr>
              <a:t> </a:t>
            </a:r>
            <a:r>
              <a:rPr lang="fi-FI" sz="3200" err="1">
                <a:ea typeface="Calibri Light"/>
                <a:cs typeface="Calibri Light"/>
              </a:rPr>
              <a:t>League</a:t>
            </a:r>
            <a:r>
              <a:rPr lang="fi-FI" sz="3200">
                <a:ea typeface="Calibri Light"/>
                <a:cs typeface="Calibri Light"/>
              </a:rPr>
              <a:t> (SM-Liiga)</a:t>
            </a:r>
            <a:endParaRPr lang="fi-FI" sz="32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8E4551-601C-6527-63D0-6168BA62D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4597746" cy="344783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i-FI" sz="2000">
                <a:ea typeface="Calibri"/>
                <a:cs typeface="Calibri"/>
              </a:rPr>
              <a:t>15 </a:t>
            </a:r>
            <a:r>
              <a:rPr lang="fi-FI" sz="2000" err="1">
                <a:ea typeface="Calibri"/>
                <a:cs typeface="Calibri"/>
              </a:rPr>
              <a:t>teams</a:t>
            </a:r>
            <a:r>
              <a:rPr lang="fi-FI" sz="2000">
                <a:ea typeface="Calibri"/>
                <a:cs typeface="Calibri"/>
              </a:rPr>
              <a:t> playing</a:t>
            </a:r>
          </a:p>
          <a:p>
            <a:r>
              <a:rPr lang="fi-FI" sz="2000">
                <a:ea typeface="Calibri"/>
                <a:cs typeface="Calibri"/>
              </a:rPr>
              <a:t>6 </a:t>
            </a:r>
            <a:r>
              <a:rPr lang="fi-FI" sz="2000" err="1">
                <a:ea typeface="Calibri"/>
                <a:cs typeface="Calibri"/>
              </a:rPr>
              <a:t>will</a:t>
            </a:r>
            <a:r>
              <a:rPr lang="fi-FI" sz="2000">
                <a:ea typeface="Calibri"/>
                <a:cs typeface="Calibri"/>
              </a:rPr>
              <a:t> go </a:t>
            </a:r>
            <a:r>
              <a:rPr lang="fi-FI" sz="2000" err="1">
                <a:ea typeface="Calibri"/>
                <a:cs typeface="Calibri"/>
              </a:rPr>
              <a:t>straight</a:t>
            </a:r>
            <a:r>
              <a:rPr lang="fi-FI" sz="2000">
                <a:ea typeface="Calibri"/>
                <a:cs typeface="Calibri"/>
              </a:rPr>
              <a:t> to play-</a:t>
            </a:r>
            <a:r>
              <a:rPr lang="fi-FI" sz="2000" err="1">
                <a:ea typeface="Calibri"/>
                <a:cs typeface="Calibri"/>
              </a:rPr>
              <a:t>offs</a:t>
            </a:r>
            <a:endParaRPr lang="fi-FI" sz="2000">
              <a:ea typeface="Calibri"/>
              <a:cs typeface="Calibri"/>
            </a:endParaRPr>
          </a:p>
          <a:p>
            <a:r>
              <a:rPr lang="fi-FI" sz="2000">
                <a:ea typeface="Calibri"/>
                <a:cs typeface="Calibri"/>
              </a:rPr>
              <a:t>And 2 </a:t>
            </a:r>
            <a:r>
              <a:rPr lang="fi-FI" sz="2000" err="1">
                <a:ea typeface="Calibri"/>
                <a:cs typeface="Calibri"/>
              </a:rPr>
              <a:t>from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other</a:t>
            </a:r>
            <a:r>
              <a:rPr lang="fi-FI" sz="2000">
                <a:ea typeface="Calibri"/>
                <a:cs typeface="Calibri"/>
              </a:rPr>
              <a:t> play-</a:t>
            </a:r>
            <a:r>
              <a:rPr lang="fi-FI" sz="2000" err="1">
                <a:ea typeface="Calibri"/>
                <a:cs typeface="Calibri"/>
              </a:rPr>
              <a:t>offs</a:t>
            </a:r>
            <a:endParaRPr lang="fi-FI" sz="2000">
              <a:ea typeface="Calibri"/>
              <a:cs typeface="Calibri"/>
            </a:endParaRPr>
          </a:p>
          <a:p>
            <a:r>
              <a:rPr lang="fi-FI" sz="2000">
                <a:ea typeface="Calibri"/>
                <a:cs typeface="Calibri"/>
              </a:rPr>
              <a:t>At </a:t>
            </a:r>
            <a:r>
              <a:rPr lang="fi-FI" sz="2000" err="1">
                <a:ea typeface="Calibri"/>
                <a:cs typeface="Calibri"/>
              </a:rPr>
              <a:t>the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end</a:t>
            </a:r>
            <a:r>
              <a:rPr lang="fi-FI" sz="2000">
                <a:ea typeface="Calibri"/>
                <a:cs typeface="Calibri"/>
              </a:rPr>
              <a:t> of </a:t>
            </a:r>
            <a:r>
              <a:rPr lang="fi-FI" sz="2000" err="1">
                <a:ea typeface="Calibri"/>
                <a:cs typeface="Calibri"/>
              </a:rPr>
              <a:t>the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season</a:t>
            </a:r>
            <a:r>
              <a:rPr lang="fi-FI" sz="2000">
                <a:ea typeface="Calibri"/>
                <a:cs typeface="Calibri"/>
              </a:rPr>
              <a:t> 8 </a:t>
            </a:r>
            <a:r>
              <a:rPr lang="fi-FI" sz="2000" err="1">
                <a:ea typeface="Calibri"/>
                <a:cs typeface="Calibri"/>
              </a:rPr>
              <a:t>teams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will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chase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the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trophy</a:t>
            </a:r>
            <a:r>
              <a:rPr lang="fi-FI" sz="2000">
                <a:ea typeface="Calibri"/>
                <a:cs typeface="Calibri"/>
              </a:rPr>
              <a:t> </a:t>
            </a:r>
          </a:p>
          <a:p>
            <a:r>
              <a:rPr lang="fi-FI" sz="2000">
                <a:ea typeface="Calibri"/>
                <a:cs typeface="Calibri"/>
              </a:rPr>
              <a:t>It </a:t>
            </a:r>
            <a:r>
              <a:rPr lang="fi-FI" sz="2000" err="1">
                <a:ea typeface="Calibri"/>
                <a:cs typeface="Calibri"/>
              </a:rPr>
              <a:t>started</a:t>
            </a:r>
            <a:r>
              <a:rPr lang="fi-FI" sz="2000">
                <a:ea typeface="Calibri"/>
                <a:cs typeface="Calibri"/>
              </a:rPr>
              <a:t> 24 May.1975 </a:t>
            </a:r>
          </a:p>
          <a:p>
            <a:r>
              <a:rPr lang="fi-FI" sz="2000" err="1">
                <a:ea typeface="Calibri"/>
                <a:cs typeface="Calibri"/>
              </a:rPr>
              <a:t>Before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that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there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was</a:t>
            </a:r>
            <a:r>
              <a:rPr lang="fi-FI" sz="2000">
                <a:ea typeface="Calibri"/>
                <a:cs typeface="Calibri"/>
              </a:rPr>
              <a:t> a </a:t>
            </a:r>
            <a:r>
              <a:rPr lang="fi-FI" sz="2000" err="1">
                <a:ea typeface="Calibri"/>
                <a:cs typeface="Calibri"/>
              </a:rPr>
              <a:t>league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called</a:t>
            </a:r>
            <a:r>
              <a:rPr lang="fi-FI" sz="2000">
                <a:ea typeface="Calibri"/>
                <a:cs typeface="Calibri"/>
              </a:rPr>
              <a:t> Sm-sarja (1928-1975)</a:t>
            </a:r>
          </a:p>
          <a:p>
            <a:r>
              <a:rPr lang="fi-FI" sz="2000">
                <a:ea typeface="Calibri"/>
                <a:cs typeface="Calibri"/>
              </a:rPr>
              <a:t>In 2000 </a:t>
            </a:r>
            <a:r>
              <a:rPr lang="fi-FI" sz="2000" err="1">
                <a:ea typeface="Calibri"/>
                <a:cs typeface="Calibri"/>
              </a:rPr>
              <a:t>the</a:t>
            </a:r>
            <a:r>
              <a:rPr lang="fi-FI" sz="2000">
                <a:ea typeface="Calibri"/>
                <a:cs typeface="Calibri"/>
              </a:rPr>
              <a:t> </a:t>
            </a:r>
            <a:r>
              <a:rPr lang="fi-FI" sz="2000" err="1">
                <a:ea typeface="Calibri"/>
                <a:cs typeface="Calibri"/>
              </a:rPr>
              <a:t>league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was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closed</a:t>
            </a:r>
            <a:r>
              <a:rPr lang="fi-FI" sz="2000">
                <a:ea typeface="Calibri"/>
                <a:cs typeface="Calibri"/>
              </a:rPr>
              <a:t> </a:t>
            </a:r>
          </a:p>
          <a:p>
            <a:r>
              <a:rPr lang="fi-FI" sz="2000">
                <a:ea typeface="Calibri"/>
                <a:cs typeface="Calibri"/>
              </a:rPr>
              <a:t>So </a:t>
            </a:r>
            <a:r>
              <a:rPr lang="fi-FI" sz="2000" err="1">
                <a:ea typeface="Calibri"/>
                <a:cs typeface="Calibri"/>
              </a:rPr>
              <a:t>the</a:t>
            </a:r>
            <a:r>
              <a:rPr lang="fi-FI" sz="2000">
                <a:ea typeface="Calibri"/>
                <a:cs typeface="Calibri"/>
              </a:rPr>
              <a:t> </a:t>
            </a:r>
            <a:r>
              <a:rPr lang="fi-FI" sz="2000" err="1">
                <a:ea typeface="Calibri"/>
                <a:cs typeface="Calibri"/>
              </a:rPr>
              <a:t>same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teams</a:t>
            </a:r>
            <a:r>
              <a:rPr lang="fi-FI" sz="2000">
                <a:ea typeface="Calibri"/>
                <a:cs typeface="Calibri"/>
              </a:rPr>
              <a:t> play </a:t>
            </a:r>
            <a:r>
              <a:rPr lang="fi-FI" sz="2000" err="1">
                <a:ea typeface="Calibri"/>
                <a:cs typeface="Calibri"/>
              </a:rPr>
              <a:t>there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every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year</a:t>
            </a:r>
            <a:endParaRPr lang="fi-FI" sz="2000">
              <a:ea typeface="Calibri"/>
              <a:cs typeface="Calibri"/>
            </a:endParaRPr>
          </a:p>
          <a:p>
            <a:r>
              <a:rPr lang="fi-FI" sz="2000" err="1">
                <a:ea typeface="Calibri"/>
                <a:cs typeface="Calibri"/>
              </a:rPr>
              <a:t>The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league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will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be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reopened</a:t>
            </a:r>
            <a:r>
              <a:rPr lang="fi-FI" sz="2000">
                <a:ea typeface="Calibri"/>
                <a:cs typeface="Calibri"/>
              </a:rPr>
              <a:t> </a:t>
            </a:r>
            <a:r>
              <a:rPr lang="fi-FI" sz="2000" err="1">
                <a:ea typeface="Calibri"/>
                <a:cs typeface="Calibri"/>
              </a:rPr>
              <a:t>next</a:t>
            </a:r>
            <a:r>
              <a:rPr lang="fi-FI" sz="2000">
                <a:ea typeface="Calibri"/>
                <a:cs typeface="Calibri"/>
              </a:rPr>
              <a:t> </a:t>
            </a:r>
            <a:r>
              <a:rPr lang="fi-FI" sz="2000" err="1">
                <a:ea typeface="Calibri"/>
                <a:cs typeface="Calibri"/>
              </a:rPr>
              <a:t>season</a:t>
            </a:r>
            <a:r>
              <a:rPr lang="fi-FI" sz="2000">
                <a:ea typeface="Calibri"/>
                <a:cs typeface="Calibri"/>
              </a:rPr>
              <a:t> in 2024</a:t>
            </a:r>
          </a:p>
        </p:txBody>
      </p:sp>
      <p:pic>
        <p:nvPicPr>
          <p:cNvPr id="4" name="Kuva 3" descr="Aamulehden arvio SM-liigasta 2020–2021 - Liiga - Aamulehti">
            <a:extLst>
              <a:ext uri="{FF2B5EF4-FFF2-40B4-BE49-F238E27FC236}">
                <a16:creationId xmlns:a16="http://schemas.microsoft.com/office/drawing/2014/main" id="{235AB308-4D0B-9CFA-CC84-3A3E5921F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902122"/>
            <a:ext cx="5319062" cy="297867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8792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909AD65-F057-9F9E-89DE-4969A0C3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fi-FI" sz="3200">
                <a:solidFill>
                  <a:schemeClr val="bg1"/>
                </a:solidFill>
                <a:cs typeface="Calibri Light"/>
              </a:rPr>
              <a:t>Some </a:t>
            </a:r>
            <a:r>
              <a:rPr lang="fi-FI" sz="3200" err="1">
                <a:solidFill>
                  <a:schemeClr val="bg1"/>
                </a:solidFill>
                <a:cs typeface="Calibri Light"/>
              </a:rPr>
              <a:t>Finnish</a:t>
            </a:r>
            <a:r>
              <a:rPr lang="fi-FI" sz="3200">
                <a:solidFill>
                  <a:schemeClr val="bg1"/>
                </a:solidFill>
                <a:cs typeface="Calibri Light"/>
              </a:rPr>
              <a:t> </a:t>
            </a:r>
            <a:r>
              <a:rPr lang="fi-FI" sz="3200" err="1">
                <a:solidFill>
                  <a:schemeClr val="bg1"/>
                </a:solidFill>
                <a:cs typeface="Calibri Light"/>
              </a:rPr>
              <a:t>League</a:t>
            </a:r>
            <a:r>
              <a:rPr lang="fi-FI" sz="3200">
                <a:solidFill>
                  <a:schemeClr val="bg1"/>
                </a:solidFill>
                <a:cs typeface="Calibri Light"/>
              </a:rPr>
              <a:t> </a:t>
            </a:r>
            <a:r>
              <a:rPr lang="fi-FI" sz="3200" err="1">
                <a:solidFill>
                  <a:schemeClr val="bg1"/>
                </a:solidFill>
                <a:cs typeface="Calibri Light"/>
              </a:rPr>
              <a:t>Teams</a:t>
            </a:r>
            <a:endParaRPr lang="fi-FI" sz="320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3" name="Kuva 2" descr="Kuva, joka sisältää kohteen logo, Grafiikka, Fontti, teksti&#10;&#10;Kuvaus luotu automaattisesti">
            <a:extLst>
              <a:ext uri="{FF2B5EF4-FFF2-40B4-BE49-F238E27FC236}">
                <a16:creationId xmlns:a16="http://schemas.microsoft.com/office/drawing/2014/main" id="{3CAFC148-8D51-E718-3911-0154E53DF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177" y="1675227"/>
            <a:ext cx="516964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1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76A1D58-7C84-4B6A-F54F-279E2C8BC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fi-FI">
                <a:solidFill>
                  <a:schemeClr val="bg1"/>
                </a:solidFill>
                <a:cs typeface="Calibri Light"/>
              </a:rPr>
              <a:t>HIFK</a:t>
            </a:r>
            <a:endParaRPr lang="fi-FI">
              <a:solidFill>
                <a:schemeClr val="bg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BD669A-EA7D-32DF-C121-2EED77678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900" dirty="0">
                <a:solidFill>
                  <a:schemeClr val="bg1"/>
                </a:solidFill>
                <a:cs typeface="Calibri"/>
              </a:rPr>
              <a:t>HIFK (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Idrottsföreningen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 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Kamraterna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, Helsingfors) is a team 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from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 Helsinki </a:t>
            </a:r>
          </a:p>
          <a:p>
            <a:r>
              <a:rPr lang="fi-FI" sz="1900" dirty="0" err="1">
                <a:solidFill>
                  <a:schemeClr val="bg1"/>
                </a:solidFill>
                <a:cs typeface="Calibri"/>
              </a:rPr>
              <a:t>Their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 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designation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 is 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the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 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red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 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color</a:t>
            </a:r>
            <a:endParaRPr lang="fi-FI" sz="1900" dirty="0">
              <a:solidFill>
                <a:schemeClr val="bg1"/>
              </a:solidFill>
              <a:cs typeface="Calibri"/>
            </a:endParaRPr>
          </a:p>
          <a:p>
            <a:r>
              <a:rPr lang="fi-FI" sz="1900" dirty="0">
                <a:solidFill>
                  <a:schemeClr val="bg1"/>
                </a:solidFill>
                <a:cs typeface="Calibri"/>
              </a:rPr>
              <a:t>Red 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jerseys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 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when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 playing home, white 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when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 playing 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away</a:t>
            </a:r>
            <a:endParaRPr lang="fi-FI" sz="1900" dirty="0">
              <a:solidFill>
                <a:schemeClr val="bg1"/>
              </a:solidFill>
              <a:cs typeface="Calibri"/>
            </a:endParaRPr>
          </a:p>
          <a:p>
            <a:r>
              <a:rPr lang="fi-FI" sz="1900" dirty="0" err="1">
                <a:solidFill>
                  <a:schemeClr val="bg1"/>
                </a:solidFill>
                <a:cs typeface="Calibri"/>
              </a:rPr>
              <a:t>Their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 home 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arena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 is at Helsingin Jäähalli</a:t>
            </a:r>
          </a:p>
          <a:p>
            <a:r>
              <a:rPr lang="fi-FI" sz="1900" dirty="0">
                <a:solidFill>
                  <a:schemeClr val="bg1"/>
                </a:solidFill>
                <a:cs typeface="Calibri"/>
              </a:rPr>
              <a:t>One of 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the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 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four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 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teams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 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that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 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have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 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participated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 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since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 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the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 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beginning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 (1975-1976)</a:t>
            </a:r>
          </a:p>
          <a:p>
            <a:r>
              <a:rPr lang="fi-FI" sz="1900" dirty="0" err="1">
                <a:solidFill>
                  <a:schemeClr val="bg1"/>
                </a:solidFill>
                <a:cs typeface="Calibri"/>
              </a:rPr>
              <a:t>Their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 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head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 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coach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 is 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currently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 Ville Peltonen</a:t>
            </a:r>
          </a:p>
          <a:p>
            <a:r>
              <a:rPr lang="fi-FI" sz="1900" dirty="0">
                <a:solidFill>
                  <a:schemeClr val="bg1"/>
                </a:solidFill>
                <a:cs typeface="Calibri"/>
              </a:rPr>
              <a:t> 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The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 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best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 team in 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the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 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Finnish</a:t>
            </a:r>
            <a:r>
              <a:rPr lang="fi-FI" sz="1900" dirty="0">
                <a:solidFill>
                  <a:schemeClr val="bg1"/>
                </a:solidFill>
                <a:cs typeface="Calibri"/>
              </a:rPr>
              <a:t> </a:t>
            </a:r>
            <a:r>
              <a:rPr lang="fi-FI" sz="1900" dirty="0" err="1">
                <a:solidFill>
                  <a:schemeClr val="bg1"/>
                </a:solidFill>
                <a:cs typeface="Calibri"/>
              </a:rPr>
              <a:t>League</a:t>
            </a:r>
            <a:endParaRPr lang="fi-FI" sz="19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Kuva 3" descr="Kuva, joka sisältää kohteen symboli, tunnus, logo, Tavaramerkki&#10;&#10;Kuvaus luotu automaattisesti">
            <a:extLst>
              <a:ext uri="{FF2B5EF4-FFF2-40B4-BE49-F238E27FC236}">
                <a16:creationId xmlns:a16="http://schemas.microsoft.com/office/drawing/2014/main" id="{D3FFC5E2-D736-E67A-28E4-962C2B3E1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242" y="369913"/>
            <a:ext cx="2422542" cy="278453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jääkiekko, urheilupeli, luistelu, urheilu&#10;&#10;Kuvaus luotu automaattisesti">
            <a:extLst>
              <a:ext uri="{FF2B5EF4-FFF2-40B4-BE49-F238E27FC236}">
                <a16:creationId xmlns:a16="http://schemas.microsoft.com/office/drawing/2014/main" id="{694257C5-8222-8D59-3E69-7C6772967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661" y="4113228"/>
            <a:ext cx="3588640" cy="201861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0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EDC07B27-4E3C-4BCF-ABDB-6AA72857C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19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D11BE6-2A04-4DBB-842D-88602B5E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12437"/>
            <a:ext cx="11713464" cy="6844063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05E02A-9AA9-45EC-B87B-B46F043F3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" y="2724072"/>
            <a:ext cx="12192008" cy="4114801"/>
          </a:xfrm>
          <a:prstGeom prst="rect">
            <a:avLst/>
          </a:prstGeom>
          <a:gradFill>
            <a:gsLst>
              <a:gs pos="30000">
                <a:schemeClr val="accent1">
                  <a:lumMod val="75000"/>
                  <a:alpha val="19000"/>
                </a:schemeClr>
              </a:gs>
              <a:gs pos="100000">
                <a:schemeClr val="accent1">
                  <a:alpha val="24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91EDBA-E8E0-4575-8147-B70034521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09672" y="1716338"/>
            <a:ext cx="6858003" cy="3422328"/>
          </a:xfrm>
          <a:prstGeom prst="rect">
            <a:avLst/>
          </a:prstGeom>
          <a:gradFill>
            <a:gsLst>
              <a:gs pos="0">
                <a:schemeClr val="accent1">
                  <a:alpha val="52000"/>
                </a:schemeClr>
              </a:gs>
              <a:gs pos="76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AD6BFDA-42A2-B234-B73B-C7173D842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236" y="559703"/>
            <a:ext cx="9867331" cy="11674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TPS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EE4473-A122-4E96-8C31-B4C5AAA27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123" y="2706446"/>
            <a:ext cx="12191997" cy="3711900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92000">
                <a:schemeClr val="accent1">
                  <a:lumMod val="75000"/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Lukijoilta | TPS-logoista - Lukijoilta - Turun Sanomat">
            <a:extLst>
              <a:ext uri="{FF2B5EF4-FFF2-40B4-BE49-F238E27FC236}">
                <a16:creationId xmlns:a16="http://schemas.microsoft.com/office/drawing/2014/main" id="{4D1D559D-528A-79B4-E786-4C677228D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12" y="2132099"/>
            <a:ext cx="3091567" cy="3218041"/>
          </a:xfrm>
          <a:prstGeom prst="rect">
            <a:avLst/>
          </a:prstGeom>
        </p:spPr>
      </p:pic>
      <p:pic>
        <p:nvPicPr>
          <p:cNvPr id="4" name="Sisällön paikkamerkki 3" descr="FC TPS - FC TPS">
            <a:extLst>
              <a:ext uri="{FF2B5EF4-FFF2-40B4-BE49-F238E27FC236}">
                <a16:creationId xmlns:a16="http://schemas.microsoft.com/office/drawing/2014/main" id="{CBA6A7D0-AADE-2862-9868-8FC01283F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10584" y="2151155"/>
            <a:ext cx="3179928" cy="3179928"/>
          </a:xfrm>
          <a:prstGeom prst="rect">
            <a:avLst/>
          </a:prstGeom>
        </p:spPr>
      </p:pic>
      <p:pic>
        <p:nvPicPr>
          <p:cNvPr id="6" name="Kuva 5" descr="Etusivu - TPS – YRITYKSILLE">
            <a:extLst>
              <a:ext uri="{FF2B5EF4-FFF2-40B4-BE49-F238E27FC236}">
                <a16:creationId xmlns:a16="http://schemas.microsoft.com/office/drawing/2014/main" id="{2692A90C-514E-9E92-A73B-9CD3E7379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158" y="2132099"/>
            <a:ext cx="2349292" cy="32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C9CF1DF-1C61-B88A-B2CB-005339026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5400">
                <a:cs typeface="Calibri Light"/>
              </a:rPr>
              <a:t>TPS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3AA125-FAFE-C887-C2D5-74C37829E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err="1">
                <a:cs typeface="Calibri"/>
              </a:rPr>
              <a:t>They</a:t>
            </a:r>
            <a:r>
              <a:rPr lang="fi-FI" sz="2000">
                <a:cs typeface="Calibri"/>
              </a:rPr>
              <a:t> </a:t>
            </a:r>
            <a:r>
              <a:rPr lang="fi-FI" sz="2000" err="1">
                <a:cs typeface="Calibri"/>
              </a:rPr>
              <a:t>come</a:t>
            </a:r>
            <a:r>
              <a:rPr lang="fi-FI" sz="2000">
                <a:cs typeface="Calibri"/>
              </a:rPr>
              <a:t> </a:t>
            </a:r>
            <a:r>
              <a:rPr lang="fi-FI" sz="2000" err="1">
                <a:cs typeface="Calibri"/>
              </a:rPr>
              <a:t>from</a:t>
            </a:r>
            <a:r>
              <a:rPr lang="fi-FI" sz="2000">
                <a:cs typeface="Calibri"/>
              </a:rPr>
              <a:t> Turku</a:t>
            </a:r>
          </a:p>
          <a:p>
            <a:r>
              <a:rPr lang="fi-FI" sz="2000" err="1">
                <a:cs typeface="Calibri"/>
              </a:rPr>
              <a:t>Their</a:t>
            </a:r>
            <a:r>
              <a:rPr lang="fi-FI" sz="2000">
                <a:cs typeface="Calibri"/>
              </a:rPr>
              <a:t> home </a:t>
            </a:r>
            <a:r>
              <a:rPr lang="fi-FI" sz="2000" err="1">
                <a:cs typeface="Calibri"/>
              </a:rPr>
              <a:t>stadium</a:t>
            </a:r>
            <a:r>
              <a:rPr lang="fi-FI" sz="2000">
                <a:cs typeface="Calibri"/>
              </a:rPr>
              <a:t> is </a:t>
            </a:r>
            <a:r>
              <a:rPr lang="fi-FI" sz="2000" err="1">
                <a:cs typeface="Calibri"/>
              </a:rPr>
              <a:t>Gatorade</a:t>
            </a:r>
            <a:r>
              <a:rPr lang="fi-FI" sz="2000">
                <a:cs typeface="Calibri"/>
              </a:rPr>
              <a:t> center</a:t>
            </a:r>
          </a:p>
          <a:p>
            <a:r>
              <a:rPr lang="fi-FI" sz="2000" err="1">
                <a:cs typeface="Calibri"/>
              </a:rPr>
              <a:t>Their</a:t>
            </a:r>
            <a:r>
              <a:rPr lang="fi-FI" sz="2000">
                <a:cs typeface="Calibri"/>
              </a:rPr>
              <a:t> main </a:t>
            </a:r>
            <a:r>
              <a:rPr lang="fi-FI" sz="2000" err="1">
                <a:cs typeface="Calibri"/>
              </a:rPr>
              <a:t>colors</a:t>
            </a:r>
            <a:r>
              <a:rPr lang="fi-FI" sz="2000">
                <a:cs typeface="Calibri"/>
              </a:rPr>
              <a:t> </a:t>
            </a:r>
            <a:r>
              <a:rPr lang="fi-FI" sz="2000" err="1">
                <a:cs typeface="Calibri"/>
              </a:rPr>
              <a:t>are</a:t>
            </a:r>
            <a:r>
              <a:rPr lang="fi-FI" sz="2000">
                <a:cs typeface="Calibri"/>
              </a:rPr>
              <a:t> </a:t>
            </a:r>
            <a:r>
              <a:rPr lang="fi-FI" sz="2000" err="1">
                <a:cs typeface="Calibri"/>
              </a:rPr>
              <a:t>black</a:t>
            </a:r>
            <a:r>
              <a:rPr lang="fi-FI" sz="2000">
                <a:cs typeface="Calibri"/>
              </a:rPr>
              <a:t> and white</a:t>
            </a:r>
          </a:p>
          <a:p>
            <a:r>
              <a:rPr lang="fi-FI" sz="2000" err="1">
                <a:cs typeface="Calibri"/>
              </a:rPr>
              <a:t>They</a:t>
            </a:r>
            <a:r>
              <a:rPr lang="fi-FI" sz="2000">
                <a:cs typeface="Calibri"/>
              </a:rPr>
              <a:t> </a:t>
            </a:r>
            <a:r>
              <a:rPr lang="fi-FI" sz="2000" err="1">
                <a:cs typeface="Calibri"/>
              </a:rPr>
              <a:t>have</a:t>
            </a:r>
            <a:r>
              <a:rPr lang="fi-FI" sz="2000">
                <a:cs typeface="Calibri"/>
              </a:rPr>
              <a:t> </a:t>
            </a:r>
            <a:r>
              <a:rPr lang="fi-FI" sz="2000" err="1">
                <a:cs typeface="Calibri"/>
              </a:rPr>
              <a:t>won</a:t>
            </a:r>
            <a:r>
              <a:rPr lang="fi-FI" sz="2000">
                <a:cs typeface="Calibri"/>
              </a:rPr>
              <a:t> 11 </a:t>
            </a:r>
            <a:r>
              <a:rPr lang="fi-FI" sz="2000" err="1">
                <a:cs typeface="Calibri"/>
              </a:rPr>
              <a:t>times</a:t>
            </a:r>
            <a:r>
              <a:rPr lang="fi-FI" sz="2000">
                <a:cs typeface="Calibri"/>
              </a:rPr>
              <a:t> </a:t>
            </a:r>
            <a:r>
              <a:rPr lang="fi-FI" sz="2000" err="1">
                <a:cs typeface="Calibri"/>
              </a:rPr>
              <a:t>the</a:t>
            </a:r>
            <a:r>
              <a:rPr lang="fi-FI" sz="2000">
                <a:cs typeface="Calibri"/>
              </a:rPr>
              <a:t> </a:t>
            </a:r>
            <a:r>
              <a:rPr lang="fi-FI" sz="2000" err="1">
                <a:cs typeface="Calibri"/>
              </a:rPr>
              <a:t>Finnish</a:t>
            </a:r>
            <a:r>
              <a:rPr lang="fi-FI" sz="2000">
                <a:cs typeface="Calibri"/>
              </a:rPr>
              <a:t> </a:t>
            </a:r>
            <a:r>
              <a:rPr lang="fi-FI" sz="2000" err="1">
                <a:cs typeface="Calibri"/>
              </a:rPr>
              <a:t>champion</a:t>
            </a:r>
            <a:endParaRPr lang="fi-FI" sz="2000">
              <a:cs typeface="Calibri"/>
            </a:endParaRPr>
          </a:p>
          <a:p>
            <a:r>
              <a:rPr lang="fi-FI" sz="2000" err="1">
                <a:cs typeface="Calibri"/>
              </a:rPr>
              <a:t>Their</a:t>
            </a:r>
            <a:r>
              <a:rPr lang="fi-FI" sz="2000">
                <a:cs typeface="Calibri"/>
              </a:rPr>
              <a:t> </a:t>
            </a:r>
            <a:r>
              <a:rPr lang="fi-FI" sz="2000" err="1">
                <a:cs typeface="Calibri"/>
              </a:rPr>
              <a:t>coach</a:t>
            </a:r>
            <a:r>
              <a:rPr lang="fi-FI" sz="2000">
                <a:cs typeface="Calibri"/>
              </a:rPr>
              <a:t> is Tommi Miettinen and </a:t>
            </a:r>
            <a:r>
              <a:rPr lang="fi-FI" sz="2000" err="1">
                <a:cs typeface="Calibri"/>
              </a:rPr>
              <a:t>captain</a:t>
            </a:r>
            <a:r>
              <a:rPr lang="fi-FI" sz="2000">
                <a:cs typeface="Calibri"/>
              </a:rPr>
              <a:t> Juhani </a:t>
            </a:r>
            <a:r>
              <a:rPr lang="fi-FI" sz="2000" err="1">
                <a:cs typeface="Calibri"/>
              </a:rPr>
              <a:t>Jasu</a:t>
            </a:r>
            <a:endParaRPr lang="fi-FI" sz="2000">
              <a:cs typeface="Calibri"/>
            </a:endParaRPr>
          </a:p>
          <a:p>
            <a:r>
              <a:rPr lang="fi-FI" sz="2000" err="1">
                <a:cs typeface="Calibri"/>
              </a:rPr>
              <a:t>Tps</a:t>
            </a:r>
            <a:r>
              <a:rPr lang="fi-FI" sz="2000">
                <a:cs typeface="Calibri"/>
              </a:rPr>
              <a:t> is in </a:t>
            </a:r>
            <a:r>
              <a:rPr lang="fi-FI" sz="2000" err="1">
                <a:cs typeface="Calibri"/>
              </a:rPr>
              <a:t>the</a:t>
            </a:r>
            <a:r>
              <a:rPr lang="fi-FI" sz="2000">
                <a:cs typeface="Calibri"/>
              </a:rPr>
              <a:t> </a:t>
            </a:r>
            <a:r>
              <a:rPr lang="fi-FI" sz="2000" err="1">
                <a:cs typeface="Calibri"/>
              </a:rPr>
              <a:t>second</a:t>
            </a:r>
            <a:r>
              <a:rPr lang="fi-FI" sz="2000">
                <a:cs typeface="Calibri"/>
              </a:rPr>
              <a:t> </a:t>
            </a:r>
            <a:r>
              <a:rPr lang="fi-FI" sz="2000" err="1">
                <a:cs typeface="Calibri"/>
              </a:rPr>
              <a:t>place</a:t>
            </a:r>
            <a:r>
              <a:rPr lang="fi-FI" sz="2000">
                <a:cs typeface="Calibri"/>
              </a:rPr>
              <a:t> of </a:t>
            </a:r>
            <a:r>
              <a:rPr lang="fi-FI" sz="2000" err="1">
                <a:cs typeface="Calibri"/>
              </a:rPr>
              <a:t>how</a:t>
            </a:r>
            <a:r>
              <a:rPr lang="fi-FI" sz="2000">
                <a:cs typeface="Calibri"/>
              </a:rPr>
              <a:t> </a:t>
            </a:r>
            <a:r>
              <a:rPr lang="fi-FI" sz="2000" err="1">
                <a:cs typeface="Calibri"/>
              </a:rPr>
              <a:t>many</a:t>
            </a:r>
            <a:r>
              <a:rPr lang="fi-FI" sz="2000">
                <a:cs typeface="Calibri"/>
              </a:rPr>
              <a:t> </a:t>
            </a:r>
            <a:r>
              <a:rPr lang="fi-FI" sz="2000" err="1">
                <a:cs typeface="Calibri"/>
              </a:rPr>
              <a:t>champions</a:t>
            </a:r>
            <a:r>
              <a:rPr lang="fi-FI" sz="2000">
                <a:cs typeface="Calibri"/>
              </a:rPr>
              <a:t> </a:t>
            </a:r>
            <a:r>
              <a:rPr lang="fi-FI" sz="2000" err="1">
                <a:cs typeface="Calibri"/>
              </a:rPr>
              <a:t>they</a:t>
            </a:r>
            <a:r>
              <a:rPr lang="fi-FI" sz="2000">
                <a:cs typeface="Calibri"/>
              </a:rPr>
              <a:t> </a:t>
            </a:r>
            <a:r>
              <a:rPr lang="fi-FI" sz="2000" err="1">
                <a:cs typeface="Calibri"/>
              </a:rPr>
              <a:t>have</a:t>
            </a:r>
            <a:r>
              <a:rPr lang="fi-FI" sz="2000">
                <a:cs typeface="Calibri"/>
              </a:rPr>
              <a:t> </a:t>
            </a:r>
            <a:r>
              <a:rPr lang="fi-FI" sz="2000" err="1">
                <a:cs typeface="Calibri"/>
              </a:rPr>
              <a:t>won</a:t>
            </a:r>
            <a:endParaRPr lang="fi-FI" sz="2000">
              <a:cs typeface="Calibri"/>
            </a:endParaRPr>
          </a:p>
          <a:p>
            <a:r>
              <a:rPr lang="fi-FI" sz="2000" err="1">
                <a:cs typeface="Calibri"/>
              </a:rPr>
              <a:t>The</a:t>
            </a:r>
            <a:r>
              <a:rPr lang="fi-FI" sz="2000">
                <a:cs typeface="Calibri"/>
              </a:rPr>
              <a:t> Best team in </a:t>
            </a:r>
            <a:r>
              <a:rPr lang="fi-FI" sz="2000" err="1">
                <a:cs typeface="Calibri"/>
              </a:rPr>
              <a:t>the</a:t>
            </a:r>
            <a:r>
              <a:rPr lang="fi-FI" sz="2000">
                <a:cs typeface="Calibri"/>
              </a:rPr>
              <a:t> </a:t>
            </a:r>
            <a:r>
              <a:rPr lang="fi-FI" sz="2000" err="1">
                <a:cs typeface="Calibri"/>
              </a:rPr>
              <a:t>league</a:t>
            </a:r>
            <a:endParaRPr lang="fi-FI" sz="2000">
              <a:cs typeface="Calibri"/>
            </a:endParaRPr>
          </a:p>
          <a:p>
            <a:r>
              <a:rPr lang="fi-FI" sz="2000" err="1">
                <a:cs typeface="Calibri"/>
              </a:rPr>
              <a:t>Founded</a:t>
            </a:r>
            <a:r>
              <a:rPr lang="fi-FI" sz="2000">
                <a:cs typeface="Calibri"/>
              </a:rPr>
              <a:t> in 1937</a:t>
            </a:r>
          </a:p>
          <a:p>
            <a:r>
              <a:rPr lang="fi-FI" sz="2000" err="1">
                <a:cs typeface="Calibri"/>
              </a:rPr>
              <a:t>Legends</a:t>
            </a:r>
            <a:r>
              <a:rPr lang="fi-FI" sz="2000">
                <a:cs typeface="Calibri"/>
              </a:rPr>
              <a:t>: Saku Koivu and Jukka </a:t>
            </a:r>
            <a:r>
              <a:rPr lang="fi-FI" sz="2000" err="1">
                <a:cs typeface="Calibri"/>
              </a:rPr>
              <a:t>Vilander</a:t>
            </a:r>
            <a:endParaRPr lang="fi-FI" sz="2000">
              <a:cs typeface="Calibri"/>
            </a:endParaRPr>
          </a:p>
          <a:p>
            <a:pPr marL="0" indent="0">
              <a:buNone/>
            </a:pPr>
            <a:endParaRPr lang="fi-FI" sz="2000">
              <a:cs typeface="Calibri"/>
            </a:endParaRPr>
          </a:p>
        </p:txBody>
      </p:sp>
      <p:pic>
        <p:nvPicPr>
          <p:cNvPr id="4" name="Kuva 3" descr="TPS karanteeniin ainakin seitsemäksi päiväksi - ElmoTV">
            <a:extLst>
              <a:ext uri="{FF2B5EF4-FFF2-40B4-BE49-F238E27FC236}">
                <a16:creationId xmlns:a16="http://schemas.microsoft.com/office/drawing/2014/main" id="{E62231C0-A20A-7E6F-9AD3-5F4DD08576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79" r="9360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7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E87A3E-B624-C9AC-AAAB-AD45312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6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fi-FI" sz="5600">
                <a:cs typeface="Calibri Light"/>
              </a:rPr>
              <a:t>Ilves and Tappara</a:t>
            </a:r>
            <a:endParaRPr lang="fi-FI" sz="5600"/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05BBA018-FA75-43BF-99E6-1F524572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673405-BF85-493E-8558-0DCBEDB2B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79610"/>
            <a:ext cx="4831130" cy="4078390"/>
          </a:xfrm>
          <a:custGeom>
            <a:avLst/>
            <a:gdLst>
              <a:gd name="connsiteX0" fmla="*/ 1960035 w 4831130"/>
              <a:gd name="connsiteY0" fmla="*/ 0 h 4078390"/>
              <a:gd name="connsiteX1" fmla="*/ 4831130 w 4831130"/>
              <a:gd name="connsiteY1" fmla="*/ 2871095 h 4078390"/>
              <a:gd name="connsiteX2" fmla="*/ 4605505 w 4831130"/>
              <a:gd name="connsiteY2" fmla="*/ 3988655 h 4078390"/>
              <a:gd name="connsiteX3" fmla="*/ 4562278 w 4831130"/>
              <a:gd name="connsiteY3" fmla="*/ 4078390 h 4078390"/>
              <a:gd name="connsiteX4" fmla="*/ 0 w 4831130"/>
              <a:gd name="connsiteY4" fmla="*/ 4078390 h 4078390"/>
              <a:gd name="connsiteX5" fmla="*/ 0 w 4831130"/>
              <a:gd name="connsiteY5" fmla="*/ 777181 h 4078390"/>
              <a:gd name="connsiteX6" fmla="*/ 133752 w 4831130"/>
              <a:gd name="connsiteY6" fmla="*/ 655619 h 4078390"/>
              <a:gd name="connsiteX7" fmla="*/ 1960035 w 4831130"/>
              <a:gd name="connsiteY7" fmla="*/ 0 h 40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30" h="4078390">
                <a:moveTo>
                  <a:pt x="1960035" y="0"/>
                </a:moveTo>
                <a:cubicBezTo>
                  <a:pt x="3545697" y="0"/>
                  <a:pt x="4831130" y="1285433"/>
                  <a:pt x="4831130" y="2871095"/>
                </a:cubicBezTo>
                <a:cubicBezTo>
                  <a:pt x="4831130" y="3267511"/>
                  <a:pt x="4750791" y="3645162"/>
                  <a:pt x="4605505" y="3988655"/>
                </a:cubicBezTo>
                <a:lnTo>
                  <a:pt x="4562278" y="4078390"/>
                </a:lnTo>
                <a:lnTo>
                  <a:pt x="0" y="4078390"/>
                </a:lnTo>
                <a:lnTo>
                  <a:pt x="0" y="777181"/>
                </a:lnTo>
                <a:lnTo>
                  <a:pt x="133752" y="655619"/>
                </a:lnTo>
                <a:cubicBezTo>
                  <a:pt x="630047" y="246040"/>
                  <a:pt x="1266308" y="0"/>
                  <a:pt x="19600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64EAE84-A813-4501-BC71-DBD14BA02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82" y="1"/>
            <a:ext cx="4195674" cy="3095741"/>
          </a:xfrm>
          <a:custGeom>
            <a:avLst/>
            <a:gdLst>
              <a:gd name="connsiteX0" fmla="*/ 252211 w 4195674"/>
              <a:gd name="connsiteY0" fmla="*/ 0 h 3095741"/>
              <a:gd name="connsiteX1" fmla="*/ 3943464 w 4195674"/>
              <a:gd name="connsiteY1" fmla="*/ 0 h 3095741"/>
              <a:gd name="connsiteX2" fmla="*/ 4030816 w 4195674"/>
              <a:gd name="connsiteY2" fmla="*/ 181331 h 3095741"/>
              <a:gd name="connsiteX3" fmla="*/ 4195674 w 4195674"/>
              <a:gd name="connsiteY3" fmla="*/ 997904 h 3095741"/>
              <a:gd name="connsiteX4" fmla="*/ 2097837 w 4195674"/>
              <a:gd name="connsiteY4" fmla="*/ 3095741 h 3095741"/>
              <a:gd name="connsiteX5" fmla="*/ 0 w 4195674"/>
              <a:gd name="connsiteY5" fmla="*/ 997904 h 3095741"/>
              <a:gd name="connsiteX6" fmla="*/ 164859 w 4195674"/>
              <a:gd name="connsiteY6" fmla="*/ 181331 h 309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3095741">
                <a:moveTo>
                  <a:pt x="252211" y="0"/>
                </a:moveTo>
                <a:lnTo>
                  <a:pt x="3943464" y="0"/>
                </a:lnTo>
                <a:lnTo>
                  <a:pt x="4030816" y="181331"/>
                </a:lnTo>
                <a:cubicBezTo>
                  <a:pt x="4136972" y="432313"/>
                  <a:pt x="4195674" y="708253"/>
                  <a:pt x="4195674" y="997904"/>
                </a:cubicBezTo>
                <a:cubicBezTo>
                  <a:pt x="4195674" y="2156507"/>
                  <a:pt x="3256440" y="3095741"/>
                  <a:pt x="2097837" y="3095741"/>
                </a:cubicBezTo>
                <a:cubicBezTo>
                  <a:pt x="939234" y="3095741"/>
                  <a:pt x="0" y="2156507"/>
                  <a:pt x="0" y="997904"/>
                </a:cubicBezTo>
                <a:cubicBezTo>
                  <a:pt x="0" y="708253"/>
                  <a:pt x="58702" y="432313"/>
                  <a:pt x="164859" y="181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Kuva 4" descr="Kuva, joka sisältää kohteen symboli, logo, tunnus, Grafiikka&#10;&#10;Kuvaus luotu automaattisesti">
            <a:extLst>
              <a:ext uri="{FF2B5EF4-FFF2-40B4-BE49-F238E27FC236}">
                <a16:creationId xmlns:a16="http://schemas.microsoft.com/office/drawing/2014/main" id="{AE3CF693-70E4-1A69-E26E-18F20EC34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949" y="165871"/>
            <a:ext cx="1918446" cy="235392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D2E072-8267-43F8-6AD3-EE25BDC8F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5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>
                <a:cs typeface="Calibri"/>
              </a:rPr>
              <a:t>Both come from Tampere</a:t>
            </a:r>
          </a:p>
          <a:p>
            <a:r>
              <a:rPr lang="fi-FI" sz="2000">
                <a:cs typeface="Calibri"/>
              </a:rPr>
              <a:t>Long time rivalry</a:t>
            </a:r>
          </a:p>
          <a:p>
            <a:r>
              <a:rPr lang="fi-FI" sz="2000">
                <a:cs typeface="Calibri"/>
              </a:rPr>
              <a:t>Ilves' main color is green while Tappara's is orange</a:t>
            </a:r>
          </a:p>
          <a:p>
            <a:r>
              <a:rPr lang="fi-FI" sz="2000">
                <a:cs typeface="Calibri"/>
              </a:rPr>
              <a:t>Ilves was founded in 1931, Tappara in 1955</a:t>
            </a:r>
          </a:p>
          <a:p>
            <a:r>
              <a:rPr lang="fi-FI" sz="2000">
                <a:cs typeface="Calibri"/>
              </a:rPr>
              <a:t>They share the same home arena, the Nokia Arena</a:t>
            </a:r>
          </a:p>
          <a:p>
            <a:endParaRPr lang="fi-FI" sz="2000">
              <a:cs typeface="Calibri"/>
            </a:endParaRPr>
          </a:p>
        </p:txBody>
      </p:sp>
      <p:pic>
        <p:nvPicPr>
          <p:cNvPr id="4" name="Kuva 3" descr="Kuva, joka sisältää kohteen nisäkäs, piirros, clipart, animaatio&#10;&#10;Kuvaus luotu automaattisesti">
            <a:extLst>
              <a:ext uri="{FF2B5EF4-FFF2-40B4-BE49-F238E27FC236}">
                <a16:creationId xmlns:a16="http://schemas.microsoft.com/office/drawing/2014/main" id="{149427AA-F20E-E204-79F5-54E886B66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54" y="3684772"/>
            <a:ext cx="2752751" cy="2752751"/>
          </a:xfrm>
          <a:prstGeom prst="rect">
            <a:avLst/>
          </a:prstGeom>
        </p:spPr>
      </p:pic>
      <p:sp>
        <p:nvSpPr>
          <p:cNvPr id="2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559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FAC1094B41CF744A35B5121AECA747B" ma:contentTypeVersion="10" ma:contentTypeDescription="Luo uusi asiakirja." ma:contentTypeScope="" ma:versionID="439264001ac4337c64f1140a64fd5800">
  <xsd:schema xmlns:xsd="http://www.w3.org/2001/XMLSchema" xmlns:xs="http://www.w3.org/2001/XMLSchema" xmlns:p="http://schemas.microsoft.com/office/2006/metadata/properties" xmlns:ns2="93bbd20d-3f88-425d-bdfa-b170070606be" xmlns:ns3="09409f3e-cc29-4428-b8ee-8104142e882a" targetNamespace="http://schemas.microsoft.com/office/2006/metadata/properties" ma:root="true" ma:fieldsID="80684539a5e3b0fab23894bf479630c5" ns2:_="" ns3:_="">
    <xsd:import namespace="93bbd20d-3f88-425d-bdfa-b170070606be"/>
    <xsd:import namespace="09409f3e-cc29-4428-b8ee-8104142e882a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bd20d-3f88-425d-bdfa-b170070606be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09f3e-cc29-4428-b8ee-8104142e882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93bbd20d-3f88-425d-bdfa-b170070606be" xsi:nil="true"/>
    <SharedWithUsers xmlns="09409f3e-cc29-4428-b8ee-8104142e882a">
      <UserInfo>
        <DisplayName>Oskari Tuominen</DisplayName>
        <AccountId>32</AccountId>
        <AccountType/>
      </UserInfo>
    </SharedWithUsers>
    <MediaLengthInSeconds xmlns="93bbd20d-3f88-425d-bdfa-b170070606be" xsi:nil="true"/>
  </documentManagement>
</p:properties>
</file>

<file path=customXml/itemProps1.xml><?xml version="1.0" encoding="utf-8"?>
<ds:datastoreItem xmlns:ds="http://schemas.openxmlformats.org/officeDocument/2006/customXml" ds:itemID="{018494C4-12DC-4B53-8BEA-B576FA03A9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84E54B-F26F-4270-8E46-DA17F8A2031F}">
  <ds:schemaRefs>
    <ds:schemaRef ds:uri="09409f3e-cc29-4428-b8ee-8104142e882a"/>
    <ds:schemaRef ds:uri="93bbd20d-3f88-425d-bdfa-b170070606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FA7693C-09A6-4463-BC80-43156A28B6CA}">
  <ds:schemaRefs>
    <ds:schemaRef ds:uri="09409f3e-cc29-4428-b8ee-8104142e882a"/>
    <ds:schemaRef ds:uri="93bbd20d-3f88-425d-bdfa-b170070606be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806</Words>
  <Application>Microsoft Office PowerPoint</Application>
  <PresentationFormat>Laajakuva</PresentationFormat>
  <Paragraphs>127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Office-teema</vt:lpstr>
      <vt:lpstr>Finnish Ice Hockey</vt:lpstr>
      <vt:lpstr>Hockey Vocabulary</vt:lpstr>
      <vt:lpstr>Overall info about ice hockey in Finland</vt:lpstr>
      <vt:lpstr>Finnish League (SM-Liiga)</vt:lpstr>
      <vt:lpstr>Some Finnish League Teams</vt:lpstr>
      <vt:lpstr>HIFK</vt:lpstr>
      <vt:lpstr>TPS</vt:lpstr>
      <vt:lpstr>TPS</vt:lpstr>
      <vt:lpstr>Ilves and Tappara</vt:lpstr>
      <vt:lpstr>Finnish Ice Hockey legends</vt:lpstr>
      <vt:lpstr>Timo Jutila</vt:lpstr>
      <vt:lpstr>Jukka Jalonen</vt:lpstr>
      <vt:lpstr>Teemu Selänne</vt:lpstr>
      <vt:lpstr>Honorable mentions</vt:lpstr>
      <vt:lpstr>Finnish League legends</vt:lpstr>
      <vt:lpstr>Leijonat (The Lions)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Ice Hockey</dc:title>
  <dc:creator/>
  <cp:lastModifiedBy>Nojonen Sari Kaija</cp:lastModifiedBy>
  <cp:revision>14</cp:revision>
  <dcterms:created xsi:type="dcterms:W3CDTF">2023-10-05T08:19:25Z</dcterms:created>
  <dcterms:modified xsi:type="dcterms:W3CDTF">2023-11-17T10:48:58Z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0x0101008FAC1094B41CF744A35B5121AECA747B</vt:lpwstr>
  </property>
  <property fmtid="{D5CDD505-2E9C-101B-9397-08002B2CF9AE}" pid="3" name="Order">
    <vt:r8>32800</vt:r8>
  </property>
  <property fmtid="{D5CDD505-2E9C-101B-9397-08002B2CF9AE}" pid="4" name="ComplianceAssetId">
    <vt:lpwstr/>
  </property>
  <property fmtid="{D5CDD505-2E9C-101B-9397-08002B2CF9AE}" pid="5" name="_activity">
    <vt:lpwstr>{"FileActivityType":"9","FileActivityTimeStamp":"2023-10-05T08.20.33.200Z","FileActivityUsersOnPage":[{"DisplayName":"Jimi Joronen","Id":"jimi.joronen@edu.salo.fi"},{"DisplayName":"Oskari Tuominen","Id":"oskari.tuominen@edu.salo.fi"}],"FileActivityNavigationId":null}</vt:lpwstr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