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13"/>
  </p:notesMasterIdLst>
  <p:sldIdLst>
    <p:sldId id="257" r:id="rId5"/>
    <p:sldId id="259" r:id="rId6"/>
    <p:sldId id="258" r:id="rId7"/>
    <p:sldId id="265" r:id="rId8"/>
    <p:sldId id="260" r:id="rId9"/>
    <p:sldId id="262" r:id="rId10"/>
    <p:sldId id="263" r:id="rId11"/>
    <p:sldId id="264" r:id="rId12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2" autoAdjust="0"/>
    <p:restoredTop sz="74224" autoAdjust="0"/>
  </p:normalViewPr>
  <p:slideViewPr>
    <p:cSldViewPr snapToGrid="0">
      <p:cViewPr varScale="1">
        <p:scale>
          <a:sx n="59" d="100"/>
          <a:sy n="59" d="100"/>
        </p:scale>
        <p:origin x="96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7AD40AD-5193-412E-BEB1-7BCDC0FAA4D3}" type="datetimeFigureOut">
              <a:rPr lang="fi-FI" smtClean="0"/>
              <a:t>9.1.2023</a:t>
            </a:fld>
            <a:endParaRPr lang="fi-FI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044C50C-4423-435A-B0A3-F30B523677A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497194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Tx/>
              <a:buChar char="-"/>
            </a:pPr>
            <a:r>
              <a:rPr lang="fi-FI" dirty="0"/>
              <a:t>Tavoite toiminnalle Sannaisilla (kysymysmuodossa)</a:t>
            </a:r>
          </a:p>
          <a:p>
            <a:pPr marL="171450" indent="-171450">
              <a:buFontTx/>
              <a:buChar char="-"/>
            </a:pPr>
            <a:r>
              <a:rPr lang="fi-FI" dirty="0"/>
              <a:t>Toiminnan suunnittelu niin, että oppilaiden ajatusmalleihin käsiteltävästä aiheesta päästään käsiksi (kontekstin luominen, ihmettely ja kysymysten asettaminen)</a:t>
            </a:r>
          </a:p>
          <a:p>
            <a:pPr marL="628650" lvl="1" indent="-171450">
              <a:buFontTx/>
              <a:buChar char="-"/>
            </a:pPr>
            <a:r>
              <a:rPr lang="fi-FI" dirty="0"/>
              <a:t>”Lähikehityksen vyöhyke”</a:t>
            </a:r>
          </a:p>
          <a:p>
            <a:pPr marL="628650" lvl="1" indent="-171450">
              <a:buFontTx/>
              <a:buChar char="-"/>
            </a:pPr>
            <a:r>
              <a:rPr lang="fi-FI" dirty="0"/>
              <a:t>Mahdollistaa sen, että toiminta on aktiivista ja sitä voidaan jälkikäteen arvioida</a:t>
            </a:r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044C50C-4423-435A-B0A3-F30B523677A9}" type="slidenum">
              <a:rPr lang="fi-FI" smtClean="0"/>
              <a:t>6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770402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35E41A-FEAE-4025-AB14-CC5202C3A26B}" type="datetimeFigureOut">
              <a:rPr lang="fi-FI" smtClean="0"/>
              <a:t>9.1.2023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2C9E6-2C28-4522-88EF-3B1C5192889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846341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35E41A-FEAE-4025-AB14-CC5202C3A26B}" type="datetimeFigureOut">
              <a:rPr lang="fi-FI" smtClean="0"/>
              <a:t>9.1.2023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2C9E6-2C28-4522-88EF-3B1C5192889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529766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35E41A-FEAE-4025-AB14-CC5202C3A26B}" type="datetimeFigureOut">
              <a:rPr lang="fi-FI" smtClean="0"/>
              <a:t>9.1.2023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2C9E6-2C28-4522-88EF-3B1C5192889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467786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35E41A-FEAE-4025-AB14-CC5202C3A26B}" type="datetimeFigureOut">
              <a:rPr lang="fi-FI" smtClean="0"/>
              <a:t>9.1.2023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2C9E6-2C28-4522-88EF-3B1C5192889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078580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35E41A-FEAE-4025-AB14-CC5202C3A26B}" type="datetimeFigureOut">
              <a:rPr lang="fi-FI" smtClean="0"/>
              <a:t>9.1.2023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2C9E6-2C28-4522-88EF-3B1C5192889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203633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35E41A-FEAE-4025-AB14-CC5202C3A26B}" type="datetimeFigureOut">
              <a:rPr lang="fi-FI" smtClean="0"/>
              <a:t>9.1.2023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2C9E6-2C28-4522-88EF-3B1C5192889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515572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35E41A-FEAE-4025-AB14-CC5202C3A26B}" type="datetimeFigureOut">
              <a:rPr lang="fi-FI" smtClean="0"/>
              <a:t>9.1.2023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2C9E6-2C28-4522-88EF-3B1C5192889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138109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35E41A-FEAE-4025-AB14-CC5202C3A26B}" type="datetimeFigureOut">
              <a:rPr lang="fi-FI" smtClean="0"/>
              <a:t>9.1.2023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2C9E6-2C28-4522-88EF-3B1C5192889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98136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35E41A-FEAE-4025-AB14-CC5202C3A26B}" type="datetimeFigureOut">
              <a:rPr lang="fi-FI" smtClean="0"/>
              <a:t>9.1.2023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2C9E6-2C28-4522-88EF-3B1C5192889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232224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35E41A-FEAE-4025-AB14-CC5202C3A26B}" type="datetimeFigureOut">
              <a:rPr lang="fi-FI" smtClean="0"/>
              <a:t>9.1.2023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2C9E6-2C28-4522-88EF-3B1C5192889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143835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35E41A-FEAE-4025-AB14-CC5202C3A26B}" type="datetimeFigureOut">
              <a:rPr lang="fi-FI" smtClean="0"/>
              <a:t>9.1.2023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2C9E6-2C28-4522-88EF-3B1C5192889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99780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7000"/>
            <a:lum/>
          </a:blip>
          <a:srcRect/>
          <a:stretch>
            <a:fillRect t="-31000" b="-3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35E41A-FEAE-4025-AB14-CC5202C3A26B}" type="datetimeFigureOut">
              <a:rPr lang="fi-FI" smtClean="0"/>
              <a:t>9.1.2023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F2C9E6-2C28-4522-88EF-3B1C5192889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390526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KTKP040</a:t>
            </a:r>
            <a:br>
              <a:rPr lang="fi-FI" dirty="0"/>
            </a:br>
            <a:r>
              <a:rPr lang="fi-FI" dirty="0"/>
              <a:t>Tieteellinen tieto ja ajattelu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/>
              <a:t>9.1.2023</a:t>
            </a:r>
          </a:p>
        </p:txBody>
      </p:sp>
    </p:spTree>
    <p:extLst>
      <p:ext uri="{BB962C8B-B14F-4D97-AF65-F5344CB8AC3E}">
        <p14:creationId xmlns:p14="http://schemas.microsoft.com/office/powerpoint/2010/main" val="4333365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6EFEAF-CCC7-2C8E-6A23-958A5D546E28}"/>
              </a:ext>
            </a:extLst>
          </p:cNvPr>
          <p:cNvSpPr txBox="1">
            <a:spLocks/>
          </p:cNvSpPr>
          <p:nvPr/>
        </p:nvSpPr>
        <p:spPr>
          <a:xfrm>
            <a:off x="1343471" y="476250"/>
            <a:ext cx="10369103" cy="1080542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i-FI"/>
              <a:t>Tavoitteet ja sisällöt</a:t>
            </a:r>
            <a:endParaRPr lang="fi-FI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9F93A1-3C01-83B9-6676-3AA81A6F05FF}"/>
              </a:ext>
            </a:extLst>
          </p:cNvPr>
          <p:cNvSpPr txBox="1">
            <a:spLocks/>
          </p:cNvSpPr>
          <p:nvPr/>
        </p:nvSpPr>
        <p:spPr>
          <a:xfrm>
            <a:off x="1055688" y="1773239"/>
            <a:ext cx="4896296" cy="4392612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fi-FI" b="1" dirty="0"/>
              <a:t>Opintojakson suoritettuaan opiskelija   </a:t>
            </a:r>
          </a:p>
          <a:p>
            <a:r>
              <a:rPr lang="fi-FI" sz="1400" dirty="0"/>
              <a:t>tunnistaa arkiajattelun ja tieteellisen ajattelun perusteita ja eroja</a:t>
            </a:r>
          </a:p>
          <a:p>
            <a:r>
              <a:rPr lang="fi-FI" sz="1400" dirty="0"/>
              <a:t>osaa arvioida tietoa ja todellisuutta koskevia uskomuksia kriittisesti</a:t>
            </a:r>
          </a:p>
          <a:p>
            <a:r>
              <a:rPr lang="fi-FI" sz="1400" dirty="0"/>
              <a:t>tunnistaa argumentoinnin periaatteet ja soveltaa niitä kasvatusalan tutkimusten analyyttiseen tarkasteluun</a:t>
            </a:r>
          </a:p>
          <a:p>
            <a:r>
              <a:rPr lang="fi-FI" sz="1400" dirty="0"/>
              <a:t>tunnistaa kasvatustieteellisen tutkimuksen lähestymistapoja ja erilaisia aineistonkeruumenetelmiä</a:t>
            </a:r>
          </a:p>
          <a:p>
            <a:r>
              <a:rPr lang="fi-FI" sz="1400" dirty="0"/>
              <a:t>osaa rakentaa omaa asiantuntijatietoaan erilaisissa oppimisympäristöissä, digitaalisissa ja kasvokkaisissa kohtaamisissa</a:t>
            </a:r>
          </a:p>
          <a:p>
            <a:r>
              <a:rPr lang="fi-FI" sz="1400" dirty="0"/>
              <a:t>osaa rakentaa kasvatusalan tutkivaa asiantuntijuutta tutkittuun tietoon perustuen</a:t>
            </a:r>
          </a:p>
          <a:p>
            <a:endParaRPr lang="fi-FI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8919009-19DD-A31B-C79A-8C0EC9C364D0}"/>
              </a:ext>
            </a:extLst>
          </p:cNvPr>
          <p:cNvSpPr txBox="1">
            <a:spLocks/>
          </p:cNvSpPr>
          <p:nvPr/>
        </p:nvSpPr>
        <p:spPr>
          <a:xfrm>
            <a:off x="6240016" y="1773238"/>
            <a:ext cx="4896544" cy="4392612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i-FI" b="1"/>
              <a:t>Sisällöt</a:t>
            </a:r>
            <a:br>
              <a:rPr lang="fi-FI"/>
            </a:br>
            <a:r>
              <a:rPr lang="fi-FI"/>
              <a:t>arkiajattelun, tieteellisen ajattelun ja argumentaation tunnuspiirteitä </a:t>
            </a:r>
          </a:p>
          <a:p>
            <a:r>
              <a:rPr lang="fi-FI"/>
              <a:t>tutkimuksellinen lukutaito </a:t>
            </a:r>
          </a:p>
          <a:p>
            <a:r>
              <a:rPr lang="fi-FI"/>
              <a:t>kasvatustieteellisen tutkimuksen lähestymistavat ja aineistonkeruumenetelmät</a:t>
            </a:r>
          </a:p>
          <a:p>
            <a:r>
              <a:rPr lang="fi-FI"/>
              <a:t>tutkimusetiikan perusteet, erityisesti hyvä tieteellinen käytäntö </a:t>
            </a:r>
          </a:p>
          <a:p>
            <a:endParaRPr lang="fi-FI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9961750-58DE-8DA1-8425-5F687E94B46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0344472" y="6381328"/>
            <a:ext cx="936104" cy="216471"/>
          </a:xfrm>
        </p:spPr>
        <p:txBody>
          <a:bodyPr/>
          <a:lstStyle/>
          <a:p>
            <a:fld id="{126A6F59-3B3E-4434-8A80-1A363BC70A00}" type="datetime1">
              <a:rPr lang="fi-FI" smtClean="0"/>
              <a:t>9.1.2023</a:t>
            </a:fld>
            <a:endParaRPr lang="fi-FI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CDFF20A-01C9-60E8-0DA1-DE5045DD0B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096000" y="6381328"/>
            <a:ext cx="4248472" cy="216471"/>
          </a:xfrm>
        </p:spPr>
        <p:txBody>
          <a:bodyPr/>
          <a:lstStyle/>
          <a:p>
            <a:r>
              <a:rPr lang="fi-FI"/>
              <a:t>JYU Since 1863.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B03277D-ABE3-A5AF-FD18-09DE84C31B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80576" y="6381551"/>
            <a:ext cx="431998" cy="215801"/>
          </a:xfrm>
        </p:spPr>
        <p:txBody>
          <a:bodyPr/>
          <a:lstStyle/>
          <a:p>
            <a:fld id="{9E548902-A2E1-4711-A467-290FB9FE5D63}" type="slidenum">
              <a:rPr lang="fi-FI" smtClean="0"/>
              <a:t>2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032372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6E923A1-70D4-A1F8-25C6-7620E93904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Aikataulu ja tapaamispaikat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EBC58B1-9273-5FDC-BFD6-26BB04A3C2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i-FI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(Ma 9.1.) Sannainen 45 min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i-FI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Ma 16.1.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i-FI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Ma 23.1.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i-FI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Ma 30.1.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i-FI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Ma 6.2.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i-FI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Ma 13.2. Sannainen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i-FI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Ma 20.2.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i-FI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Talviloma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i-FI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Ma 6.3.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i-FI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Ma 13.3. 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8323136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C54A3F2-B6BF-D99F-7867-69FC7823CA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Aikataulu ja tapaamispaikat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C866161D-92F4-4748-E942-E4650F17647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i-FI" dirty="0"/>
              <a:t>Tiedekunnan luennot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B52F75B9-F5B0-DE25-C2EE-3A16EEE7AE6F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Autofit/>
          </a:bodyPr>
          <a:lstStyle/>
          <a:p>
            <a:r>
              <a:rPr lang="fi-FI" sz="4800" dirty="0"/>
              <a:t>Ma 12:30-14 Zoomissa ja sen jälkeen moniviestimessä tallenteina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7670EF73-4584-29E5-C66C-59A5D0CFE85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fi-FI" dirty="0"/>
              <a:t>Demot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DACF6483-09A8-17FA-EB6A-F6A26A6C05DE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>
            <a:normAutofit fontScale="25000" lnSpcReduction="20000"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i-FI" sz="4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(Ma 9.1.)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i-FI" sz="4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Ma 16.1.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i-FI" sz="4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Ma 23.1.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i-FI" sz="4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Ma 30.1.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i-FI" sz="4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Ma 6.2.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i-FI" sz="4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Ma 13.2.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i-FI" sz="4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Ma 20.2.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i-FI" sz="4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Talviloma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i-FI" sz="4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Ma 6.3.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i-FI" sz="4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Ma 13.3. 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8833316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DA4B4EB-16F8-12CC-C626-5AEC9236B2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Tehtävät ja arviointi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95B9198-4A62-2B97-8CA1-DC2146242D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62074"/>
            <a:ext cx="10515600" cy="5495925"/>
          </a:xfrm>
        </p:spPr>
        <p:txBody>
          <a:bodyPr>
            <a:normAutofit fontScale="70000" lnSpcReduction="20000"/>
          </a:bodyPr>
          <a:lstStyle/>
          <a:p>
            <a:r>
              <a:rPr lang="fi-FI" dirty="0" err="1"/>
              <a:t>Prope</a:t>
            </a:r>
            <a:endParaRPr lang="fi-FI" dirty="0"/>
          </a:p>
          <a:p>
            <a:pPr lvl="1"/>
            <a:r>
              <a:rPr lang="fi-FI" dirty="0" err="1"/>
              <a:t>Propekirjoitus</a:t>
            </a:r>
            <a:r>
              <a:rPr lang="fi-FI" dirty="0"/>
              <a:t> ydinosaamisalueesta: Tieteellinen tieto ja ajattelu </a:t>
            </a:r>
          </a:p>
          <a:p>
            <a:pPr lvl="1"/>
            <a:r>
              <a:rPr lang="fi-FI" dirty="0"/>
              <a:t>Arviointi: Kriteeriperustainen itse- ja opearvio</a:t>
            </a:r>
          </a:p>
          <a:p>
            <a:pPr lvl="2"/>
            <a:r>
              <a:rPr lang="fi-FI" dirty="0"/>
              <a:t>Osuus koko opintojakson arvosanasta: 50 % (25 % itse / 25 % ope)</a:t>
            </a:r>
          </a:p>
          <a:p>
            <a:pPr lvl="1"/>
            <a:r>
              <a:rPr lang="fi-FI" dirty="0"/>
              <a:t>Deadline: 27.3.?</a:t>
            </a:r>
          </a:p>
          <a:p>
            <a:r>
              <a:rPr lang="fi-FI" dirty="0"/>
              <a:t>Lukupiiri</a:t>
            </a:r>
          </a:p>
          <a:p>
            <a:pPr lvl="1"/>
            <a:r>
              <a:rPr lang="fi-FI" dirty="0"/>
              <a:t>Veli-Matti </a:t>
            </a:r>
            <a:r>
              <a:rPr lang="fi-FI" dirty="0" err="1"/>
              <a:t>Värri</a:t>
            </a:r>
            <a:r>
              <a:rPr lang="fi-FI" dirty="0"/>
              <a:t>, Kasvatus ekokriisisin aikakaudella</a:t>
            </a:r>
          </a:p>
          <a:p>
            <a:pPr lvl="1"/>
            <a:r>
              <a:rPr lang="fi-FI" dirty="0"/>
              <a:t>Toteutustapa: Vapaa/päättäkää itse</a:t>
            </a:r>
          </a:p>
          <a:p>
            <a:pPr lvl="1"/>
            <a:r>
              <a:rPr lang="fi-FI" dirty="0"/>
              <a:t>Arviointi: Suoritettu</a:t>
            </a:r>
          </a:p>
          <a:p>
            <a:pPr lvl="1"/>
            <a:r>
              <a:rPr lang="fi-FI" dirty="0"/>
              <a:t>Deadline: 27.3.?</a:t>
            </a:r>
          </a:p>
          <a:p>
            <a:r>
              <a:rPr lang="fi-FI" dirty="0"/>
              <a:t>Ilmiötehtävä (ryhmissä)</a:t>
            </a:r>
          </a:p>
          <a:p>
            <a:pPr lvl="1"/>
            <a:r>
              <a:rPr lang="fi-FI" dirty="0"/>
              <a:t>Iso kysymys: Mitä on tieteellinen ajattelu ja miksi se on tärkeää kasvatusalan asiantuntijalle?</a:t>
            </a:r>
          </a:p>
          <a:p>
            <a:pPr lvl="1"/>
            <a:r>
              <a:rPr lang="fi-FI" dirty="0"/>
              <a:t>Toteutustapa: Ohjeistetaan tarkemmin myöhemmin</a:t>
            </a:r>
          </a:p>
          <a:p>
            <a:pPr lvl="1"/>
            <a:r>
              <a:rPr lang="fi-FI" dirty="0"/>
              <a:t>Arviointi: Kriteeriperustainen ryhmän itsearvio</a:t>
            </a:r>
          </a:p>
          <a:p>
            <a:pPr lvl="2"/>
            <a:r>
              <a:rPr lang="fi-FI" dirty="0"/>
              <a:t>Osuus koko opintojakson arvosanasta: 50 %</a:t>
            </a:r>
          </a:p>
          <a:p>
            <a:pPr lvl="1"/>
            <a:r>
              <a:rPr lang="fi-FI" dirty="0"/>
              <a:t>Deadline: 27.3.?</a:t>
            </a:r>
          </a:p>
          <a:p>
            <a:r>
              <a:rPr lang="fi-FI" dirty="0"/>
              <a:t>Sannainen</a:t>
            </a:r>
          </a:p>
          <a:p>
            <a:pPr lvl="1"/>
            <a:r>
              <a:rPr lang="fi-FI" dirty="0"/>
              <a:t>Päivän suunnittelu ja toteutus sekä lyhyt ryhmässä kirjoitettu reflektiivinen raportti, joka ohjeistetaan tarkemmin myöhemmin</a:t>
            </a:r>
          </a:p>
          <a:p>
            <a:pPr lvl="1"/>
            <a:r>
              <a:rPr lang="fi-FI" dirty="0"/>
              <a:t>Arviointi: Suoritettu</a:t>
            </a:r>
          </a:p>
          <a:p>
            <a:pPr lvl="1"/>
            <a:r>
              <a:rPr lang="fi-FI" dirty="0"/>
              <a:t>Deadline: 27.2.?</a:t>
            </a:r>
          </a:p>
        </p:txBody>
      </p:sp>
    </p:spTree>
    <p:extLst>
      <p:ext uri="{BB962C8B-B14F-4D97-AF65-F5344CB8AC3E}">
        <p14:creationId xmlns:p14="http://schemas.microsoft.com/office/powerpoint/2010/main" val="25583841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>
            <a:extLst>
              <a:ext uri="{FF2B5EF4-FFF2-40B4-BE49-F238E27FC236}">
                <a16:creationId xmlns:a16="http://schemas.microsoft.com/office/drawing/2014/main" id="{E64062A6-98DC-31BD-F643-16F9049EE9A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82520" y="455295"/>
            <a:ext cx="7929880" cy="59474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355084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15F438E-F698-0C66-EB7E-17BC18C133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Tulevia tapaamisia</a:t>
            </a: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D5C26E6-F9BA-C1DB-2DF6-BDC2A81EF76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i-FI" dirty="0"/>
              <a:t>Ti 10.1. Tuomo Virtasen ”luento” inkluusiosta</a:t>
            </a:r>
          </a:p>
          <a:p>
            <a:pPr lvl="1"/>
            <a:r>
              <a:rPr lang="fi-FI" dirty="0" err="1"/>
              <a:t>AgC</a:t>
            </a:r>
            <a:r>
              <a:rPr lang="fi-FI" dirty="0"/>
              <a:t> 222,1 klo 12:15-13:45</a:t>
            </a:r>
          </a:p>
          <a:p>
            <a:r>
              <a:rPr lang="fi-FI" dirty="0"/>
              <a:t>Ke 11.1. </a:t>
            </a:r>
            <a:r>
              <a:rPr lang="fi-FI" dirty="0" err="1"/>
              <a:t>Ryhmähopsaus</a:t>
            </a:r>
            <a:endParaRPr lang="fi-FI" dirty="0"/>
          </a:p>
          <a:p>
            <a:pPr lvl="1"/>
            <a:r>
              <a:rPr lang="fi-FI" dirty="0" err="1"/>
              <a:t>AgD</a:t>
            </a:r>
            <a:r>
              <a:rPr lang="fi-FI" dirty="0"/>
              <a:t> 225,1 klo 12:30-14</a:t>
            </a:r>
          </a:p>
          <a:p>
            <a:r>
              <a:rPr lang="fi-FI" dirty="0"/>
              <a:t>Ma 16.1. KTKP040 demo</a:t>
            </a:r>
          </a:p>
          <a:p>
            <a:pPr lvl="1"/>
            <a:r>
              <a:rPr lang="fi-FI" dirty="0" err="1"/>
              <a:t>AgC</a:t>
            </a:r>
            <a:r>
              <a:rPr lang="fi-FI" dirty="0"/>
              <a:t> 215,1 klo 10:15-11:45</a:t>
            </a:r>
          </a:p>
          <a:p>
            <a:r>
              <a:rPr lang="fi-FI" dirty="0"/>
              <a:t>Ke 18.1. Videoklubi</a:t>
            </a:r>
          </a:p>
          <a:p>
            <a:pPr lvl="1"/>
            <a:r>
              <a:rPr lang="fi-FI" dirty="0" err="1"/>
              <a:t>Ruu</a:t>
            </a:r>
            <a:r>
              <a:rPr lang="fi-FI" dirty="0"/>
              <a:t> Onni klo 12:30-14</a:t>
            </a:r>
          </a:p>
          <a:p>
            <a:r>
              <a:rPr lang="fi-FI" dirty="0"/>
              <a:t>Pe 20.1. Valeuutisilottelu</a:t>
            </a:r>
          </a:p>
          <a:p>
            <a:pPr lvl="1"/>
            <a:r>
              <a:rPr lang="fi-FI" dirty="0"/>
              <a:t>Kuokkalan kirjasto, klo 13-&gt;</a:t>
            </a:r>
          </a:p>
        </p:txBody>
      </p:sp>
    </p:spTree>
    <p:extLst>
      <p:ext uri="{BB962C8B-B14F-4D97-AF65-F5344CB8AC3E}">
        <p14:creationId xmlns:p14="http://schemas.microsoft.com/office/powerpoint/2010/main" val="36157769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F8A6FC1-1206-D7D3-3260-F7B39D5321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Läksy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74F43FF-13FA-45E1-85AD-EC750E023D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Lue Peter </a:t>
            </a:r>
            <a:r>
              <a:rPr lang="fi-FI" dirty="0" err="1"/>
              <a:t>Sengen</a:t>
            </a:r>
            <a:r>
              <a:rPr lang="fi-FI" dirty="0"/>
              <a:t> ensimmäinen luku kirjasta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Fifth</a:t>
            </a:r>
            <a:r>
              <a:rPr lang="fi-FI" dirty="0"/>
              <a:t> </a:t>
            </a:r>
            <a:r>
              <a:rPr lang="fi-FI" dirty="0" err="1"/>
              <a:t>Discipline</a:t>
            </a:r>
            <a:endParaRPr lang="fi-FI" dirty="0"/>
          </a:p>
          <a:p>
            <a:pPr lvl="1"/>
            <a:r>
              <a:rPr lang="fi-FI" dirty="0"/>
              <a:t>Löytyy </a:t>
            </a:r>
            <a:r>
              <a:rPr lang="fi-FI" dirty="0" err="1"/>
              <a:t>peda.netistä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910634934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72198E0B9DAAC144897FA9BB3EB71E01" ma:contentTypeVersion="4" ma:contentTypeDescription="Luo uusi asiakirja." ma:contentTypeScope="" ma:versionID="d325d2f7230d2149a66c6aa17f57b79e">
  <xsd:schema xmlns:xsd="http://www.w3.org/2001/XMLSchema" xmlns:xs="http://www.w3.org/2001/XMLSchema" xmlns:p="http://schemas.microsoft.com/office/2006/metadata/properties" xmlns:ns2="5da9b8cd-efe8-4577-bd62-019d6b095ab7" targetNamespace="http://schemas.microsoft.com/office/2006/metadata/properties" ma:root="true" ma:fieldsID="5b5cab765ae279879af1442068b20202" ns2:_="">
    <xsd:import namespace="5da9b8cd-efe8-4577-bd62-019d6b095ab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da9b8cd-efe8-4577-bd62-019d6b095ab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5BA5336F-374F-4A42-A11C-92CE260F0789}">
  <ds:schemaRefs>
    <ds:schemaRef ds:uri="5da9b8cd-efe8-4577-bd62-019d6b095ab7"/>
    <ds:schemaRef ds:uri="http://purl.org/dc/terms/"/>
    <ds:schemaRef ds:uri="http://schemas.microsoft.com/office/2006/documentManagement/types"/>
    <ds:schemaRef ds:uri="http://schemas.microsoft.com/office/infopath/2007/PartnerControls"/>
    <ds:schemaRef ds:uri="http://www.w3.org/XML/1998/namespace"/>
    <ds:schemaRef ds:uri="http://purl.org/dc/dcmitype/"/>
    <ds:schemaRef ds:uri="http://schemas.openxmlformats.org/package/2006/metadata/core-properties"/>
    <ds:schemaRef ds:uri="http://schemas.microsoft.com/office/2006/metadata/properties"/>
    <ds:schemaRef ds:uri="http://purl.org/dc/elements/1.1/"/>
  </ds:schemaRefs>
</ds:datastoreItem>
</file>

<file path=customXml/itemProps2.xml><?xml version="1.0" encoding="utf-8"?>
<ds:datastoreItem xmlns:ds="http://schemas.openxmlformats.org/officeDocument/2006/customXml" ds:itemID="{0B15ACCB-DFC8-4293-8B03-7E7962BD7DEE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7E444B8-3221-4F67-99FC-68E0D63C30C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da9b8cd-efe8-4577-bd62-019d6b095ab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657</TotalTime>
  <Words>400</Words>
  <Application>Microsoft Office PowerPoint</Application>
  <PresentationFormat>Widescreen</PresentationFormat>
  <Paragraphs>82</Paragraphs>
  <Slides>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1_Office Theme</vt:lpstr>
      <vt:lpstr>KTKP040 Tieteellinen tieto ja ajattelu</vt:lpstr>
      <vt:lpstr>PowerPoint Presentation</vt:lpstr>
      <vt:lpstr>Aikataulu ja tapaamispaikat</vt:lpstr>
      <vt:lpstr>Aikataulu ja tapaamispaikat</vt:lpstr>
      <vt:lpstr>Tehtävät ja arviointi</vt:lpstr>
      <vt:lpstr>PowerPoint Presentation</vt:lpstr>
      <vt:lpstr>Tulevia tapaamisia</vt:lpstr>
      <vt:lpstr>Läksy</vt:lpstr>
    </vt:vector>
  </TitlesOfParts>
  <Company>University Of Jyväskylä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KTKP010</dc:title>
  <dc:creator>Hiljanen, Mikko</dc:creator>
  <cp:lastModifiedBy>Tallavaara, Riitta</cp:lastModifiedBy>
  <cp:revision>39</cp:revision>
  <dcterms:created xsi:type="dcterms:W3CDTF">2020-09-14T11:05:34Z</dcterms:created>
  <dcterms:modified xsi:type="dcterms:W3CDTF">2023-01-09T13:42:26Z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0x01010072198E0B9DAAC144897FA9BB3EB71E01</vt:lpwstr>
  </property>
</Properties>
</file>