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6EC94F-DF5D-47F9-84AE-7C89218123B0}" type="slidenum">
              <a:t>‹#›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9949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fi-FI"/>
          </a:p>
        </p:txBody>
      </p:sp>
      <p:sp>
        <p:nvSpPr>
          <p:cNvPr id="4" name="Ylätunnisteen paikkamerkki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8FF4092-D0E3-465F-A010-9927D24095A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016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i-FI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49E8DE7-738B-4A89-A9CD-69B8C1EF28DA}" type="slidenum">
              <a:t>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77333EC-C652-4D9C-83B9-0E9ACF3FE96B}" type="slidenum">
              <a:t>10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B06850-BEF0-4C7D-84C9-C9CC8B29E917}" type="slidenum">
              <a:t>11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25439A-E452-4471-B7BF-04CFE707A627}" type="slidenum">
              <a:t>12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E57C895-278D-45C3-B87B-64603A78385C}" type="slidenum">
              <a:t>13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832230-6940-468F-A237-0B85E59A9178}" type="slidenum">
              <a:t>14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D43CC9-1A9D-40F5-9513-27C1EB45175E}" type="slidenum">
              <a:t>15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EF66D4-4A38-4A2C-93F7-234669B69FCD}" type="slidenum">
              <a:t>16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BE7CD7-65EB-401A-BEED-71AC33BEDAA8}" type="slidenum">
              <a:t>17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F2BD09-65EF-42DA-8DA9-42ACF98473D3}" type="slidenum">
              <a:t>18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16F4C0-A9C8-44F0-BADB-3CEDDCF85905}" type="slidenum">
              <a:t>19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C14EF9-BFF1-40CE-9FE7-41A763C11953}" type="slidenum">
              <a:t>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1B8303-1C5B-4E4E-A513-ED25BB032BB1}" type="slidenum">
              <a:t>20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216282-92C5-4D2C-B969-09997979CD65}" type="slidenum">
              <a:t>21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7324A9-FDF2-4F68-A383-6BE78C2DC79F}" type="slidenum">
              <a:t>22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0BD73A-3E3B-4505-B906-7D81FAEF9C2C}" type="slidenum">
              <a:t>3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F14629-2298-4577-A608-937424D96B92}" type="slidenum">
              <a:t>4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4CF820-2BE7-4733-AD1F-E0996E872076}" type="slidenum">
              <a:t>5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69020C-6DDB-4576-A08C-876F8A40BD29}" type="slidenum">
              <a:t>6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F21370-0330-4B54-A477-6E2107C04163}" type="slidenum">
              <a:t>7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668AB3-1A92-4BB2-A682-B25BE4000D15}" type="slidenum">
              <a:t>8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C9D12D-154D-47A6-B216-74B6DCCAB1F5}" type="slidenum">
              <a:t>9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3150CE-5B7D-4A6E-B749-40C15A247513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AB81D-B827-4160-B255-4E037BC7B88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72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CD9BE7-2BA9-40A8-8D09-9DAB83D5DDD5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D2B695-218E-45B9-AA39-5D179C9B0D3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71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 txBox="1">
            <a:spLocks noGrp="1"/>
          </p:cNvSpPr>
          <p:nvPr>
            <p:ph type="title" orient="vert"/>
          </p:nvPr>
        </p:nvSpPr>
        <p:spPr>
          <a:xfrm>
            <a:off x="6629400" y="1604964"/>
            <a:ext cx="2057400" cy="45259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4964"/>
            <a:ext cx="6019796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49DB2C-84C1-44E9-850A-64B1C7274909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EDAC5-A4ED-41D5-B08E-36424A5C40E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45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4D853A-41B8-4F58-86CB-4AB84BE53B85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BDD806-5261-4135-84FA-9949F8CD37F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343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D73B5B-5EEA-484C-9798-962393B568D7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973D40-39A2-4630-9DF7-46F5E1EAEDB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536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D5E29-99E5-43D5-A0F4-8BE8FD401F02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2C88EA-E60A-4672-844A-DE57E88A971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38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8AECA5-F8E9-4B6E-BD00-0D13CC35776B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980FD-36BE-4CA1-BF25-B149B3F7FA8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04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CC491C-90BB-4A9F-8946-882C1D7A74E4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8" name="Alatunnisteen paikkamerk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1BA37-CE28-4698-8B54-51160A2B19E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15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1F9C19-CAB3-42D1-8801-CD635ABCEB24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5145C1-F112-4004-8D57-CBC6AE95740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58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9484AA-E72F-44B4-8170-489DF99C2C72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3" name="Alatunnisteen paikkamerk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Dian numeron paikkamerkki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A1E15D-D634-4337-9F4A-7271046A19F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80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7E4F28-021B-4287-9207-B6837B127DE2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716E15-E2A0-4763-9786-F6763D65B8B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108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851406-97E7-4C8D-A300-E5FBD7A59170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C58725-95DE-4EF6-95FF-40C4E6B5BCC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49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fi-FI"/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13CE26-DE23-4C2D-B65C-658B8FE51D5E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56E57A-000C-4006-BD73-0838D2C051D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410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0CD81-0906-449D-99D4-BD190586B7C9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072A30-1F04-4819-8560-5140362A1DF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512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E6542D-99E3-44F1-B08B-66F4742B728B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0B2556-6978-40BB-A40C-B4378DC96DC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983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689E32-E154-4FDE-892B-4BD17251080D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7DF1BE-8C27-4676-8235-8A57F9FDBCC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96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4E6D55-A0E5-47D7-9A51-E38171CEC0A6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90A91D-92D2-4E1F-8267-EA80769CF9C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6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B30012-6EDB-4D97-A286-42B1F36CCA4F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8" name="Alatunnisteen paikkamerk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EF4FE2-95A6-4D8D-A4EF-ED4A7AC2CC6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2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0E415B-19BE-4ABD-AAC7-7008C1EE86FE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FB1C28-B030-4A24-941B-E88E8F31F47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40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EA4FD2-2513-49A4-90D4-18C002995FBB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3" name="Alatunnisteen paikkamerk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Dian numeron paikkamerkki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A23A0F-8918-4A00-94B1-12856AEF365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24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5F404C-36A7-415D-AF78-EA4EF03496E9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F903C-7DFB-40A0-A9D3-E9B095B69B9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199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DA2435-58D0-49A7-9F33-E34CB79982F0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168B9A-98C4-41C1-8A6D-6ABE7FE5EDD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94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85800" y="2130478"/>
            <a:ext cx="7772043" cy="1469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3" name="Päivämäärän paikkamerkki 3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62021437-5657-4258-BDE7-4F3914364447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4" name="Alatunnisteen paikkamerkki 4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Dian numeron paikkamerkki 5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8DC7965-AD25-40C0-956F-492E8BCA7494}" type="slidenum">
              <a:t>‹#›</a:t>
            </a:fld>
            <a:endParaRPr lang="fi-FI"/>
          </a:p>
        </p:txBody>
      </p:sp>
      <p:sp>
        <p:nvSpPr>
          <p:cNvPr id="6" name="Tekstin paikkamerkki 5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i-FI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243" cy="11426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3" cy="4525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0"/>
            <a:r>
              <a:rPr lang="fi-FI"/>
              <a:t>Yhdeksäs jäsennystasoMuokkaa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2"/>
          </p:nvPr>
        </p:nvSpPr>
        <p:spPr>
          <a:xfrm>
            <a:off x="457200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A41DB75-5154-486B-A2F1-F28AF4C6A45D}" type="datetime1">
              <a:rPr lang="fi-FI"/>
              <a:pPr lvl="0"/>
              <a:t>20.10.2016</a:t>
            </a:fld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3"/>
          </p:nvPr>
        </p:nvSpPr>
        <p:spPr>
          <a:xfrm>
            <a:off x="3124075" y="6356515"/>
            <a:ext cx="289511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4"/>
          </p:nvPr>
        </p:nvSpPr>
        <p:spPr>
          <a:xfrm>
            <a:off x="6553084" y="6356515"/>
            <a:ext cx="213335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5039392-E15D-468F-BFB4-7215FF90BCA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i-FI" sz="4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32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251642" y="620639"/>
            <a:ext cx="8496723" cy="2231995"/>
          </a:xfrm>
        </p:spPr>
        <p:txBody>
          <a:bodyPr/>
          <a:lstStyle/>
          <a:p>
            <a:pPr lvl="0"/>
            <a:r>
              <a:rPr lang="fi-FI" sz="7200" b="1">
                <a:solidFill>
                  <a:srgbClr val="D91196"/>
                </a:solidFill>
                <a:latin typeface="Comic Sans MS" pitchFamily="66"/>
                <a:cs typeface="Aharoni" pitchFamily="2"/>
              </a:rPr>
              <a:t>Let’s have a little</a:t>
            </a:r>
            <a:br>
              <a:rPr lang="fi-FI" sz="7200" b="1">
                <a:solidFill>
                  <a:srgbClr val="D91196"/>
                </a:solidFill>
                <a:latin typeface="Comic Sans MS" pitchFamily="66"/>
                <a:cs typeface="Aharoni" pitchFamily="2"/>
              </a:rPr>
            </a:br>
            <a:r>
              <a:rPr lang="fi-FI" sz="7200" b="1">
                <a:solidFill>
                  <a:srgbClr val="D91196"/>
                </a:solidFill>
                <a:latin typeface="Comic Sans MS" pitchFamily="66"/>
                <a:cs typeface="Aharoni" pitchFamily="2"/>
              </a:rPr>
              <a:t>workout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0983" t="20841" r="62043" b="49292"/>
          <a:stretch>
            <a:fillRect/>
          </a:stretch>
        </p:blipFill>
        <p:spPr>
          <a:xfrm>
            <a:off x="1187823" y="3212634"/>
            <a:ext cx="1439640" cy="280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6108" t="26968" r="35573" b="47770"/>
          <a:stretch>
            <a:fillRect/>
          </a:stretch>
        </p:blipFill>
        <p:spPr>
          <a:xfrm>
            <a:off x="6196943" y="3428277"/>
            <a:ext cx="1668240" cy="2141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i 6"/>
          <p:cNvSpPr/>
          <p:nvPr/>
        </p:nvSpPr>
        <p:spPr>
          <a:xfrm>
            <a:off x="491169" y="2591098"/>
            <a:ext cx="3024003" cy="3816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4920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tsikko 1"/>
          <p:cNvSpPr/>
          <p:nvPr/>
        </p:nvSpPr>
        <p:spPr>
          <a:xfrm>
            <a:off x="683642" y="332640"/>
            <a:ext cx="7772043" cy="1439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4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Aharon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48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Aharon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The coefficient is 3 and variable x.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What is the term?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3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Aharon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34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Microsoft YaHei" pitchFamily="2"/>
              <a:cs typeface="Aharoni" pitchFamily="2"/>
            </a:endParaRPr>
          </a:p>
        </p:txBody>
      </p:sp>
      <p:sp>
        <p:nvSpPr>
          <p:cNvPr id="6" name="Otsikko 1"/>
          <p:cNvSpPr/>
          <p:nvPr/>
        </p:nvSpPr>
        <p:spPr>
          <a:xfrm>
            <a:off x="251642" y="1340638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3600" b="1" i="0" u="none" strike="noStrike" kern="1200" cap="none" spc="0" baseline="0">
              <a:solidFill>
                <a:srgbClr val="D91196"/>
              </a:solidFill>
              <a:uFillTx/>
              <a:latin typeface="Comic Sans MS" pitchFamily="66"/>
              <a:ea typeface="Microsoft YaHei" pitchFamily="2"/>
              <a:cs typeface="Aharon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3600" b="1" i="0" u="none" strike="noStrike" kern="1200" cap="none" spc="0" baseline="0">
              <a:solidFill>
                <a:srgbClr val="D91196"/>
              </a:solidFill>
              <a:uFillTx/>
              <a:latin typeface="Comic Sans MS" pitchFamily="66"/>
              <a:ea typeface="Microsoft YaHei" pitchFamily="2"/>
              <a:cs typeface="Aharon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3600" b="1" i="0" u="none" strike="noStrike" kern="1200" cap="none" spc="0" baseline="0">
              <a:solidFill>
                <a:srgbClr val="D91196"/>
              </a:solidFill>
              <a:uFillTx/>
              <a:latin typeface="Comic Sans MS" pitchFamily="66"/>
              <a:ea typeface="Microsoft YaHei" pitchFamily="2"/>
              <a:cs typeface="Aharoni" pitchFamily="2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3x           or         x+3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0601" t="25560" r="35775" b="47773"/>
          <a:stretch>
            <a:fillRect/>
          </a:stretch>
        </p:blipFill>
        <p:spPr>
          <a:xfrm>
            <a:off x="899641" y="1484638"/>
            <a:ext cx="6696361" cy="3384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tsikko 1"/>
          <p:cNvSpPr/>
          <p:nvPr/>
        </p:nvSpPr>
        <p:spPr>
          <a:xfrm>
            <a:off x="323642" y="548640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4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Now answer this way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3498" t="25474" r="53944" b="47759"/>
          <a:stretch>
            <a:fillRect/>
          </a:stretch>
        </p:blipFill>
        <p:spPr>
          <a:xfrm>
            <a:off x="971641" y="2349002"/>
            <a:ext cx="1799996" cy="244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1336" t="25452" r="35717" b="47759"/>
          <a:stretch>
            <a:fillRect/>
          </a:stretch>
        </p:blipFill>
        <p:spPr>
          <a:xfrm>
            <a:off x="6011997" y="2349002"/>
            <a:ext cx="1943996" cy="24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i 5"/>
          <p:cNvSpPr/>
          <p:nvPr/>
        </p:nvSpPr>
        <p:spPr>
          <a:xfrm>
            <a:off x="323642" y="1989002"/>
            <a:ext cx="3240002" cy="3816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tsikko 1"/>
          <p:cNvSpPr/>
          <p:nvPr/>
        </p:nvSpPr>
        <p:spPr>
          <a:xfrm>
            <a:off x="323642" y="188640"/>
            <a:ext cx="8568723" cy="100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Calculate 2x-5 when x=4.</a:t>
            </a:r>
          </a:p>
        </p:txBody>
      </p:sp>
      <p:sp>
        <p:nvSpPr>
          <p:cNvPr id="6" name="Otsikko 1"/>
          <p:cNvSpPr/>
          <p:nvPr/>
        </p:nvSpPr>
        <p:spPr>
          <a:xfrm>
            <a:off x="251642" y="980639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3           or         -3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3498" t="25474" r="53944" b="47759"/>
          <a:stretch>
            <a:fillRect/>
          </a:stretch>
        </p:blipFill>
        <p:spPr>
          <a:xfrm>
            <a:off x="971641" y="2349002"/>
            <a:ext cx="1799996" cy="244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1336" t="25452" r="35717" b="47759"/>
          <a:stretch>
            <a:fillRect/>
          </a:stretch>
        </p:blipFill>
        <p:spPr>
          <a:xfrm>
            <a:off x="5723997" y="2349002"/>
            <a:ext cx="1943996" cy="24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i 5"/>
          <p:cNvSpPr/>
          <p:nvPr/>
        </p:nvSpPr>
        <p:spPr>
          <a:xfrm>
            <a:off x="5219998" y="1989002"/>
            <a:ext cx="3240002" cy="3816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tsikko 1"/>
          <p:cNvSpPr/>
          <p:nvPr/>
        </p:nvSpPr>
        <p:spPr>
          <a:xfrm>
            <a:off x="107643" y="188640"/>
            <a:ext cx="8784723" cy="1223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Calculate -2x+6 when x=-3.</a:t>
            </a:r>
          </a:p>
        </p:txBody>
      </p:sp>
      <p:sp>
        <p:nvSpPr>
          <p:cNvPr id="6" name="Otsikko 1"/>
          <p:cNvSpPr/>
          <p:nvPr/>
        </p:nvSpPr>
        <p:spPr>
          <a:xfrm>
            <a:off x="251642" y="1124638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0           or         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3498" t="25474" r="53944" b="47759"/>
          <a:stretch>
            <a:fillRect/>
          </a:stretch>
        </p:blipFill>
        <p:spPr>
          <a:xfrm>
            <a:off x="1187641" y="2277002"/>
            <a:ext cx="1799996" cy="244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1336" t="25452" r="35717" b="47759"/>
          <a:stretch>
            <a:fillRect/>
          </a:stretch>
        </p:blipFill>
        <p:spPr>
          <a:xfrm>
            <a:off x="6155996" y="2277002"/>
            <a:ext cx="1943996" cy="24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i 5"/>
          <p:cNvSpPr/>
          <p:nvPr/>
        </p:nvSpPr>
        <p:spPr>
          <a:xfrm>
            <a:off x="683642" y="1989002"/>
            <a:ext cx="2880003" cy="3312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tsikko 1"/>
          <p:cNvSpPr/>
          <p:nvPr/>
        </p:nvSpPr>
        <p:spPr>
          <a:xfrm>
            <a:off x="107643" y="188640"/>
            <a:ext cx="8784723" cy="1151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Simplify 2a+4a-a=</a:t>
            </a:r>
          </a:p>
        </p:txBody>
      </p:sp>
      <p:sp>
        <p:nvSpPr>
          <p:cNvPr id="6" name="Otsikko 1"/>
          <p:cNvSpPr/>
          <p:nvPr/>
        </p:nvSpPr>
        <p:spPr>
          <a:xfrm>
            <a:off x="179643" y="1124638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5</a:t>
            </a:r>
            <a:r>
              <a:rPr lang="fi-FI" sz="44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a</a:t>
            </a: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           or         6a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3498" t="25474" r="53944" b="47759"/>
          <a:stretch>
            <a:fillRect/>
          </a:stretch>
        </p:blipFill>
        <p:spPr>
          <a:xfrm>
            <a:off x="1187641" y="2637001"/>
            <a:ext cx="1799996" cy="244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1336" t="25452" r="35717" b="47759"/>
          <a:stretch>
            <a:fillRect/>
          </a:stretch>
        </p:blipFill>
        <p:spPr>
          <a:xfrm>
            <a:off x="6155996" y="2637001"/>
            <a:ext cx="1943996" cy="24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i 5"/>
          <p:cNvSpPr/>
          <p:nvPr/>
        </p:nvSpPr>
        <p:spPr>
          <a:xfrm>
            <a:off x="5651997" y="2349002"/>
            <a:ext cx="2880003" cy="3312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tsikko 1"/>
          <p:cNvSpPr/>
          <p:nvPr/>
        </p:nvSpPr>
        <p:spPr>
          <a:xfrm>
            <a:off x="0" y="260640"/>
            <a:ext cx="8784723" cy="1367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Simplify  -5y+1-3y-7 =</a:t>
            </a:r>
          </a:p>
        </p:txBody>
      </p:sp>
      <p:sp>
        <p:nvSpPr>
          <p:cNvPr id="6" name="Otsikko 1"/>
          <p:cNvSpPr/>
          <p:nvPr/>
        </p:nvSpPr>
        <p:spPr>
          <a:xfrm>
            <a:off x="395642" y="1484638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8y-6        or       -8y-6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0097" t="24427" r="42632" b="48619"/>
          <a:stretch>
            <a:fillRect/>
          </a:stretch>
        </p:blipFill>
        <p:spPr>
          <a:xfrm>
            <a:off x="1835639" y="1628637"/>
            <a:ext cx="1727996" cy="36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9593" t="24488" r="50702" b="49195"/>
          <a:stretch>
            <a:fillRect/>
          </a:stretch>
        </p:blipFill>
        <p:spPr>
          <a:xfrm>
            <a:off x="5219998" y="1412638"/>
            <a:ext cx="2015995" cy="36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tsikko 1"/>
          <p:cNvSpPr/>
          <p:nvPr/>
        </p:nvSpPr>
        <p:spPr>
          <a:xfrm>
            <a:off x="323642" y="548640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4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Now answer this way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8778" t="24787" r="50560" b="48785"/>
          <a:stretch>
            <a:fillRect/>
          </a:stretch>
        </p:blipFill>
        <p:spPr>
          <a:xfrm>
            <a:off x="6155996" y="2853001"/>
            <a:ext cx="1871996" cy="288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0097" t="24427" r="42632" b="48619"/>
          <a:stretch>
            <a:fillRect/>
          </a:stretch>
        </p:blipFill>
        <p:spPr>
          <a:xfrm>
            <a:off x="1043641" y="2925001"/>
            <a:ext cx="1367640" cy="27212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i 5"/>
          <p:cNvSpPr/>
          <p:nvPr/>
        </p:nvSpPr>
        <p:spPr>
          <a:xfrm>
            <a:off x="5507998" y="2709001"/>
            <a:ext cx="3240002" cy="3744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tsikko 1"/>
          <p:cNvSpPr/>
          <p:nvPr/>
        </p:nvSpPr>
        <p:spPr>
          <a:xfrm>
            <a:off x="286920" y="116640"/>
            <a:ext cx="8856722" cy="863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How long is the perimeter?</a:t>
            </a:r>
          </a:p>
        </p:txBody>
      </p:sp>
      <p:sp>
        <p:nvSpPr>
          <p:cNvPr id="6" name="Suorakulmio 7"/>
          <p:cNvSpPr/>
          <p:nvPr/>
        </p:nvSpPr>
        <p:spPr>
          <a:xfrm>
            <a:off x="2699637" y="908639"/>
            <a:ext cx="3456002" cy="791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9CDE5"/>
          </a:solidFill>
          <a:ln w="25557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Otsikko 1"/>
          <p:cNvSpPr/>
          <p:nvPr/>
        </p:nvSpPr>
        <p:spPr>
          <a:xfrm>
            <a:off x="4068001" y="1556637"/>
            <a:ext cx="1079641" cy="647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4x</a:t>
            </a:r>
          </a:p>
        </p:txBody>
      </p:sp>
      <p:sp>
        <p:nvSpPr>
          <p:cNvPr id="8" name="Suorakulmio 9"/>
          <p:cNvSpPr/>
          <p:nvPr/>
        </p:nvSpPr>
        <p:spPr>
          <a:xfrm>
            <a:off x="2275200" y="980639"/>
            <a:ext cx="421556" cy="577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x</a:t>
            </a:r>
          </a:p>
        </p:txBody>
      </p:sp>
      <p:sp>
        <p:nvSpPr>
          <p:cNvPr id="9" name="Otsikko 1"/>
          <p:cNvSpPr/>
          <p:nvPr/>
        </p:nvSpPr>
        <p:spPr>
          <a:xfrm>
            <a:off x="323642" y="1845003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5x          or         10x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8778" t="24787" r="50560" b="48785"/>
          <a:stretch>
            <a:fillRect/>
          </a:stretch>
        </p:blipFill>
        <p:spPr>
          <a:xfrm>
            <a:off x="6372362" y="2997000"/>
            <a:ext cx="1871996" cy="288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0097" t="24427" r="42632" b="48619"/>
          <a:stretch>
            <a:fillRect/>
          </a:stretch>
        </p:blipFill>
        <p:spPr>
          <a:xfrm>
            <a:off x="1043641" y="2997000"/>
            <a:ext cx="1367640" cy="27212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i 5"/>
          <p:cNvSpPr/>
          <p:nvPr/>
        </p:nvSpPr>
        <p:spPr>
          <a:xfrm>
            <a:off x="323642" y="2781001"/>
            <a:ext cx="2808003" cy="338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tsikko 1"/>
          <p:cNvSpPr/>
          <p:nvPr/>
        </p:nvSpPr>
        <p:spPr>
          <a:xfrm>
            <a:off x="286920" y="116640"/>
            <a:ext cx="8856722" cy="863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How long is the perimeter?</a:t>
            </a:r>
          </a:p>
        </p:txBody>
      </p:sp>
      <p:sp>
        <p:nvSpPr>
          <p:cNvPr id="6" name="Otsikko 1"/>
          <p:cNvSpPr/>
          <p:nvPr/>
        </p:nvSpPr>
        <p:spPr>
          <a:xfrm>
            <a:off x="3780001" y="1772637"/>
            <a:ext cx="1079641" cy="647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8x</a:t>
            </a:r>
          </a:p>
        </p:txBody>
      </p:sp>
      <p:sp>
        <p:nvSpPr>
          <p:cNvPr id="7" name="Suorakulmio 9"/>
          <p:cNvSpPr/>
          <p:nvPr/>
        </p:nvSpPr>
        <p:spPr>
          <a:xfrm>
            <a:off x="2411638" y="1124638"/>
            <a:ext cx="429118" cy="5778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3</a:t>
            </a:r>
          </a:p>
        </p:txBody>
      </p:sp>
      <p:sp>
        <p:nvSpPr>
          <p:cNvPr id="8" name="Otsikko 1"/>
          <p:cNvSpPr/>
          <p:nvPr/>
        </p:nvSpPr>
        <p:spPr>
          <a:xfrm>
            <a:off x="251642" y="1989002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18x+3         or          21x</a:t>
            </a:r>
          </a:p>
        </p:txBody>
      </p:sp>
      <p:sp>
        <p:nvSpPr>
          <p:cNvPr id="9" name="Suorakulmainen kolmio 11"/>
          <p:cNvSpPr/>
          <p:nvPr/>
        </p:nvSpPr>
        <p:spPr>
          <a:xfrm>
            <a:off x="2843637" y="980639"/>
            <a:ext cx="3240002" cy="8636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val f5"/>
              <a:gd name="f11" fmla="val f6"/>
              <a:gd name="f12" fmla="*/ f7 f0 1"/>
              <a:gd name="f13" fmla="+- f11 0 f10"/>
              <a:gd name="f14" fmla="*/ f12 1 f2"/>
              <a:gd name="f15" fmla="*/ f13 1 21600"/>
              <a:gd name="f16" fmla="+- f14 0 f1"/>
              <a:gd name="f17" fmla="*/ 1900 f15 1"/>
              <a:gd name="f18" fmla="*/ 12700 f15 1"/>
              <a:gd name="f19" fmla="*/ 19700 f15 1"/>
              <a:gd name="f20" fmla="*/ 10800 f15 1"/>
              <a:gd name="f21" fmla="*/ 0 f15 1"/>
              <a:gd name="f22" fmla="*/ 5400 f15 1"/>
              <a:gd name="f23" fmla="*/ 21600 f15 1"/>
              <a:gd name="f24" fmla="*/ 16200 f15 1"/>
              <a:gd name="f25" fmla="*/ f20 1 f15"/>
              <a:gd name="f26" fmla="*/ f21 1 f15"/>
              <a:gd name="f27" fmla="*/ f22 1 f15"/>
              <a:gd name="f28" fmla="*/ f23 1 f15"/>
              <a:gd name="f29" fmla="*/ f24 1 f15"/>
              <a:gd name="f30" fmla="*/ f17 1 f15"/>
              <a:gd name="f31" fmla="*/ f18 1 f15"/>
              <a:gd name="f32" fmla="*/ f19 1 f15"/>
              <a:gd name="f33" fmla="*/ f30 f8 1"/>
              <a:gd name="f34" fmla="*/ f31 f8 1"/>
              <a:gd name="f35" fmla="*/ f32 f9 1"/>
              <a:gd name="f36" fmla="*/ f31 f9 1"/>
              <a:gd name="f37" fmla="*/ f25 f8 1"/>
              <a:gd name="f38" fmla="*/ f26 f9 1"/>
              <a:gd name="f39" fmla="*/ f27 f8 1"/>
              <a:gd name="f40" fmla="*/ f25 f9 1"/>
              <a:gd name="f41" fmla="*/ f26 f8 1"/>
              <a:gd name="f42" fmla="*/ f28 f9 1"/>
              <a:gd name="f43" fmla="*/ f28 f8 1"/>
              <a:gd name="f44" fmla="*/ f29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">
                <a:pos x="f37" y="f38"/>
              </a:cxn>
              <a:cxn ang="f16">
                <a:pos x="f39" y="f40"/>
              </a:cxn>
              <a:cxn ang="f16">
                <a:pos x="f41" y="f42"/>
              </a:cxn>
              <a:cxn ang="f16">
                <a:pos x="f37" y="f42"/>
              </a:cxn>
              <a:cxn ang="f16">
                <a:pos x="f43" y="f42"/>
              </a:cxn>
              <a:cxn ang="f16">
                <a:pos x="f44" y="f40"/>
              </a:cxn>
            </a:cxnLst>
            <a:rect l="f33" t="f36" r="f34" b="f35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95B3D7"/>
          </a:solidFill>
          <a:ln w="25557">
            <a:solidFill>
              <a:srgbClr val="3A5F8B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Otsikko 1"/>
          <p:cNvSpPr/>
          <p:nvPr/>
        </p:nvSpPr>
        <p:spPr>
          <a:xfrm>
            <a:off x="4068001" y="836639"/>
            <a:ext cx="1079641" cy="647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2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10x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/>
          <p:nvPr/>
        </p:nvSpPr>
        <p:spPr>
          <a:xfrm>
            <a:off x="251642" y="548640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4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Now answer this way</a:t>
            </a:r>
          </a:p>
        </p:txBody>
      </p:sp>
      <p:pic>
        <p:nvPicPr>
          <p:cNvPr id="3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5379" t="29268" r="45093" b="18246"/>
          <a:stretch>
            <a:fillRect/>
          </a:stretch>
        </p:blipFill>
        <p:spPr>
          <a:xfrm>
            <a:off x="1691640" y="1700637"/>
            <a:ext cx="923397" cy="296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4821" t="29268" r="23456" b="18246"/>
          <a:stretch>
            <a:fillRect/>
          </a:stretch>
        </p:blipFill>
        <p:spPr>
          <a:xfrm>
            <a:off x="6011997" y="1628637"/>
            <a:ext cx="2104555" cy="2962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323642" y="548640"/>
            <a:ext cx="8496723" cy="2304004"/>
          </a:xfrm>
        </p:spPr>
        <p:txBody>
          <a:bodyPr/>
          <a:lstStyle/>
          <a:p>
            <a:pPr lvl="0"/>
            <a:r>
              <a:rPr lang="fi-FI" sz="7200" b="1">
                <a:solidFill>
                  <a:srgbClr val="D91196"/>
                </a:solidFill>
                <a:latin typeface="Comic Sans MS" pitchFamily="66"/>
                <a:cs typeface="Aharoni" pitchFamily="2"/>
              </a:rPr>
              <a:t>Polynomials </a:t>
            </a:r>
            <a:br>
              <a:rPr lang="fi-FI" sz="7200" b="1">
                <a:solidFill>
                  <a:srgbClr val="D91196"/>
                </a:solidFill>
                <a:latin typeface="Comic Sans MS" pitchFamily="66"/>
                <a:cs typeface="Aharoni" pitchFamily="2"/>
              </a:rPr>
            </a:br>
            <a:r>
              <a:rPr lang="fi-FI" sz="7200" b="1">
                <a:solidFill>
                  <a:srgbClr val="D91196"/>
                </a:solidFill>
                <a:latin typeface="Comic Sans MS" pitchFamily="66"/>
                <a:cs typeface="Aharoni" pitchFamily="2"/>
              </a:rPr>
              <a:t>and equations</a:t>
            </a:r>
          </a:p>
        </p:txBody>
      </p:sp>
      <p:sp>
        <p:nvSpPr>
          <p:cNvPr id="3" name="Otsikko 1"/>
          <p:cNvSpPr/>
          <p:nvPr/>
        </p:nvSpPr>
        <p:spPr>
          <a:xfrm>
            <a:off x="1259640" y="2997000"/>
            <a:ext cx="6552361" cy="2015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6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7th grade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5"/>
          <p:cNvSpPr/>
          <p:nvPr/>
        </p:nvSpPr>
        <p:spPr>
          <a:xfrm>
            <a:off x="827641" y="2565001"/>
            <a:ext cx="2880003" cy="3384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Otsikko 1"/>
          <p:cNvSpPr/>
          <p:nvPr/>
        </p:nvSpPr>
        <p:spPr>
          <a:xfrm>
            <a:off x="179643" y="332640"/>
            <a:ext cx="8856722" cy="791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Find the missing term</a:t>
            </a:r>
          </a:p>
        </p:txBody>
      </p:sp>
      <p:pic>
        <p:nvPicPr>
          <p:cNvPr id="4" name="Kuva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4821" t="31820" r="24373" b="18246"/>
          <a:stretch>
            <a:fillRect/>
          </a:stretch>
        </p:blipFill>
        <p:spPr>
          <a:xfrm>
            <a:off x="6011997" y="2853001"/>
            <a:ext cx="2015995" cy="281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5379" t="29268" r="45093" b="18246"/>
          <a:stretch>
            <a:fillRect/>
          </a:stretch>
        </p:blipFill>
        <p:spPr>
          <a:xfrm>
            <a:off x="1835639" y="2709001"/>
            <a:ext cx="923397" cy="29620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tsikko 1"/>
          <p:cNvSpPr/>
          <p:nvPr/>
        </p:nvSpPr>
        <p:spPr>
          <a:xfrm>
            <a:off x="0" y="980639"/>
            <a:ext cx="8856722" cy="935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4x – 6 +      + 1 = -2x - 5</a:t>
            </a:r>
          </a:p>
        </p:txBody>
      </p:sp>
      <p:sp>
        <p:nvSpPr>
          <p:cNvPr id="7" name="Suorakulmio 10"/>
          <p:cNvSpPr/>
          <p:nvPr/>
        </p:nvSpPr>
        <p:spPr>
          <a:xfrm>
            <a:off x="3348002" y="1124638"/>
            <a:ext cx="935641" cy="6476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5557">
            <a:solidFill>
              <a:srgbClr val="00000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Otsikko 1"/>
          <p:cNvSpPr/>
          <p:nvPr/>
        </p:nvSpPr>
        <p:spPr>
          <a:xfrm>
            <a:off x="251642" y="1700637"/>
            <a:ext cx="8496723" cy="107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4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-</a:t>
            </a: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6x           or         2x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5"/>
          <p:cNvSpPr/>
          <p:nvPr/>
        </p:nvSpPr>
        <p:spPr>
          <a:xfrm>
            <a:off x="5219998" y="2349002"/>
            <a:ext cx="3096002" cy="3672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Otsikko 1"/>
          <p:cNvSpPr/>
          <p:nvPr/>
        </p:nvSpPr>
        <p:spPr>
          <a:xfrm>
            <a:off x="179643" y="332640"/>
            <a:ext cx="8856722" cy="791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Solve the equation</a:t>
            </a:r>
          </a:p>
        </p:txBody>
      </p:sp>
      <p:pic>
        <p:nvPicPr>
          <p:cNvPr id="4" name="Kuva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4821" t="31820" r="24373" b="19697"/>
          <a:stretch>
            <a:fillRect/>
          </a:stretch>
        </p:blipFill>
        <p:spPr>
          <a:xfrm>
            <a:off x="5795997" y="2781001"/>
            <a:ext cx="1943996" cy="273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5379" t="29268" r="45093" b="18246"/>
          <a:stretch>
            <a:fillRect/>
          </a:stretch>
        </p:blipFill>
        <p:spPr>
          <a:xfrm>
            <a:off x="1547640" y="2349002"/>
            <a:ext cx="923397" cy="29620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tsikko 1"/>
          <p:cNvSpPr/>
          <p:nvPr/>
        </p:nvSpPr>
        <p:spPr>
          <a:xfrm>
            <a:off x="0" y="980639"/>
            <a:ext cx="8856722" cy="719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4x – 1 = 11</a:t>
            </a:r>
          </a:p>
        </p:txBody>
      </p:sp>
      <p:sp>
        <p:nvSpPr>
          <p:cNvPr id="7" name="Otsikko 1"/>
          <p:cNvSpPr/>
          <p:nvPr/>
        </p:nvSpPr>
        <p:spPr>
          <a:xfrm>
            <a:off x="251642" y="1628637"/>
            <a:ext cx="8496723" cy="791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x=-3         or         x=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9849" t="27072" r="33327" b="48007"/>
          <a:stretch>
            <a:fillRect/>
          </a:stretch>
        </p:blipFill>
        <p:spPr>
          <a:xfrm>
            <a:off x="4428000" y="692639"/>
            <a:ext cx="3528002" cy="3384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tsikko 1"/>
          <p:cNvSpPr/>
          <p:nvPr/>
        </p:nvSpPr>
        <p:spPr>
          <a:xfrm rot="690609">
            <a:off x="102284" y="2231759"/>
            <a:ext cx="4104000" cy="14695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0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Thank you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0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and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0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a bow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/>
          <p:nvPr/>
        </p:nvSpPr>
        <p:spPr>
          <a:xfrm>
            <a:off x="683642" y="620639"/>
            <a:ext cx="7772043" cy="25473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60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Choose the right answer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/>
          <p:nvPr/>
        </p:nvSpPr>
        <p:spPr>
          <a:xfrm>
            <a:off x="611642" y="260640"/>
            <a:ext cx="7772043" cy="1871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First answer by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jumping or crouching</a:t>
            </a:r>
          </a:p>
        </p:txBody>
      </p:sp>
      <p:pic>
        <p:nvPicPr>
          <p:cNvPr id="3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0983" t="20841" r="62043" b="49292"/>
          <a:stretch>
            <a:fillRect/>
          </a:stretch>
        </p:blipFill>
        <p:spPr>
          <a:xfrm>
            <a:off x="1115641" y="2277002"/>
            <a:ext cx="1439640" cy="280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6108" t="26968" r="35573" b="47770"/>
          <a:stretch>
            <a:fillRect/>
          </a:stretch>
        </p:blipFill>
        <p:spPr>
          <a:xfrm>
            <a:off x="6155996" y="2781001"/>
            <a:ext cx="1668240" cy="214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/>
          <p:nvPr/>
        </p:nvSpPr>
        <p:spPr>
          <a:xfrm>
            <a:off x="1331640" y="764639"/>
            <a:ext cx="6552361" cy="201599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60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Warm-up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60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questions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5"/>
          <p:cNvSpPr/>
          <p:nvPr/>
        </p:nvSpPr>
        <p:spPr>
          <a:xfrm>
            <a:off x="683642" y="2133002"/>
            <a:ext cx="2808003" cy="3456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1683">
            <a:solidFill>
              <a:srgbClr val="4F81BD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yöristetty suorakulmio 3"/>
          <p:cNvSpPr/>
          <p:nvPr/>
        </p:nvSpPr>
        <p:spPr>
          <a:xfrm>
            <a:off x="6588361" y="476640"/>
            <a:ext cx="719641" cy="28764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25557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Otsikko 1"/>
          <p:cNvSpPr/>
          <p:nvPr/>
        </p:nvSpPr>
        <p:spPr>
          <a:xfrm>
            <a:off x="323642" y="332640"/>
            <a:ext cx="8136724" cy="100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The capital city of Hungary is</a:t>
            </a:r>
          </a:p>
        </p:txBody>
      </p:sp>
      <p:pic>
        <p:nvPicPr>
          <p:cNvPr id="5" name="Kuva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0983" t="20841" r="62043" b="49292"/>
          <a:stretch>
            <a:fillRect/>
          </a:stretch>
        </p:blipFill>
        <p:spPr>
          <a:xfrm>
            <a:off x="1331640" y="2421002"/>
            <a:ext cx="1439640" cy="280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tsikko 1"/>
          <p:cNvSpPr/>
          <p:nvPr/>
        </p:nvSpPr>
        <p:spPr>
          <a:xfrm>
            <a:off x="323642" y="1196638"/>
            <a:ext cx="3600001" cy="100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4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Budabest </a:t>
            </a:r>
            <a:r>
              <a:rPr lang="fi-FI" sz="4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   </a:t>
            </a:r>
          </a:p>
        </p:txBody>
      </p:sp>
      <p:sp>
        <p:nvSpPr>
          <p:cNvPr id="7" name="Otsikko 1"/>
          <p:cNvSpPr/>
          <p:nvPr/>
        </p:nvSpPr>
        <p:spPr>
          <a:xfrm>
            <a:off x="5147998" y="1196638"/>
            <a:ext cx="3600001" cy="100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4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London</a:t>
            </a:r>
          </a:p>
        </p:txBody>
      </p:sp>
      <p:pic>
        <p:nvPicPr>
          <p:cNvPr id="8" name="Kuva 1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6108" t="26968" r="35573" b="47770"/>
          <a:stretch>
            <a:fillRect/>
          </a:stretch>
        </p:blipFill>
        <p:spPr>
          <a:xfrm>
            <a:off x="6083996" y="2997000"/>
            <a:ext cx="1668240" cy="214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5"/>
          <p:cNvSpPr/>
          <p:nvPr/>
        </p:nvSpPr>
        <p:spPr>
          <a:xfrm>
            <a:off x="5579997" y="2349002"/>
            <a:ext cx="2808003" cy="345600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1683">
            <a:solidFill>
              <a:srgbClr val="4F81BD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yöristetty suorakulmio 3"/>
          <p:cNvSpPr/>
          <p:nvPr/>
        </p:nvSpPr>
        <p:spPr>
          <a:xfrm>
            <a:off x="6588361" y="476640"/>
            <a:ext cx="719641" cy="28764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w="25557">
            <a:solidFill>
              <a:srgbClr val="FFFFFF"/>
            </a:solidFill>
            <a:prstDash val="solid"/>
            <a:miter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Otsikko 1"/>
          <p:cNvSpPr/>
          <p:nvPr/>
        </p:nvSpPr>
        <p:spPr>
          <a:xfrm>
            <a:off x="395642" y="332640"/>
            <a:ext cx="8136724" cy="100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8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The King of Spain is</a:t>
            </a:r>
          </a:p>
        </p:txBody>
      </p:sp>
      <p:pic>
        <p:nvPicPr>
          <p:cNvPr id="5" name="Kuva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0983" t="20841" r="62043" b="49292"/>
          <a:stretch>
            <a:fillRect/>
          </a:stretch>
        </p:blipFill>
        <p:spPr>
          <a:xfrm>
            <a:off x="1259640" y="2709001"/>
            <a:ext cx="1439640" cy="28080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tsikko 1"/>
          <p:cNvSpPr/>
          <p:nvPr/>
        </p:nvSpPr>
        <p:spPr>
          <a:xfrm>
            <a:off x="323642" y="1556637"/>
            <a:ext cx="3600001" cy="100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8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Kaarle XVI Kustaa</a:t>
            </a:r>
          </a:p>
        </p:txBody>
      </p:sp>
      <p:sp>
        <p:nvSpPr>
          <p:cNvPr id="7" name="Otsikko 1"/>
          <p:cNvSpPr/>
          <p:nvPr/>
        </p:nvSpPr>
        <p:spPr>
          <a:xfrm>
            <a:off x="5075998" y="1340638"/>
            <a:ext cx="3600001" cy="100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7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Felipe VI</a:t>
            </a:r>
          </a:p>
        </p:txBody>
      </p:sp>
      <p:pic>
        <p:nvPicPr>
          <p:cNvPr id="8" name="Kuva 1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6108" t="26968" r="35573" b="47770"/>
          <a:stretch>
            <a:fillRect/>
          </a:stretch>
        </p:blipFill>
        <p:spPr>
          <a:xfrm>
            <a:off x="6083996" y="3213000"/>
            <a:ext cx="1668240" cy="2141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/>
          <p:nvPr/>
        </p:nvSpPr>
        <p:spPr>
          <a:xfrm>
            <a:off x="323642" y="548640"/>
            <a:ext cx="8496723" cy="1583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7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Are you ready?</a:t>
            </a:r>
          </a:p>
        </p:txBody>
      </p:sp>
      <p:sp>
        <p:nvSpPr>
          <p:cNvPr id="3" name="Otsikko 1"/>
          <p:cNvSpPr/>
          <p:nvPr/>
        </p:nvSpPr>
        <p:spPr>
          <a:xfrm rot="973811">
            <a:off x="-149644" y="4785404"/>
            <a:ext cx="8496723" cy="23040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72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Be quick!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0983" t="20841" r="62043" b="49292"/>
          <a:stretch>
            <a:fillRect/>
          </a:stretch>
        </p:blipFill>
        <p:spPr>
          <a:xfrm>
            <a:off x="1763639" y="2421002"/>
            <a:ext cx="1439640" cy="280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6108" t="26968" r="35573" b="47770"/>
          <a:stretch>
            <a:fillRect/>
          </a:stretch>
        </p:blipFill>
        <p:spPr>
          <a:xfrm>
            <a:off x="5651997" y="2853001"/>
            <a:ext cx="1668240" cy="21416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llipsi 6"/>
          <p:cNvSpPr/>
          <p:nvPr/>
        </p:nvSpPr>
        <p:spPr>
          <a:xfrm>
            <a:off x="4931999" y="2205002"/>
            <a:ext cx="3024003" cy="38160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noFill/>
          <a:ln w="38157">
            <a:solidFill>
              <a:srgbClr val="0070C0"/>
            </a:solidFill>
            <a:prstDash val="solid"/>
            <a:miter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tsikko 1"/>
          <p:cNvSpPr/>
          <p:nvPr/>
        </p:nvSpPr>
        <p:spPr>
          <a:xfrm>
            <a:off x="683642" y="260640"/>
            <a:ext cx="7992358" cy="12956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The term is y.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44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What is the coefficient?</a:t>
            </a:r>
          </a:p>
        </p:txBody>
      </p:sp>
      <p:sp>
        <p:nvSpPr>
          <p:cNvPr id="6" name="Otsikko 1"/>
          <p:cNvSpPr/>
          <p:nvPr/>
        </p:nvSpPr>
        <p:spPr>
          <a:xfrm>
            <a:off x="251642" y="1412638"/>
            <a:ext cx="8496723" cy="100764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sz="3600" b="1" i="0" u="none" strike="noStrike" kern="1200" cap="none" spc="0" baseline="0">
                <a:solidFill>
                  <a:srgbClr val="D91196"/>
                </a:solidFill>
                <a:uFillTx/>
                <a:latin typeface="Comic Sans MS" pitchFamily="66"/>
                <a:ea typeface="Microsoft YaHei" pitchFamily="2"/>
                <a:cs typeface="Aharoni" pitchFamily="2"/>
              </a:rPr>
              <a:t>0         or       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letu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Näytössä katseltava diaesitys (4:3)</PresentationFormat>
  <Paragraphs>78</Paragraphs>
  <Slides>22</Slides>
  <Notes>22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4" baseType="lpstr">
      <vt:lpstr>Oletus</vt:lpstr>
      <vt:lpstr>Oletus 1</vt:lpstr>
      <vt:lpstr>Let’s have a little workout</vt:lpstr>
      <vt:lpstr>Polynomials  and equations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have a little workout</dc:title>
  <dc:creator>Hämäläinen Tiina</dc:creator>
  <cp:lastModifiedBy>Hämäläinen Tiina</cp:lastModifiedBy>
  <cp:revision>2</cp:revision>
  <dcterms:modified xsi:type="dcterms:W3CDTF">2016-10-20T09:11:01Z</dcterms:modified>
</cp:coreProperties>
</file>